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32" r:id="rId1"/>
  </p:sldMasterIdLst>
  <p:notesMasterIdLst>
    <p:notesMasterId r:id="rId22"/>
  </p:notesMasterIdLst>
  <p:sldIdLst>
    <p:sldId id="256" r:id="rId2"/>
    <p:sldId id="257" r:id="rId3"/>
    <p:sldId id="258" r:id="rId4"/>
    <p:sldId id="273" r:id="rId5"/>
    <p:sldId id="259" r:id="rId6"/>
    <p:sldId id="286" r:id="rId7"/>
    <p:sldId id="260" r:id="rId8"/>
    <p:sldId id="262" r:id="rId9"/>
    <p:sldId id="274" r:id="rId10"/>
    <p:sldId id="276" r:id="rId11"/>
    <p:sldId id="278" r:id="rId12"/>
    <p:sldId id="280" r:id="rId13"/>
    <p:sldId id="282" r:id="rId14"/>
    <p:sldId id="283" r:id="rId15"/>
    <p:sldId id="284" r:id="rId16"/>
    <p:sldId id="266" r:id="rId17"/>
    <p:sldId id="267" r:id="rId18"/>
    <p:sldId id="285" r:id="rId19"/>
    <p:sldId id="268" r:id="rId20"/>
    <p:sldId id="270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80" d="100"/>
          <a:sy n="80" d="100"/>
        </p:scale>
        <p:origin x="64" y="4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6cc881c7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6cc881c7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cc881c7a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cc881c7a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cc881c7a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cc881c7a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8366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6cc881c7a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6cc881c7a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cc881c7a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cc881c7a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6866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cc881c7a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cc881c7a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cc881c7a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cc881c7a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6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435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316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6cc881c7a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6cc881c7a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cc881c7a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cc881c7a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cc881c7a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cc881c7a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1396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cc881c7a3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cc881c7a3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cc881c7a3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cc881c7a3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521352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749573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6373488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93137401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6419249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6660154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0963876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4446364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2760000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3908295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10/26/2025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6981975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10/26/2025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13965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-6137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слайд 11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2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7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748152"/>
              </p:ext>
            </p:extLst>
          </p:nvPr>
        </p:nvGraphicFramePr>
        <p:xfrm>
          <a:off x="496561" y="1956332"/>
          <a:ext cx="8313878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192">
                  <a:extLst>
                    <a:ext uri="{9D8B030D-6E8A-4147-A177-3AD203B41FA5}">
                      <a16:colId xmlns:a16="http://schemas.microsoft.com/office/drawing/2014/main" val="3502782193"/>
                    </a:ext>
                  </a:extLst>
                </a:gridCol>
                <a:gridCol w="1563553">
                  <a:extLst>
                    <a:ext uri="{9D8B030D-6E8A-4147-A177-3AD203B41FA5}">
                      <a16:colId xmlns:a16="http://schemas.microsoft.com/office/drawing/2014/main" val="3636578982"/>
                    </a:ext>
                  </a:extLst>
                </a:gridCol>
                <a:gridCol w="2568388">
                  <a:extLst>
                    <a:ext uri="{9D8B030D-6E8A-4147-A177-3AD203B41FA5}">
                      <a16:colId xmlns:a16="http://schemas.microsoft.com/office/drawing/2014/main" val="2193800874"/>
                    </a:ext>
                  </a:extLst>
                </a:gridCol>
                <a:gridCol w="2382745">
                  <a:extLst>
                    <a:ext uri="{9D8B030D-6E8A-4147-A177-3AD203B41FA5}">
                      <a16:colId xmlns:a16="http://schemas.microsoft.com/office/drawing/2014/main" val="165102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Компания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Основное решение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Ключевые особенности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Проблемы ограничения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86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</a:rPr>
                        <a:t>ООО "КВИЗ ЛАБ"</a:t>
                      </a:r>
                      <a:endParaRPr lang="ru-RU" dirty="0">
                        <a:solidFill>
                          <a:schemeClr val="bg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Платформа для создания и проведения интерактивных опросов и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квизов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Геймификация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 учебного процесса.</a:t>
                      </a:r>
                      <a:b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Интеграция с LMS (например,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Moodle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).</a:t>
                      </a:r>
                      <a:b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Возможность награждения баллами и призами.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Фокус на обучении, а не на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внеучебной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 деятельности.</a:t>
                      </a:r>
                      <a:b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Отсутствие интеграции со ставками или реальными событиями.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337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256" y="325980"/>
            <a:ext cx="4182910" cy="10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4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414359"/>
              </p:ext>
            </p:extLst>
          </p:nvPr>
        </p:nvGraphicFramePr>
        <p:xfrm>
          <a:off x="496561" y="1956332"/>
          <a:ext cx="8313878" cy="1684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192">
                  <a:extLst>
                    <a:ext uri="{9D8B030D-6E8A-4147-A177-3AD203B41FA5}">
                      <a16:colId xmlns:a16="http://schemas.microsoft.com/office/drawing/2014/main" val="3502782193"/>
                    </a:ext>
                  </a:extLst>
                </a:gridCol>
                <a:gridCol w="1563553">
                  <a:extLst>
                    <a:ext uri="{9D8B030D-6E8A-4147-A177-3AD203B41FA5}">
                      <a16:colId xmlns:a16="http://schemas.microsoft.com/office/drawing/2014/main" val="3636578982"/>
                    </a:ext>
                  </a:extLst>
                </a:gridCol>
                <a:gridCol w="2568388">
                  <a:extLst>
                    <a:ext uri="{9D8B030D-6E8A-4147-A177-3AD203B41FA5}">
                      <a16:colId xmlns:a16="http://schemas.microsoft.com/office/drawing/2014/main" val="2193800874"/>
                    </a:ext>
                  </a:extLst>
                </a:gridCol>
                <a:gridCol w="2382745">
                  <a:extLst>
                    <a:ext uri="{9D8B030D-6E8A-4147-A177-3AD203B41FA5}">
                      <a16:colId xmlns:a16="http://schemas.microsoft.com/office/drawing/2014/main" val="165102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Компания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Основное решение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Ключевые особенности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Проблемы ограничения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86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</a:rPr>
                        <a:t>ООО “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</a:rPr>
                        <a:t>ДИАКЛАСС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</a:rPr>
                        <a:t>"</a:t>
                      </a:r>
                      <a:endParaRPr lang="ru-RU" dirty="0">
                        <a:solidFill>
                          <a:schemeClr val="bg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Геймифицированная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 платформа для онлайн-обучения.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Использование игровых механик (баллы, лидерские доски,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квизы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).</a:t>
                      </a:r>
                      <a:b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Улучшение усвоения материала и вовлеченности.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Не специализируется на технических вузах.</a:t>
                      </a:r>
                      <a:b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Отсутствие функций по организации мероприятий и ставок.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337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3256" y="325980"/>
            <a:ext cx="4182910" cy="10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4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805993"/>
              </p:ext>
            </p:extLst>
          </p:nvPr>
        </p:nvGraphicFramePr>
        <p:xfrm>
          <a:off x="496561" y="1956332"/>
          <a:ext cx="8313878" cy="209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192">
                  <a:extLst>
                    <a:ext uri="{9D8B030D-6E8A-4147-A177-3AD203B41FA5}">
                      <a16:colId xmlns:a16="http://schemas.microsoft.com/office/drawing/2014/main" val="3502782193"/>
                    </a:ext>
                  </a:extLst>
                </a:gridCol>
                <a:gridCol w="1563553">
                  <a:extLst>
                    <a:ext uri="{9D8B030D-6E8A-4147-A177-3AD203B41FA5}">
                      <a16:colId xmlns:a16="http://schemas.microsoft.com/office/drawing/2014/main" val="3636578982"/>
                    </a:ext>
                  </a:extLst>
                </a:gridCol>
                <a:gridCol w="2568388">
                  <a:extLst>
                    <a:ext uri="{9D8B030D-6E8A-4147-A177-3AD203B41FA5}">
                      <a16:colId xmlns:a16="http://schemas.microsoft.com/office/drawing/2014/main" val="2193800874"/>
                    </a:ext>
                  </a:extLst>
                </a:gridCol>
                <a:gridCol w="2382745">
                  <a:extLst>
                    <a:ext uri="{9D8B030D-6E8A-4147-A177-3AD203B41FA5}">
                      <a16:colId xmlns:a16="http://schemas.microsoft.com/office/drawing/2014/main" val="165102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Компания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Основное решение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Ключевые особенности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Проблемы ограничения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86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Bahnschrift SemiBold" panose="020B0502040204020203" pitchFamily="34" charset="0"/>
                        </a:rPr>
                        <a:t>ООО "УЧИ.РУ"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Онлайн-платформа для подготовки к экзаменам и тестирования знаний.</a:t>
                      </a:r>
                      <a:endParaRPr lang="ru-RU" b="0" dirty="0">
                        <a:solidFill>
                          <a:schemeClr val="bg1"/>
                        </a:solidFill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Обширная база заданий.</a:t>
                      </a:r>
                    </a:p>
                    <a:p>
                      <a:pPr algn="l" fontAlgn="base"/>
                      <a:r>
                        <a:rPr lang="ru-RU" b="0" dirty="0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Персонализированные тренировки.</a:t>
                      </a:r>
                    </a:p>
                    <a:p>
                      <a:pPr algn="l" fontAlgn="base"/>
                      <a:r>
                        <a:rPr lang="ru-RU" b="0" dirty="0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Поддержка различных образовательных программ.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Ориентирована на академическую подготовку, а не на внеклассные мероприятия.</a:t>
                      </a:r>
                    </a:p>
                    <a:p>
                      <a:pPr algn="l" fontAlgn="base"/>
                      <a:r>
                        <a:rPr lang="ru-RU" b="0" dirty="0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Нет элементов </a:t>
                      </a:r>
                      <a:r>
                        <a:rPr lang="ru-RU" b="0" dirty="0" err="1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геймификации</a:t>
                      </a:r>
                      <a:r>
                        <a:rPr lang="ru-RU" b="0" dirty="0" smtClean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 за участие в событиях.</a:t>
                      </a:r>
                      <a:endParaRPr lang="ru-RU" b="0" dirty="0">
                        <a:solidFill>
                          <a:schemeClr val="bg1"/>
                        </a:solidFill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337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3256" y="325980"/>
            <a:ext cx="4182910" cy="10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3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796426"/>
              </p:ext>
            </p:extLst>
          </p:nvPr>
        </p:nvGraphicFramePr>
        <p:xfrm>
          <a:off x="496561" y="1956332"/>
          <a:ext cx="8313878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192">
                  <a:extLst>
                    <a:ext uri="{9D8B030D-6E8A-4147-A177-3AD203B41FA5}">
                      <a16:colId xmlns:a16="http://schemas.microsoft.com/office/drawing/2014/main" val="3502782193"/>
                    </a:ext>
                  </a:extLst>
                </a:gridCol>
                <a:gridCol w="1563553">
                  <a:extLst>
                    <a:ext uri="{9D8B030D-6E8A-4147-A177-3AD203B41FA5}">
                      <a16:colId xmlns:a16="http://schemas.microsoft.com/office/drawing/2014/main" val="3636578982"/>
                    </a:ext>
                  </a:extLst>
                </a:gridCol>
                <a:gridCol w="2568388">
                  <a:extLst>
                    <a:ext uri="{9D8B030D-6E8A-4147-A177-3AD203B41FA5}">
                      <a16:colId xmlns:a16="http://schemas.microsoft.com/office/drawing/2014/main" val="2193800874"/>
                    </a:ext>
                  </a:extLst>
                </a:gridCol>
                <a:gridCol w="2382745">
                  <a:extLst>
                    <a:ext uri="{9D8B030D-6E8A-4147-A177-3AD203B41FA5}">
                      <a16:colId xmlns:a16="http://schemas.microsoft.com/office/drawing/2014/main" val="165102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Компания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Основное решение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Ключевые особенности</a:t>
                      </a:r>
                      <a:r>
                        <a:rPr lang="ru-RU" baseline="0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Bahnschrift SemiBold" panose="020B0502040204020203" pitchFamily="34" charset="0"/>
                        </a:rPr>
                        <a:t>Проблемы ограничения </a:t>
                      </a:r>
                      <a:endParaRPr lang="ru-RU" dirty="0">
                        <a:solidFill>
                          <a:schemeClr val="tx2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86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ООО "КОМПЬЮТЕРНЫЕ ПРОГРАММЫ"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Разработка программного обеспечения для образования.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Создание специализированных решений для университетов.</a:t>
                      </a:r>
                      <a:b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Автоматизация учета успеваемости и управления обучением.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Функционал преимущественно административный.</a:t>
                      </a:r>
                      <a:b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- Отсутствие систем мотивации и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геймификации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.</a:t>
                      </a:r>
                    </a:p>
                  </a:txBody>
                  <a:tcPr marL="76200" marR="76200" marT="76200" marB="762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337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3256" y="325980"/>
            <a:ext cx="4182910" cy="10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4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022983"/>
              </p:ext>
            </p:extLst>
          </p:nvPr>
        </p:nvGraphicFramePr>
        <p:xfrm>
          <a:off x="333561" y="944885"/>
          <a:ext cx="8414720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680">
                  <a:extLst>
                    <a:ext uri="{9D8B030D-6E8A-4147-A177-3AD203B41FA5}">
                      <a16:colId xmlns:a16="http://schemas.microsoft.com/office/drawing/2014/main" val="1747492680"/>
                    </a:ext>
                  </a:extLst>
                </a:gridCol>
                <a:gridCol w="2103680">
                  <a:extLst>
                    <a:ext uri="{9D8B030D-6E8A-4147-A177-3AD203B41FA5}">
                      <a16:colId xmlns:a16="http://schemas.microsoft.com/office/drawing/2014/main" val="1023196480"/>
                    </a:ext>
                  </a:extLst>
                </a:gridCol>
                <a:gridCol w="2103680">
                  <a:extLst>
                    <a:ext uri="{9D8B030D-6E8A-4147-A177-3AD203B41FA5}">
                      <a16:colId xmlns:a16="http://schemas.microsoft.com/office/drawing/2014/main" val="4083791754"/>
                    </a:ext>
                  </a:extLst>
                </a:gridCol>
                <a:gridCol w="2103680">
                  <a:extLst>
                    <a:ext uri="{9D8B030D-6E8A-4147-A177-3AD203B41FA5}">
                      <a16:colId xmlns:a16="http://schemas.microsoft.com/office/drawing/2014/main" val="2212122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Компания</a:t>
                      </a:r>
                    </a:p>
                  </a:txBody>
                  <a:tcPr marR="101600" marT="63500" marB="635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Их Модель Монетизации</a:t>
                      </a:r>
                    </a:p>
                  </a:txBody>
                  <a:tcPr marL="101600" marR="101600" marT="63500" marB="635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Финансовый результат (По данным ФНС)</a:t>
                      </a:r>
                    </a:p>
                  </a:txBody>
                  <a:tcPr marL="101600" marR="101600" marT="63500" marB="635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Ключевая проблема их модели</a:t>
                      </a:r>
                    </a:p>
                  </a:txBody>
                  <a:tcPr marL="101600" marR="101600" marT="63500" marB="635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2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effectLst/>
                          <a:latin typeface="Bahnschrift SemiBold" panose="020B0502040204020203" pitchFamily="34" charset="0"/>
                        </a:rPr>
                        <a:t>ООО "УЧИ.РУ"</a:t>
                      </a:r>
                      <a:endParaRPr lang="ru-RU" sz="1100" b="0" dirty="0"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Массовые </a:t>
                      </a:r>
                      <a:r>
                        <a:rPr lang="en-US" sz="1100" b="0" dirty="0">
                          <a:effectLst/>
                          <a:latin typeface="Bahnschrift SemiBold" panose="020B0502040204020203" pitchFamily="34" charset="0"/>
                        </a:rPr>
                        <a:t>B2C/B2B </a:t>
                      </a:r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подписки, реклама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УБЫТОЧНА.</a:t>
                      </a:r>
                      <a:b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Выручка ~3.5 млрд руб., но чистый убыток (прибыль -65%).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>
                          <a:effectLst/>
                          <a:latin typeface="Bahnschrift SemiBold" panose="020B0502040204020203" pitchFamily="34" charset="0"/>
                        </a:rPr>
                        <a:t>Чудовищно высокие затраты на привлечение и удержание массовой аудитории.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22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>
                          <a:effectLst/>
                          <a:latin typeface="Bahnschrift SemiBold" panose="020B0502040204020203" pitchFamily="34" charset="0"/>
                        </a:rPr>
                        <a:t>ООО "КВИЗ ЛАБ"</a:t>
                      </a:r>
                      <a:endParaRPr lang="ru-RU" sz="1100" b="0"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B2B продажа лицензий на </a:t>
                      </a:r>
                      <a:r>
                        <a:rPr lang="ru-RU" sz="1100" b="0" dirty="0" err="1">
                          <a:effectLst/>
                          <a:latin typeface="Bahnschrift SemiBold" panose="020B0502040204020203" pitchFamily="34" charset="0"/>
                        </a:rPr>
                        <a:t>квизы</a:t>
                      </a:r>
                      <a:endParaRPr lang="ru-RU" sz="1100" b="0" dirty="0"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УБЫТОЧНА.</a:t>
                      </a:r>
                      <a:b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Показывает стабильные убытки (до -20 млн руб. чистыми).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Слишком узкая ниша. Нет повторяющихся продаж и роста.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97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>
                          <a:effectLst/>
                          <a:latin typeface="Bahnschrift SemiBold" panose="020B0502040204020203" pitchFamily="34" charset="0"/>
                        </a:rPr>
                        <a:t>ООО "ДИАКЛАСС"</a:t>
                      </a:r>
                      <a:endParaRPr lang="ru-RU" sz="1100" b="0"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>
                          <a:effectLst/>
                          <a:latin typeface="Bahnschrift SemiBold" panose="020B0502040204020203" pitchFamily="34" charset="0"/>
                        </a:rPr>
                        <a:t>B2B </a:t>
                      </a:r>
                      <a:r>
                        <a:rPr lang="ru-RU" sz="1100" b="0">
                          <a:effectLst/>
                          <a:latin typeface="Bahnschrift SemiBold" panose="020B0502040204020203" pitchFamily="34" charset="0"/>
                        </a:rPr>
                        <a:t>продажа ПО/курсов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НЕ МАСШТАБИРУЕТСЯ.</a:t>
                      </a:r>
                      <a:b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Выручка ~1.5 млн руб., прибыль ~0.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Полное отсутствие эффективной монетизации и роста.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10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>
                          <a:effectLst/>
                          <a:latin typeface="Bahnschrift SemiBold" panose="020B0502040204020203" pitchFamily="34" charset="0"/>
                        </a:rPr>
                        <a:t>ООО "КОМПЬЮТЕРНЫЕ ПРОГРАММЫ"</a:t>
                      </a:r>
                      <a:endParaRPr lang="ru-RU" sz="1100" b="0"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>
                          <a:effectLst/>
                          <a:latin typeface="Bahnschrift SemiBold" panose="020B0502040204020203" pitchFamily="34" charset="0"/>
                        </a:rPr>
                        <a:t>B2B </a:t>
                      </a:r>
                      <a:r>
                        <a:rPr lang="ru-RU" sz="1100" b="0">
                          <a:effectLst/>
                          <a:latin typeface="Bahnschrift SemiBold" panose="020B0502040204020203" pitchFamily="34" charset="0"/>
                        </a:rPr>
                        <a:t>продажа ПО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ПРИБЫЛЬНА, НО РЕГРЕССИРУЕТ.</a:t>
                      </a:r>
                      <a:b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</a:br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Выручка ~70 млн, прибыль ~12 млн (-45%).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effectLst/>
                          <a:latin typeface="Bahnschrift SemiBold" panose="020B0502040204020203" pitchFamily="34" charset="0"/>
                        </a:rPr>
                        <a:t>Бизнес-модель исчерпала себя, нет роста.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52663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34" y="0"/>
            <a:ext cx="7590773" cy="90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3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269734"/>
              </p:ext>
            </p:extLst>
          </p:nvPr>
        </p:nvGraphicFramePr>
        <p:xfrm>
          <a:off x="358772" y="1227550"/>
          <a:ext cx="5509671" cy="3081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515">
                  <a:extLst>
                    <a:ext uri="{9D8B030D-6E8A-4147-A177-3AD203B41FA5}">
                      <a16:colId xmlns:a16="http://schemas.microsoft.com/office/drawing/2014/main" val="3965793894"/>
                    </a:ext>
                  </a:extLst>
                </a:gridCol>
                <a:gridCol w="2403789">
                  <a:extLst>
                    <a:ext uri="{9D8B030D-6E8A-4147-A177-3AD203B41FA5}">
                      <a16:colId xmlns:a16="http://schemas.microsoft.com/office/drawing/2014/main" val="2666809489"/>
                    </a:ext>
                  </a:extLst>
                </a:gridCol>
                <a:gridCol w="1694367">
                  <a:extLst>
                    <a:ext uri="{9D8B030D-6E8A-4147-A177-3AD203B41FA5}">
                      <a16:colId xmlns:a16="http://schemas.microsoft.com/office/drawing/2014/main" val="1448450617"/>
                    </a:ext>
                  </a:extLst>
                </a:gridCol>
              </a:tblGrid>
              <a:tr h="588671"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 smtClean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Канал </a:t>
                      </a:r>
                      <a:r>
                        <a:rPr lang="ru-RU" sz="1100" b="0" dirty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монетизации</a:t>
                      </a:r>
                    </a:p>
                  </a:txBody>
                  <a:tcPr marR="101600" marT="63500" marB="6350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Расчет</a:t>
                      </a:r>
                    </a:p>
                  </a:txBody>
                  <a:tcPr marL="101600" marR="101600" marT="63500" marB="6350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>
                          <a:solidFill>
                            <a:schemeClr val="tx2"/>
                          </a:solidFill>
                          <a:effectLst/>
                          <a:latin typeface="Bahnschrift SemiBold" panose="020B0502040204020203" pitchFamily="34" charset="0"/>
                        </a:rPr>
                        <a:t>Прогнозный доход</a:t>
                      </a:r>
                    </a:p>
                  </a:txBody>
                  <a:tcPr marL="101600" marR="101600" marT="63500" marB="6350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969673"/>
                  </a:ext>
                </a:extLst>
              </a:tr>
              <a:tr h="802145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Реклама мероприятий (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B2B)</a:t>
                      </a:r>
                    </a:p>
                  </a:txBody>
                  <a:tcPr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12 слотов/мес. по средней цене 30 000 руб./слот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360 000 руб./мес.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454311"/>
                  </a:ext>
                </a:extLst>
              </a:tr>
              <a:tr h="588671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Продажа </a:t>
                      </a:r>
                      <a:r>
                        <a:rPr lang="ru-RU" sz="1100" b="0" dirty="0" err="1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мерча</a:t>
                      </a:r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 (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B2C)</a:t>
                      </a:r>
                    </a:p>
                  </a:txBody>
                  <a:tcPr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20 продаж/мес. с доходом 1 000 руб./ед.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20 000 руб./мес.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010255"/>
                  </a:ext>
                </a:extLst>
              </a:tr>
              <a:tr h="1101916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Итого прогнозная выручка</a:t>
                      </a:r>
                    </a:p>
                  </a:txBody>
                  <a:tcPr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effectLst/>
                        <a:latin typeface="Bahnschrift SemiBold" panose="020B0502040204020203" pitchFamily="34" charset="0"/>
                      </a:endParaRP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Bahnschrift SemiBold" panose="020B0502040204020203" pitchFamily="34" charset="0"/>
                        </a:rPr>
                        <a:t>380 000 руб./мес. (4.56 млн руб./год)</a:t>
                      </a:r>
                    </a:p>
                  </a:txBody>
                  <a:tcPr marL="101600" marR="101600" marT="63500" marB="635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270082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9" y="174362"/>
            <a:ext cx="4258851" cy="9146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865" y="1170017"/>
            <a:ext cx="2602564" cy="318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47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4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3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odHammer">
      <a:dk1>
        <a:srgbClr val="FFFDF7"/>
      </a:dk1>
      <a:lt1>
        <a:srgbClr val="D8CCFF"/>
      </a:lt1>
      <a:dk2>
        <a:srgbClr val="072A42"/>
      </a:dk2>
      <a:lt2>
        <a:srgbClr val="456978"/>
      </a:lt2>
      <a:accent1>
        <a:srgbClr val="CDFAE3"/>
      </a:accent1>
      <a:accent2>
        <a:srgbClr val="CDFAE3"/>
      </a:accent2>
      <a:accent3>
        <a:srgbClr val="CDFAE3"/>
      </a:accent3>
      <a:accent4>
        <a:srgbClr val="D8CCFF"/>
      </a:accent4>
      <a:accent5>
        <a:srgbClr val="D8CCFF"/>
      </a:accent5>
      <a:accent6>
        <a:srgbClr val="D8CCFF"/>
      </a:accent6>
      <a:hlink>
        <a:srgbClr val="D8CCFF"/>
      </a:hlink>
      <a:folHlink>
        <a:srgbClr val="CDFAE3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303</Words>
  <Application>Microsoft Office PowerPoint</Application>
  <PresentationFormat>Экран (16:9)</PresentationFormat>
  <Paragraphs>66</Paragraphs>
  <Slides>20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Bahnschrift SemiBold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22</cp:revision>
  <dcterms:modified xsi:type="dcterms:W3CDTF">2025-10-26T08:58:16Z</dcterms:modified>
</cp:coreProperties>
</file>