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7"/>
  </p:notesMasterIdLst>
  <p:sldIdLst>
    <p:sldId id="450" r:id="rId2"/>
    <p:sldId id="445" r:id="rId3"/>
    <p:sldId id="430" r:id="rId4"/>
    <p:sldId id="446" r:id="rId5"/>
    <p:sldId id="448" r:id="rId6"/>
  </p:sldIdLst>
  <p:sldSz cx="12192000" cy="6858000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Calibri Light" panose="020F0302020204030204" pitchFamily="34" charset="0"/>
      <p:regular r:id="rId12"/>
      <p:italic r:id="rId13"/>
    </p:embeddedFont>
    <p:embeddedFont>
      <p:font typeface="Montserrat" panose="020B0604020202020204" charset="-52"/>
      <p:regular r:id="rId14"/>
      <p:bold r:id="rId15"/>
    </p:embeddedFont>
    <p:embeddedFont>
      <p:font typeface="Montserrat Light" panose="020B0604020202020204" charset="-52"/>
      <p:regular r:id="rId16"/>
      <p:italic r:id="rId17"/>
    </p:embeddedFont>
    <p:embeddedFont>
      <p:font typeface="Montserrat Medium" panose="020B0604020202020204" charset="-52"/>
      <p:regular r:id="rId18"/>
      <p:italic r:id="rId19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8224C"/>
    <a:srgbClr val="002060"/>
    <a:srgbClr val="800000"/>
    <a:srgbClr val="FF6969"/>
    <a:srgbClr val="0070C0"/>
    <a:srgbClr val="FFFFFF"/>
    <a:srgbClr val="000000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20" autoAdjust="0"/>
    <p:restoredTop sz="93383" autoAdjust="0"/>
  </p:normalViewPr>
  <p:slideViewPr>
    <p:cSldViewPr snapToGrid="0">
      <p:cViewPr varScale="1">
        <p:scale>
          <a:sx n="107" d="100"/>
          <a:sy n="107" d="100"/>
        </p:scale>
        <p:origin x="816" y="102"/>
      </p:cViewPr>
      <p:guideLst>
        <p:guide orient="horz" pos="2160"/>
        <p:guide pos="3840"/>
      </p:guideLst>
    </p:cSldViewPr>
  </p:slideViewPr>
  <p:notesTextViewPr>
    <p:cViewPr>
      <p:scale>
        <a:sx n="400" d="100"/>
        <a:sy n="4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23" Type="http://schemas.openxmlformats.org/officeDocument/2006/relationships/tableStyles" Target="tableStyles.xml"/><Relationship Id="rId10" Type="http://schemas.openxmlformats.org/officeDocument/2006/relationships/font" Target="fonts/font3.fntdata"/><Relationship Id="rId19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8906249999999998"/>
          <c:y val="5.156249682809444E-2"/>
          <c:w val="0.61041670767716538"/>
          <c:h val="0.9156250051903909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002060"/>
            </a:solidFill>
          </c:spPr>
          <c:explosion val="1"/>
          <c:dPt>
            <c:idx val="0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A01-4EB7-9653-D7A84B6FAA49}"/>
              </c:ext>
            </c:extLst>
          </c:dPt>
          <c:dPt>
            <c:idx val="1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8A01-4EB7-9653-D7A84B6FAA49}"/>
              </c:ext>
            </c:extLst>
          </c:dPt>
          <c:dPt>
            <c:idx val="2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A01-4EB7-9653-D7A84B6FAA49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8E9-43C2-99DB-F72077F314ED}"/>
              </c:ext>
            </c:extLst>
          </c:dPt>
          <c:dPt>
            <c:idx val="4"/>
            <c:bubble3D val="0"/>
            <c:spPr>
              <a:solidFill>
                <a:schemeClr val="accent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2E96-4690-A2E0-4FA5CB8652C1}"/>
              </c:ext>
            </c:extLst>
          </c:dPt>
          <c:cat>
            <c:strRef>
              <c:f>Лист1!$A$2:$A$6</c:f>
              <c:strCache>
                <c:ptCount val="5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  <c:pt idx="4">
                  <c:v>Кв. 5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01-4EB7-9653-D7A84B6FAA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54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0.43359</cdr:x>
      <cdr:y>0.79393</cdr:y>
    </cdr:from>
    <cdr:to>
      <cdr:x>0.48331</cdr:x>
      <cdr:y>0.89942</cdr:y>
    </cdr:to>
    <cdr:cxnSp macro="">
      <cdr:nvCxnSpPr>
        <cdr:cNvPr id="3" name="Прямая соединительная линия 2">
          <a:extLst xmlns:a="http://schemas.openxmlformats.org/drawingml/2006/main">
            <a:ext uri="{FF2B5EF4-FFF2-40B4-BE49-F238E27FC236}">
              <a16:creationId xmlns:a16="http://schemas.microsoft.com/office/drawing/2014/main" id="{76750BC2-66CA-4978-9F68-175C923F47DD}"/>
            </a:ext>
          </a:extLst>
        </cdr:cNvPr>
        <cdr:cNvCxnSpPr/>
      </cdr:nvCxnSpPr>
      <cdr:spPr>
        <a:xfrm xmlns:a="http://schemas.openxmlformats.org/drawingml/2006/main" flipH="1">
          <a:off x="3149879" y="3523949"/>
          <a:ext cx="361206" cy="468218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00206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3B5496-6663-446B-A839-89362C102925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DB30AC-8637-4B1C-90C0-BE56E8320E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805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DB30AC-8637-4B1C-90C0-BE56E8320E5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318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DB30AC-8637-4B1C-90C0-BE56E8320E5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7093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DB30AC-8637-4B1C-90C0-BE56E8320E5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283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DB30AC-8637-4B1C-90C0-BE56E8320E5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342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AA00C0-666E-4EF8-8E59-D17924DD76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49839A4-6FC9-4687-A73B-D6B7462ECB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0CE5C8-3D19-443B-82CA-E4DBDC1B5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299B9-910D-42F2-9541-A0B57567805E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6329EA-2960-4029-B6B9-6CDFE447B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1D367CD-BFC6-4B1B-967F-F2D72F0E4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F5450-BE1E-4142-A196-48DFB502DE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6677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E63D31-BD94-431E-93EE-34807758A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E0AF246-9C32-4CF2-99AA-5B42EAA52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75204A1-FD9E-4DCA-A62C-2CE804DA5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299B9-910D-42F2-9541-A0B57567805E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063AD58-ADCB-4240-9254-FC65E7EE5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B64EE6-91B9-4860-B010-70773F996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F5450-BE1E-4142-A196-48DFB502DE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6228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D70641-F200-404B-A56A-22808466C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F99F3EE-1A7E-4584-B8AC-F33DC3203C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F33558-2105-49CE-BC4E-BD49208D4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299B9-910D-42F2-9541-A0B57567805E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AB8622E-E8CF-45C8-885D-941B935DE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F49C1ED-5003-4EE3-A95E-2A2D969BD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F5450-BE1E-4142-A196-48DFB502DE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5268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C9DF2B-E1CE-4B85-A73A-805AC6F1D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F7DAABE-2DDE-47A6-8B45-6FA14E6ED1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F90762E-3BE9-410F-85B5-C56C2A86C3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E002FE2-AD34-4D56-842D-A3F2764C5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299B9-910D-42F2-9541-A0B57567805E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FA658C0-1CD3-43CB-8B21-9B26FDA5A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2BDAFD-5458-46AA-9838-3C2217932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F5450-BE1E-4142-A196-48DFB502DE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876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FA2FD8-4F63-4C06-970A-E110EB196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421B190-3B9C-42AA-8030-AC43DA5C66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4158A55-0F55-4AD2-BC85-C85E1A648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0CA2E62-71BF-4CF7-88B3-DAFE2840E0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94A0CF1-9508-4055-AA3D-B8CF70617C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0DA9F1D-08C6-45F6-A7BC-0C416FE0C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299B9-910D-42F2-9541-A0B57567805E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24ED0B1-87BF-46F1-9BEC-C335252C5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A6996BF-F0DD-435E-86F8-EB0E85B73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F5450-BE1E-4142-A196-48DFB502DE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5339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EE1CB6-1038-47D4-9AEF-BA7C681E2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491F555-4B02-48BE-B7E8-624E94504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299B9-910D-42F2-9541-A0B57567805E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3C0C8F7-D4E3-4D6E-B749-51594B935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413522B-2DE1-431C-9514-22C38B69A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F5450-BE1E-4142-A196-48DFB502DE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4339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92D69B7-B4DD-4BBC-A0D9-6A40698A0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299B9-910D-42F2-9541-A0B57567805E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92F78E8-2013-425E-9E0F-F3D83858A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C24F350-32D2-4407-AE84-E57AC240A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F5450-BE1E-4142-A196-48DFB502DE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939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637E53-6D0E-483E-BD11-167608BD0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50C9642-7486-4D2F-A912-10EDC89965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F010707-711D-44F5-BFB5-31193DF13C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574AAFE-E094-4D09-85F7-17BC276B6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299B9-910D-42F2-9541-A0B57567805E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6E80DA8-0ABC-4ECA-A96B-E05C0EFFC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4C89C4D-3D5B-4816-A071-0804454AD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F5450-BE1E-4142-A196-48DFB502DE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310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C03E89-3438-4212-A168-0523C9460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1160459-E6DD-41C8-9E33-47AFFF6DD0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DC97DAC-2F3F-4E5D-827D-C5EDB0EF57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D2468CB-EF8B-4978-B3CF-7EC38807A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299B9-910D-42F2-9541-A0B57567805E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FACF63F-1DFB-498D-9848-1305DFFAB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1E732A6-7AB1-427C-9C24-4CB30180B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F5450-BE1E-4142-A196-48DFB502DE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5735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D18389-0072-4D96-869B-0387BE989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0607645-FCA1-4B50-B3B1-29AECD2F9B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ACE257E-4D4C-4B68-B93F-EC4570678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299B9-910D-42F2-9541-A0B57567805E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4567BD5-0630-430C-839A-9058CF809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3C0D87-B4CA-49DF-A4CF-9DBDB3FD4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F5450-BE1E-4142-A196-48DFB502DE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785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90AC89D-C376-49E2-AD46-08766D561B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610BFAE-6534-452C-858E-442A5DB0E5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4ECFBF-D426-439A-ADC1-FFE34D3B2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299B9-910D-42F2-9541-A0B57567805E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C1C198A-5204-4DD0-A1FD-5137830E9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CA35620-E2BF-49AE-8691-E16C3B9A3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F5450-BE1E-4142-A196-48DFB502DE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045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438711-4C13-45FC-B99C-4959D285A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AF1451A-37A9-4E45-93E3-A508094737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6E6608-FD15-4477-98AC-4B9A470E04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5299B9-910D-42F2-9541-A0B57567805E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7F108FB-6FBF-4E11-95F9-C43881DC6F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0B5334-8526-46A7-99DD-E07A3CDCDE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F5450-BE1E-4142-A196-48DFB502DE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99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.png"/><Relationship Id="rId7" Type="http://schemas.microsoft.com/office/2007/relationships/hdphoto" Target="../media/hdphoto2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microsoft.com/office/2007/relationships/hdphoto" Target="../media/hdphoto3.wdp"/><Relationship Id="rId5" Type="http://schemas.openxmlformats.org/officeDocument/2006/relationships/image" Target="../media/image12.svg"/><Relationship Id="rId10" Type="http://schemas.openxmlformats.org/officeDocument/2006/relationships/image" Target="../media/image16.png"/><Relationship Id="rId4" Type="http://schemas.openxmlformats.org/officeDocument/2006/relationships/image" Target="../media/image11.png"/><Relationship Id="rId9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7C88F88-4C33-41BB-BD6C-D0FBA8EBE3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3852" y="247076"/>
            <a:ext cx="1315355" cy="1340375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AA6ED12-DE0F-4818-B462-F193F61B57C5}"/>
              </a:ext>
            </a:extLst>
          </p:cNvPr>
          <p:cNvSpPr/>
          <p:nvPr/>
        </p:nvSpPr>
        <p:spPr>
          <a:xfrm rot="16200000">
            <a:off x="5267029" y="-2551786"/>
            <a:ext cx="1657941" cy="12192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1718E2-77FD-4FA8-99D4-DBF87EA481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46508" y="2777395"/>
            <a:ext cx="10472639" cy="1465220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Montserrat Light" panose="00000400000000000000" pitchFamily="2" charset="-52"/>
                <a:cs typeface="Times New Roman" panose="02020603050405020304" pitchFamily="18" charset="0"/>
              </a:rPr>
              <a:t>УНИФИЦИРОВАННАЯ СИСТЕМА РАСПОЗНАВАНИЯ               ГОЛОСА С АВТОМАТИЧЕСКИМ </a:t>
            </a:r>
            <a:br>
              <a:rPr lang="ru-RU" sz="2400" b="1" dirty="0">
                <a:solidFill>
                  <a:schemeClr val="bg1"/>
                </a:solidFill>
                <a:latin typeface="Montserrat Light" panose="00000400000000000000" pitchFamily="2" charset="-52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bg1"/>
                </a:solidFill>
                <a:latin typeface="Montserrat Light" panose="00000400000000000000" pitchFamily="2" charset="-52"/>
                <a:cs typeface="Times New Roman" panose="02020603050405020304" pitchFamily="18" charset="0"/>
              </a:rPr>
              <a:t>ЗАПОЛНЕНИЕМ ПОЛЕЙ</a:t>
            </a:r>
          </a:p>
        </p:txBody>
      </p:sp>
      <p:sp>
        <p:nvSpPr>
          <p:cNvPr id="11" name="Равнобедренный треугольник 10">
            <a:extLst>
              <a:ext uri="{FF2B5EF4-FFF2-40B4-BE49-F238E27FC236}">
                <a16:creationId xmlns:a16="http://schemas.microsoft.com/office/drawing/2014/main" id="{E1948C21-C014-46B3-9756-D176BDB572B0}"/>
              </a:ext>
            </a:extLst>
          </p:cNvPr>
          <p:cNvSpPr/>
          <p:nvPr/>
        </p:nvSpPr>
        <p:spPr>
          <a:xfrm>
            <a:off x="593652" y="1903064"/>
            <a:ext cx="3728102" cy="3213882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0BDFA7C-197B-474C-8D58-6D4E21168B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943" y="2172755"/>
            <a:ext cx="2965876" cy="2599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979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DE961771-80CD-4D7E-954B-86F4AAE273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01354283"/>
              </p:ext>
            </p:extLst>
          </p:nvPr>
        </p:nvGraphicFramePr>
        <p:xfrm>
          <a:off x="1249602" y="2076956"/>
          <a:ext cx="7264626" cy="44385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18CC297-7A35-41A2-A5D0-643118F70721}"/>
              </a:ext>
            </a:extLst>
          </p:cNvPr>
          <p:cNvSpPr txBox="1"/>
          <p:nvPr/>
        </p:nvSpPr>
        <p:spPr>
          <a:xfrm>
            <a:off x="4214347" y="1287676"/>
            <a:ext cx="45201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  <a:latin typeface="Montserrat Medium" panose="00000600000000000000" pitchFamily="2" charset="-52"/>
              </a:rPr>
              <a:t>Скорость реагирования</a:t>
            </a:r>
          </a:p>
          <a:p>
            <a:endParaRPr lang="ru-RU" sz="2400" dirty="0">
              <a:solidFill>
                <a:srgbClr val="002060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A98B03B8-95C4-41D2-8B45-B9A6AC2C9853}"/>
              </a:ext>
            </a:extLst>
          </p:cNvPr>
          <p:cNvSpPr txBox="1"/>
          <p:nvPr/>
        </p:nvSpPr>
        <p:spPr>
          <a:xfrm>
            <a:off x="-74744" y="2926226"/>
            <a:ext cx="56598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Montserrat Medium" panose="00000600000000000000" pitchFamily="2" charset="-52"/>
              </a:rPr>
              <a:t>Интегральная идентификация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96D241E2-C915-46EC-A2A7-98F46273A2D9}"/>
              </a:ext>
            </a:extLst>
          </p:cNvPr>
          <p:cNvSpPr txBox="1"/>
          <p:nvPr/>
        </p:nvSpPr>
        <p:spPr>
          <a:xfrm>
            <a:off x="-91621" y="5648810"/>
            <a:ext cx="58291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Montserrat Medium" panose="00000600000000000000" pitchFamily="2" charset="-52"/>
              </a:rPr>
              <a:t>Распознавание </a:t>
            </a:r>
            <a:r>
              <a:rPr lang="ru-RU" sz="2000" dirty="0" err="1">
                <a:solidFill>
                  <a:srgbClr val="002060"/>
                </a:solidFill>
                <a:latin typeface="Montserrat Medium" panose="00000600000000000000" pitchFamily="2" charset="-52"/>
              </a:rPr>
              <a:t>злоумыленников</a:t>
            </a:r>
            <a:endParaRPr lang="ru-RU" sz="2000" dirty="0">
              <a:solidFill>
                <a:srgbClr val="002060"/>
              </a:solidFill>
              <a:latin typeface="Montserrat Medium" panose="00000600000000000000" pitchFamily="2" charset="-52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C62E26C0-1AF2-42D4-8307-B921835B8E48}"/>
              </a:ext>
            </a:extLst>
          </p:cNvPr>
          <p:cNvCxnSpPr>
            <a:cxnSpLocks/>
          </p:cNvCxnSpPr>
          <p:nvPr/>
        </p:nvCxnSpPr>
        <p:spPr>
          <a:xfrm>
            <a:off x="4399481" y="1744266"/>
            <a:ext cx="3690513" cy="20068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3E309C9-C437-4375-AABB-071FA100FE56}"/>
              </a:ext>
            </a:extLst>
          </p:cNvPr>
          <p:cNvSpPr txBox="1"/>
          <p:nvPr/>
        </p:nvSpPr>
        <p:spPr>
          <a:xfrm>
            <a:off x="-8257" y="6048920"/>
            <a:ext cx="4532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>
                <a:solidFill>
                  <a:srgbClr val="002060"/>
                </a:solidFill>
                <a:latin typeface="Montserrat Medium" panose="00000600000000000000" pitchFamily="2" charset="-52"/>
              </a:rPr>
              <a:t>Фильтрация неизвестных номеров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FCF4713-94E5-4081-8207-13AAF04DD674}"/>
              </a:ext>
            </a:extLst>
          </p:cNvPr>
          <p:cNvSpPr txBox="1"/>
          <p:nvPr/>
        </p:nvSpPr>
        <p:spPr>
          <a:xfrm>
            <a:off x="27740" y="3294570"/>
            <a:ext cx="3945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>
                <a:solidFill>
                  <a:srgbClr val="002060"/>
                </a:solidFill>
                <a:latin typeface="Montserrat Medium" panose="00000600000000000000" pitchFamily="2" charset="-52"/>
              </a:rPr>
              <a:t>Голосовой отпечаток по ЕСИА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A06B01F-F611-4B45-8CB9-8E527BE613D5}"/>
              </a:ext>
            </a:extLst>
          </p:cNvPr>
          <p:cNvSpPr txBox="1"/>
          <p:nvPr/>
        </p:nvSpPr>
        <p:spPr>
          <a:xfrm>
            <a:off x="3802511" y="1752237"/>
            <a:ext cx="4969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>
                <a:solidFill>
                  <a:srgbClr val="002060"/>
                </a:solidFill>
                <a:latin typeface="Montserrat Medium" panose="00000600000000000000" pitchFamily="2" charset="-52"/>
              </a:rPr>
              <a:t>Сокращение времени на ввод данных</a:t>
            </a: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C4F72025-9BDF-414D-846B-3A20E21418AC}"/>
              </a:ext>
            </a:extLst>
          </p:cNvPr>
          <p:cNvGrpSpPr/>
          <p:nvPr/>
        </p:nvGrpSpPr>
        <p:grpSpPr>
          <a:xfrm>
            <a:off x="222447" y="555422"/>
            <a:ext cx="11697937" cy="855326"/>
            <a:chOff x="101433" y="1050293"/>
            <a:chExt cx="19812755" cy="1448663"/>
          </a:xfrm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75251670-9B58-43BE-9D5F-1EFD503D85D3}"/>
                </a:ext>
              </a:extLst>
            </p:cNvPr>
            <p:cNvSpPr/>
            <p:nvPr/>
          </p:nvSpPr>
          <p:spPr>
            <a:xfrm rot="16200000">
              <a:off x="9372191" y="-8220465"/>
              <a:ext cx="1271240" cy="19812755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1" name="Равнобедренный треугольник 20">
              <a:extLst>
                <a:ext uri="{FF2B5EF4-FFF2-40B4-BE49-F238E27FC236}">
                  <a16:creationId xmlns:a16="http://schemas.microsoft.com/office/drawing/2014/main" id="{9E068065-2299-4D14-9D03-B5F1F41BFC5F}"/>
                </a:ext>
              </a:extLst>
            </p:cNvPr>
            <p:cNvSpPr/>
            <p:nvPr/>
          </p:nvSpPr>
          <p:spPr>
            <a:xfrm flipV="1">
              <a:off x="3047089" y="1227717"/>
              <a:ext cx="1474637" cy="1271239"/>
            </a:xfrm>
            <a:prstGeom prst="triangle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EDFD4722-14E5-4DB5-8875-BD65D8290585}"/>
              </a:ext>
            </a:extLst>
          </p:cNvPr>
          <p:cNvSpPr txBox="1"/>
          <p:nvPr/>
        </p:nvSpPr>
        <p:spPr>
          <a:xfrm>
            <a:off x="2185343" y="591349"/>
            <a:ext cx="3449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002060"/>
                </a:solidFill>
                <a:latin typeface="Montserrat Light" panose="00000400000000000000" pitchFamily="2" charset="-52"/>
              </a:rPr>
              <a:t>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2178EE6-C218-4478-A0FB-E6F5CE6D3189}"/>
              </a:ext>
            </a:extLst>
          </p:cNvPr>
          <p:cNvSpPr txBox="1"/>
          <p:nvPr/>
        </p:nvSpPr>
        <p:spPr>
          <a:xfrm>
            <a:off x="2812706" y="678714"/>
            <a:ext cx="60003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Montserrat" panose="00000500000000000000" pitchFamily="2" charset="-52"/>
              </a:rPr>
              <a:t>Э</a:t>
            </a:r>
            <a:r>
              <a:rPr lang="ru-RU" sz="2800" b="1" dirty="0">
                <a:solidFill>
                  <a:schemeClr val="bg1"/>
                </a:solidFill>
                <a:latin typeface="Montserrat Light" panose="00000400000000000000" pitchFamily="2" charset="-52"/>
              </a:rPr>
              <a:t>ФФЕКТ </a:t>
            </a:r>
            <a:r>
              <a:rPr lang="en-US" sz="2800" b="1" dirty="0">
                <a:solidFill>
                  <a:schemeClr val="bg1"/>
                </a:solidFill>
                <a:latin typeface="Montserrat Light" panose="00000400000000000000" pitchFamily="2" charset="-52"/>
              </a:rPr>
              <a:t>  </a:t>
            </a:r>
            <a:r>
              <a:rPr lang="ru-RU" sz="2800" b="1" dirty="0">
                <a:solidFill>
                  <a:schemeClr val="bg1"/>
                </a:solidFill>
                <a:latin typeface="Montserrat Light" panose="00000400000000000000" pitchFamily="2" charset="-52"/>
              </a:rPr>
              <a:t>ОТ </a:t>
            </a:r>
            <a:r>
              <a:rPr lang="en-US" sz="2800" b="1" dirty="0">
                <a:solidFill>
                  <a:schemeClr val="bg1"/>
                </a:solidFill>
                <a:latin typeface="Montserrat Light" panose="00000400000000000000" pitchFamily="2" charset="-52"/>
              </a:rPr>
              <a:t>  </a:t>
            </a:r>
            <a:r>
              <a:rPr lang="ru-RU" sz="2800" dirty="0">
                <a:solidFill>
                  <a:schemeClr val="bg1"/>
                </a:solidFill>
                <a:latin typeface="Montserrat" panose="00000500000000000000" pitchFamily="2" charset="-52"/>
              </a:rPr>
              <a:t>Э</a:t>
            </a:r>
            <a:r>
              <a:rPr lang="ru-RU" sz="2800" b="1" dirty="0">
                <a:solidFill>
                  <a:schemeClr val="bg1"/>
                </a:solidFill>
                <a:latin typeface="Montserrat Light" panose="00000400000000000000" pitchFamily="2" charset="-52"/>
              </a:rPr>
              <a:t>КСПЛУАТАЦИИ </a:t>
            </a:r>
          </a:p>
        </p:txBody>
      </p:sp>
      <p:sp>
        <p:nvSpPr>
          <p:cNvPr id="27" name="Равнобедренный треугольник 26">
            <a:extLst>
              <a:ext uri="{FF2B5EF4-FFF2-40B4-BE49-F238E27FC236}">
                <a16:creationId xmlns:a16="http://schemas.microsoft.com/office/drawing/2014/main" id="{E1948C21-C014-46B3-9756-D176BDB572B0}"/>
              </a:ext>
            </a:extLst>
          </p:cNvPr>
          <p:cNvSpPr/>
          <p:nvPr/>
        </p:nvSpPr>
        <p:spPr>
          <a:xfrm>
            <a:off x="116014" y="12322"/>
            <a:ext cx="2213428" cy="190812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60BDFA7C-197B-474C-8D58-6D4E21168B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87" y="291250"/>
            <a:ext cx="1760883" cy="1543564"/>
          </a:xfrm>
          <a:prstGeom prst="rect">
            <a:avLst/>
          </a:prstGeom>
        </p:spPr>
      </p:pic>
      <p:cxnSp>
        <p:nvCxnSpPr>
          <p:cNvPr id="100" name="Прямая соединительная линия 99"/>
          <p:cNvCxnSpPr/>
          <p:nvPr/>
        </p:nvCxnSpPr>
        <p:spPr>
          <a:xfrm flipV="1">
            <a:off x="8210775" y="3309484"/>
            <a:ext cx="402686" cy="422038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Прямая соединительная линия 102"/>
          <p:cNvCxnSpPr/>
          <p:nvPr/>
        </p:nvCxnSpPr>
        <p:spPr>
          <a:xfrm>
            <a:off x="8613461" y="3309484"/>
            <a:ext cx="3329289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единительная линия 104"/>
          <p:cNvCxnSpPr/>
          <p:nvPr/>
        </p:nvCxnSpPr>
        <p:spPr>
          <a:xfrm>
            <a:off x="7848600" y="5600905"/>
            <a:ext cx="551876" cy="469046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единительная линия 106"/>
          <p:cNvCxnSpPr/>
          <p:nvPr/>
        </p:nvCxnSpPr>
        <p:spPr>
          <a:xfrm flipV="1">
            <a:off x="8400476" y="6068295"/>
            <a:ext cx="3542274" cy="1656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Прямая соединительная линия 110"/>
          <p:cNvCxnSpPr/>
          <p:nvPr/>
        </p:nvCxnSpPr>
        <p:spPr>
          <a:xfrm flipH="1" flipV="1">
            <a:off x="3767959" y="3309484"/>
            <a:ext cx="631522" cy="422038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Прямая соединительная линия 112"/>
          <p:cNvCxnSpPr/>
          <p:nvPr/>
        </p:nvCxnSpPr>
        <p:spPr>
          <a:xfrm flipH="1">
            <a:off x="116015" y="3309484"/>
            <a:ext cx="3651944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Прямая соединительная линия 117"/>
          <p:cNvCxnSpPr/>
          <p:nvPr/>
        </p:nvCxnSpPr>
        <p:spPr>
          <a:xfrm flipH="1" flipV="1">
            <a:off x="116015" y="6062571"/>
            <a:ext cx="4283466" cy="6552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A98B03B8-95C4-41D2-8B45-B9A6AC2C9853}"/>
              </a:ext>
            </a:extLst>
          </p:cNvPr>
          <p:cNvSpPr txBox="1"/>
          <p:nvPr/>
        </p:nvSpPr>
        <p:spPr>
          <a:xfrm>
            <a:off x="8089995" y="2847819"/>
            <a:ext cx="4235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>
                <a:solidFill>
                  <a:srgbClr val="002060"/>
                </a:solidFill>
                <a:latin typeface="Montserrat Medium" panose="00000600000000000000" pitchFamily="2" charset="-52"/>
              </a:rPr>
              <a:t>Унифицируемость</a:t>
            </a:r>
            <a:r>
              <a:rPr lang="ru-RU" sz="2000" dirty="0">
                <a:solidFill>
                  <a:srgbClr val="002060"/>
                </a:solidFill>
                <a:latin typeface="Montserrat Medium" panose="00000600000000000000" pitchFamily="2" charset="-52"/>
              </a:rPr>
              <a:t> по стране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FCF4713-94E5-4081-8207-13AAF04DD674}"/>
              </a:ext>
            </a:extLst>
          </p:cNvPr>
          <p:cNvSpPr txBox="1"/>
          <p:nvPr/>
        </p:nvSpPr>
        <p:spPr>
          <a:xfrm>
            <a:off x="8867716" y="3302102"/>
            <a:ext cx="31742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>
                <a:solidFill>
                  <a:srgbClr val="002060"/>
                </a:solidFill>
                <a:latin typeface="Montserrat Medium" panose="00000600000000000000" pitchFamily="2" charset="-52"/>
              </a:rPr>
              <a:t>Мгновенное получение </a:t>
            </a:r>
            <a:br>
              <a:rPr lang="ru-RU" i="1" dirty="0">
                <a:solidFill>
                  <a:srgbClr val="002060"/>
                </a:solidFill>
                <a:latin typeface="Montserrat Medium" panose="00000600000000000000" pitchFamily="2" charset="-52"/>
              </a:rPr>
            </a:br>
            <a:r>
              <a:rPr lang="ru-RU" i="1" dirty="0">
                <a:solidFill>
                  <a:srgbClr val="002060"/>
                </a:solidFill>
                <a:latin typeface="Montserrat Medium" panose="00000600000000000000" pitchFamily="2" charset="-52"/>
              </a:rPr>
              <a:t>данных об абоненте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FCF4713-94E5-4081-8207-13AAF04DD674}"/>
              </a:ext>
            </a:extLst>
          </p:cNvPr>
          <p:cNvSpPr txBox="1"/>
          <p:nvPr/>
        </p:nvSpPr>
        <p:spPr>
          <a:xfrm>
            <a:off x="8638258" y="6088145"/>
            <a:ext cx="3139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>
                <a:solidFill>
                  <a:srgbClr val="002060"/>
                </a:solidFill>
                <a:latin typeface="Montserrat Medium" panose="00000600000000000000" pitchFamily="2" charset="-52"/>
              </a:rPr>
              <a:t>Построение статистики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98B03B8-95C4-41D2-8B45-B9A6AC2C9853}"/>
              </a:ext>
            </a:extLst>
          </p:cNvPr>
          <p:cNvSpPr txBox="1"/>
          <p:nvPr/>
        </p:nvSpPr>
        <p:spPr>
          <a:xfrm>
            <a:off x="8734521" y="5648810"/>
            <a:ext cx="3864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  <a:latin typeface="Montserrat Medium" panose="00000600000000000000" pitchFamily="2" charset="-52"/>
              </a:rPr>
              <a:t>Большие данные</a:t>
            </a:r>
          </a:p>
        </p:txBody>
      </p:sp>
      <p:sp>
        <p:nvSpPr>
          <p:cNvPr id="71" name="TextBox 25">
            <a:extLst>
              <a:ext uri="{FF2B5EF4-FFF2-40B4-BE49-F238E27FC236}">
                <a16:creationId xmlns:a16="http://schemas.microsoft.com/office/drawing/2014/main" id="{7839902A-942B-49BD-81AA-9AD6A9619B84}"/>
              </a:ext>
            </a:extLst>
          </p:cNvPr>
          <p:cNvSpPr txBox="1"/>
          <p:nvPr/>
        </p:nvSpPr>
        <p:spPr>
          <a:xfrm>
            <a:off x="4909585" y="3720549"/>
            <a:ext cx="27554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dirty="0">
                <a:solidFill>
                  <a:srgbClr val="002060"/>
                </a:solidFill>
                <a:latin typeface="Montserrat" panose="00000800000000000000" pitchFamily="2" charset="-52"/>
              </a:rPr>
              <a:t>АРГ</a:t>
            </a:r>
            <a:endParaRPr lang="en-US" sz="3200" b="1" dirty="0">
              <a:solidFill>
                <a:srgbClr val="002060"/>
              </a:solidFill>
              <a:latin typeface="Montserrat" panose="000008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247291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TextBox 219">
            <a:extLst>
              <a:ext uri="{FF2B5EF4-FFF2-40B4-BE49-F238E27FC236}">
                <a16:creationId xmlns:a16="http://schemas.microsoft.com/office/drawing/2014/main" id="{F5E04E61-6704-4D98-A2FB-52D3D806DAB1}"/>
              </a:ext>
            </a:extLst>
          </p:cNvPr>
          <p:cNvSpPr txBox="1"/>
          <p:nvPr/>
        </p:nvSpPr>
        <p:spPr>
          <a:xfrm>
            <a:off x="5219278" y="6030285"/>
            <a:ext cx="74776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Montserrat" panose="00000800000000000000" pitchFamily="2" charset="-52"/>
              </a:rPr>
              <a:t>10 тыс.</a:t>
            </a:r>
          </a:p>
        </p:txBody>
      </p:sp>
      <p:grpSp>
        <p:nvGrpSpPr>
          <p:cNvPr id="136" name="Группа 135">
            <a:extLst>
              <a:ext uri="{FF2B5EF4-FFF2-40B4-BE49-F238E27FC236}">
                <a16:creationId xmlns:a16="http://schemas.microsoft.com/office/drawing/2014/main" id="{6B75ACE1-82A3-42B2-B9F5-7EB1EBBA4B64}"/>
              </a:ext>
            </a:extLst>
          </p:cNvPr>
          <p:cNvGrpSpPr/>
          <p:nvPr/>
        </p:nvGrpSpPr>
        <p:grpSpPr>
          <a:xfrm>
            <a:off x="222447" y="555422"/>
            <a:ext cx="11697937" cy="855326"/>
            <a:chOff x="101433" y="1050293"/>
            <a:chExt cx="19812755" cy="1448663"/>
          </a:xfrm>
        </p:grpSpPr>
        <p:sp>
          <p:nvSpPr>
            <p:cNvPr id="144" name="Прямоугольник 143">
              <a:extLst>
                <a:ext uri="{FF2B5EF4-FFF2-40B4-BE49-F238E27FC236}">
                  <a16:creationId xmlns:a16="http://schemas.microsoft.com/office/drawing/2014/main" id="{3B9C5E2C-9F41-402A-BEA6-1D97C3B2F908}"/>
                </a:ext>
              </a:extLst>
            </p:cNvPr>
            <p:cNvSpPr/>
            <p:nvPr/>
          </p:nvSpPr>
          <p:spPr>
            <a:xfrm rot="16200000">
              <a:off x="9372191" y="-8220465"/>
              <a:ext cx="1271240" cy="19812755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46" name="Равнобедренный треугольник 145">
              <a:extLst>
                <a:ext uri="{FF2B5EF4-FFF2-40B4-BE49-F238E27FC236}">
                  <a16:creationId xmlns:a16="http://schemas.microsoft.com/office/drawing/2014/main" id="{DCF8FC72-8140-4259-B239-650E77856190}"/>
                </a:ext>
              </a:extLst>
            </p:cNvPr>
            <p:cNvSpPr/>
            <p:nvPr/>
          </p:nvSpPr>
          <p:spPr>
            <a:xfrm flipV="1">
              <a:off x="3047089" y="1227717"/>
              <a:ext cx="1474637" cy="1271239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7" name="TextBox 146">
            <a:extLst>
              <a:ext uri="{FF2B5EF4-FFF2-40B4-BE49-F238E27FC236}">
                <a16:creationId xmlns:a16="http://schemas.microsoft.com/office/drawing/2014/main" id="{3BEE552C-0D0A-40D8-9EEB-1422A09DC995}"/>
              </a:ext>
            </a:extLst>
          </p:cNvPr>
          <p:cNvSpPr txBox="1"/>
          <p:nvPr/>
        </p:nvSpPr>
        <p:spPr>
          <a:xfrm>
            <a:off x="2211086" y="632588"/>
            <a:ext cx="4395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002060"/>
                </a:solidFill>
                <a:latin typeface="Montserrat Light" panose="00000400000000000000" pitchFamily="2" charset="-52"/>
              </a:rPr>
              <a:t>2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D5C09E9A-E57E-4F2A-8F84-9F36E77DE64B}"/>
              </a:ext>
            </a:extLst>
          </p:cNvPr>
          <p:cNvSpPr txBox="1"/>
          <p:nvPr/>
        </p:nvSpPr>
        <p:spPr>
          <a:xfrm>
            <a:off x="2812706" y="678714"/>
            <a:ext cx="85331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Montserrat Light" panose="00000400000000000000" pitchFamily="2" charset="-52"/>
              </a:rPr>
              <a:t>ПРИМЕНЕНИЕ, ПЕРСПЕКТИВЫ ВНЕДРЕНИЯ</a:t>
            </a:r>
          </a:p>
        </p:txBody>
      </p:sp>
      <p:sp>
        <p:nvSpPr>
          <p:cNvPr id="97" name="Равнобедренный треугольник 96">
            <a:extLst>
              <a:ext uri="{FF2B5EF4-FFF2-40B4-BE49-F238E27FC236}">
                <a16:creationId xmlns:a16="http://schemas.microsoft.com/office/drawing/2014/main" id="{E1948C21-C014-46B3-9756-D176BDB572B0}"/>
              </a:ext>
            </a:extLst>
          </p:cNvPr>
          <p:cNvSpPr/>
          <p:nvPr/>
        </p:nvSpPr>
        <p:spPr>
          <a:xfrm>
            <a:off x="116014" y="12322"/>
            <a:ext cx="2213428" cy="190812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0" name="Рисунок 109">
            <a:extLst>
              <a:ext uri="{FF2B5EF4-FFF2-40B4-BE49-F238E27FC236}">
                <a16:creationId xmlns:a16="http://schemas.microsoft.com/office/drawing/2014/main" id="{60BDFA7C-197B-474C-8D58-6D4E21168B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87" y="291250"/>
            <a:ext cx="1760883" cy="154356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6550" y="5450284"/>
            <a:ext cx="774700" cy="7747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1419">
            <a:off x="6235774" y="2609930"/>
            <a:ext cx="2075484" cy="2075484"/>
          </a:xfrm>
          <a:prstGeom prst="rect">
            <a:avLst/>
          </a:prstGeom>
        </p:spPr>
      </p:pic>
      <p:pic>
        <p:nvPicPr>
          <p:cNvPr id="129" name="Рисунок 128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933" b="92800" l="10000" r="90000">
                        <a14:foregroundMark x1="30000" y1="17867" x2="30000" y2="17867"/>
                        <a14:foregroundMark x1="61200" y1="20533" x2="61200" y2="20533"/>
                        <a14:foregroundMark x1="73733" y1="27467" x2="73733" y2="27467"/>
                        <a14:foregroundMark x1="23200" y1="66667" x2="23200" y2="66667"/>
                        <a14:foregroundMark x1="30533" y1="75333" x2="30533" y2="75333"/>
                        <a14:foregroundMark x1="87067" y1="44667" x2="87067" y2="44667"/>
                        <a14:foregroundMark x1="57067" y1="92800" x2="57067" y2="92800"/>
                        <a14:foregroundMark x1="50667" y1="6933" x2="50667" y2="69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99217">
            <a:off x="10116516" y="4782516"/>
            <a:ext cx="2075484" cy="2075484"/>
          </a:xfrm>
          <a:prstGeom prst="rect">
            <a:avLst/>
          </a:prstGeom>
        </p:spPr>
      </p:pic>
      <p:pic>
        <p:nvPicPr>
          <p:cNvPr id="130" name="Рисунок 1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58090">
            <a:off x="4956014" y="4800805"/>
            <a:ext cx="2075484" cy="2075484"/>
          </a:xfrm>
          <a:prstGeom prst="rect">
            <a:avLst/>
          </a:prstGeom>
        </p:spPr>
      </p:pic>
      <p:pic>
        <p:nvPicPr>
          <p:cNvPr id="131" name="Рисунок 13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73399">
            <a:off x="7518262" y="4782519"/>
            <a:ext cx="2075484" cy="207548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8320" y="3325981"/>
            <a:ext cx="930392" cy="61306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8472" y="5415531"/>
            <a:ext cx="491571" cy="80945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7332" y="3311682"/>
            <a:ext cx="739020" cy="739020"/>
          </a:xfrm>
          <a:prstGeom prst="rect">
            <a:avLst/>
          </a:prstGeom>
        </p:spPr>
      </p:pic>
      <p:pic>
        <p:nvPicPr>
          <p:cNvPr id="132" name="Рисунок 1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00680">
            <a:off x="8829100" y="2643450"/>
            <a:ext cx="2075484" cy="2075484"/>
          </a:xfrm>
          <a:prstGeom prst="rect">
            <a:avLst/>
          </a:prstGeom>
        </p:spPr>
      </p:pic>
      <p:sp>
        <p:nvSpPr>
          <p:cNvPr id="14" name="Стрелка влево 13"/>
          <p:cNvSpPr/>
          <p:nvPr/>
        </p:nvSpPr>
        <p:spPr>
          <a:xfrm>
            <a:off x="6987067" y="5520649"/>
            <a:ext cx="536052" cy="595538"/>
          </a:xfrm>
          <a:prstGeom prst="lef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4" name="Стрелка влево 133"/>
          <p:cNvSpPr/>
          <p:nvPr/>
        </p:nvSpPr>
        <p:spPr>
          <a:xfrm rot="10800000">
            <a:off x="9598816" y="5535012"/>
            <a:ext cx="536052" cy="595538"/>
          </a:xfrm>
          <a:prstGeom prst="lef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Стрелка влево 134"/>
          <p:cNvSpPr/>
          <p:nvPr/>
        </p:nvSpPr>
        <p:spPr>
          <a:xfrm rot="3677961">
            <a:off x="7672764" y="4392819"/>
            <a:ext cx="536052" cy="595538"/>
          </a:xfrm>
          <a:prstGeom prst="lef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Стрелка влево 148"/>
          <p:cNvSpPr/>
          <p:nvPr/>
        </p:nvSpPr>
        <p:spPr>
          <a:xfrm rot="7342751">
            <a:off x="8957040" y="4436008"/>
            <a:ext cx="536052" cy="595538"/>
          </a:xfrm>
          <a:prstGeom prst="lef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4117" y="5460491"/>
            <a:ext cx="645199" cy="739351"/>
          </a:xfrm>
          <a:prstGeom prst="rect">
            <a:avLst/>
          </a:prstGeom>
        </p:spPr>
      </p:pic>
      <p:sp>
        <p:nvSpPr>
          <p:cNvPr id="150" name="TextBox 149">
            <a:extLst>
              <a:ext uri="{FF2B5EF4-FFF2-40B4-BE49-F238E27FC236}">
                <a16:creationId xmlns:a16="http://schemas.microsoft.com/office/drawing/2014/main" id="{A18CC297-7A35-41A2-A5D0-643118F70721}"/>
              </a:ext>
            </a:extLst>
          </p:cNvPr>
          <p:cNvSpPr txBox="1"/>
          <p:nvPr/>
        </p:nvSpPr>
        <p:spPr>
          <a:xfrm>
            <a:off x="366206" y="3162935"/>
            <a:ext cx="55824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  <a:latin typeface="Montserrat Medium" panose="00000600000000000000" pitchFamily="2" charset="-52"/>
              </a:rPr>
              <a:t>Интегрируется в любые информационные системы служб быстрого реагирования</a:t>
            </a:r>
          </a:p>
          <a:p>
            <a:endParaRPr lang="ru-RU" sz="2400" dirty="0">
              <a:solidFill>
                <a:srgbClr val="002060"/>
              </a:solidFill>
              <a:latin typeface="Montserrat Medium" panose="000006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2738249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A22CB301-DBB7-48EE-9CE7-9367D6D3A87E}"/>
              </a:ext>
            </a:extLst>
          </p:cNvPr>
          <p:cNvGrpSpPr/>
          <p:nvPr/>
        </p:nvGrpSpPr>
        <p:grpSpPr>
          <a:xfrm>
            <a:off x="222447" y="555422"/>
            <a:ext cx="11697937" cy="855326"/>
            <a:chOff x="101433" y="1050293"/>
            <a:chExt cx="19812755" cy="1448663"/>
          </a:xfrm>
        </p:grpSpPr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E4219096-E1B7-4C8B-BCDF-57198A232231}"/>
                </a:ext>
              </a:extLst>
            </p:cNvPr>
            <p:cNvSpPr/>
            <p:nvPr/>
          </p:nvSpPr>
          <p:spPr>
            <a:xfrm rot="16200000">
              <a:off x="9372191" y="-8220465"/>
              <a:ext cx="1271240" cy="19812755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8" name="Равнобедренный треугольник 37">
              <a:extLst>
                <a:ext uri="{FF2B5EF4-FFF2-40B4-BE49-F238E27FC236}">
                  <a16:creationId xmlns:a16="http://schemas.microsoft.com/office/drawing/2014/main" id="{A9479732-3644-4257-BD32-E36E4878B80B}"/>
                </a:ext>
              </a:extLst>
            </p:cNvPr>
            <p:cNvSpPr/>
            <p:nvPr/>
          </p:nvSpPr>
          <p:spPr>
            <a:xfrm flipV="1">
              <a:off x="3047089" y="1227717"/>
              <a:ext cx="1474637" cy="1271239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E7CE7702-8C1B-4CFF-A228-CFDD663E0635}"/>
              </a:ext>
            </a:extLst>
          </p:cNvPr>
          <p:cNvSpPr txBox="1"/>
          <p:nvPr/>
        </p:nvSpPr>
        <p:spPr>
          <a:xfrm>
            <a:off x="2180606" y="632588"/>
            <a:ext cx="4379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002060"/>
                </a:solidFill>
                <a:latin typeface="Montserrat Light" panose="00000400000000000000" pitchFamily="2" charset="-52"/>
              </a:rPr>
              <a:t>3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E2DA61F-50E4-41D5-8316-068064C4A92E}"/>
              </a:ext>
            </a:extLst>
          </p:cNvPr>
          <p:cNvSpPr txBox="1"/>
          <p:nvPr/>
        </p:nvSpPr>
        <p:spPr>
          <a:xfrm>
            <a:off x="2832297" y="640988"/>
            <a:ext cx="90444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Montserrat Light" panose="00000400000000000000" pitchFamily="2" charset="-52"/>
              </a:rPr>
              <a:t>ПРЕДПОЛАГАЕМЫЕ СТЕЙКХОЛДЕРЫ ПРОЕКТА</a:t>
            </a:r>
          </a:p>
        </p:txBody>
      </p:sp>
      <p:sp>
        <p:nvSpPr>
          <p:cNvPr id="41" name="Равнобедренный треугольник 40">
            <a:extLst>
              <a:ext uri="{FF2B5EF4-FFF2-40B4-BE49-F238E27FC236}">
                <a16:creationId xmlns:a16="http://schemas.microsoft.com/office/drawing/2014/main" id="{E1948C21-C014-46B3-9756-D176BDB572B0}"/>
              </a:ext>
            </a:extLst>
          </p:cNvPr>
          <p:cNvSpPr/>
          <p:nvPr/>
        </p:nvSpPr>
        <p:spPr>
          <a:xfrm>
            <a:off x="116014" y="12322"/>
            <a:ext cx="2213428" cy="190812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60BDFA7C-197B-474C-8D58-6D4E21168B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87" y="291250"/>
            <a:ext cx="1760883" cy="1543564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F5F0B555-A0FE-40FB-81E4-69A9C7E9DE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95140" y="2211641"/>
            <a:ext cx="1219200" cy="1339403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A18CC297-7A35-41A2-A5D0-643118F70721}"/>
              </a:ext>
            </a:extLst>
          </p:cNvPr>
          <p:cNvSpPr txBox="1"/>
          <p:nvPr/>
        </p:nvSpPr>
        <p:spPr>
          <a:xfrm>
            <a:off x="8567697" y="3638612"/>
            <a:ext cx="35313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Montserrat Medium" panose="00000600000000000000" pitchFamily="2" charset="-52"/>
              </a:rPr>
              <a:t>Цифровые экосистемы(банковские, операторы связи)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18CC297-7A35-41A2-A5D0-643118F70721}"/>
              </a:ext>
            </a:extLst>
          </p:cNvPr>
          <p:cNvSpPr txBox="1"/>
          <p:nvPr/>
        </p:nvSpPr>
        <p:spPr>
          <a:xfrm>
            <a:off x="4071165" y="3762721"/>
            <a:ext cx="4000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Montserrat Medium" panose="00000600000000000000" pitchFamily="2" charset="-52"/>
              </a:rPr>
              <a:t>Органы исполнительной </a:t>
            </a:r>
          </a:p>
          <a:p>
            <a:pPr algn="ctr"/>
            <a:r>
              <a:rPr lang="ru-RU" dirty="0">
                <a:solidFill>
                  <a:srgbClr val="002060"/>
                </a:solidFill>
                <a:latin typeface="Montserrat Medium" panose="00000600000000000000" pitchFamily="2" charset="-52"/>
              </a:rPr>
              <a:t>власти субъектов РФ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18CC297-7A35-41A2-A5D0-643118F70721}"/>
              </a:ext>
            </a:extLst>
          </p:cNvPr>
          <p:cNvSpPr txBox="1"/>
          <p:nvPr/>
        </p:nvSpPr>
        <p:spPr>
          <a:xfrm>
            <a:off x="-96072" y="3762659"/>
            <a:ext cx="41154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Montserrat Medium" panose="00000600000000000000" pitchFamily="2" charset="-52"/>
              </a:rPr>
              <a:t>Федеральные службы </a:t>
            </a:r>
          </a:p>
          <a:p>
            <a:pPr algn="ctr"/>
            <a:r>
              <a:rPr lang="ru-RU" dirty="0">
                <a:solidFill>
                  <a:srgbClr val="002060"/>
                </a:solidFill>
                <a:latin typeface="Montserrat Medium" panose="00000600000000000000" pitchFamily="2" charset="-52"/>
              </a:rPr>
              <a:t>экстренного реагирования</a:t>
            </a:r>
          </a:p>
        </p:txBody>
      </p:sp>
      <p:pic>
        <p:nvPicPr>
          <p:cNvPr id="2" name="Picture 2" descr="C:\Users\1233-\Downloads\oph1866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348" b="99191" l="10000" r="93176">
                        <a14:foregroundMark x1="65059" y1="87332" x2="65059" y2="87332"/>
                        <a14:foregroundMark x1="77882" y1="78571" x2="77882" y2="78571"/>
                        <a14:foregroundMark x1="78118" y1="71968" x2="78118" y2="71968"/>
                        <a14:foregroundMark x1="63412" y1="78167" x2="63412" y2="78167"/>
                        <a14:foregroundMark x1="63176" y1="85445" x2="63176" y2="85445"/>
                        <a14:foregroundMark x1="40588" y1="11051" x2="40588" y2="11051"/>
                        <a14:foregroundMark x1="36353" y1="15229" x2="36353" y2="15229"/>
                        <a14:foregroundMark x1="76235" y1="29515" x2="76235" y2="29515"/>
                        <a14:foregroundMark x1="44471" y1="24933" x2="44471" y2="24933"/>
                        <a14:foregroundMark x1="69882" y1="60916" x2="69882" y2="60916"/>
                        <a14:foregroundMark x1="61882" y1="68598" x2="61882" y2="68598"/>
                        <a14:foregroundMark x1="58824" y1="71159" x2="58824" y2="71159"/>
                        <a14:foregroundMark x1="66118" y1="66981" x2="66118" y2="66981"/>
                        <a14:foregroundMark x1="58588" y1="81671" x2="58588" y2="81671"/>
                        <a14:foregroundMark x1="59529" y1="88814" x2="59529" y2="88814"/>
                        <a14:foregroundMark x1="84706" y1="75741" x2="84706" y2="75741"/>
                        <a14:foregroundMark x1="78235" y1="80458" x2="78235" y2="80458"/>
                        <a14:foregroundMark x1="71176" y1="81671" x2="71176" y2="81671"/>
                        <a14:foregroundMark x1="70235" y1="88410" x2="70235" y2="88410"/>
                        <a14:foregroundMark x1="74588" y1="89488" x2="74588" y2="89488"/>
                        <a14:foregroundMark x1="78471" y1="88410" x2="78471" y2="88410"/>
                        <a14:foregroundMark x1="82118" y1="85040" x2="82118" y2="85040"/>
                        <a14:foregroundMark x1="83059" y1="78706" x2="83059" y2="78706"/>
                        <a14:foregroundMark x1="83059" y1="78302" x2="83059" y2="78302"/>
                        <a14:foregroundMark x1="83059" y1="78302" x2="82824" y2="77628"/>
                        <a14:foregroundMark x1="82000" y1="75606" x2="82000" y2="75606"/>
                        <a14:foregroundMark x1="81412" y1="74798" x2="81412" y2="74798"/>
                        <a14:foregroundMark x1="81412" y1="74798" x2="81412" y2="74798"/>
                        <a14:foregroundMark x1="81412" y1="72642" x2="81412" y2="72642"/>
                        <a14:foregroundMark x1="81412" y1="72642" x2="81412" y2="72642"/>
                        <a14:foregroundMark x1="82353" y1="71563" x2="82353" y2="71563"/>
                        <a14:foregroundMark x1="82824" y1="71429" x2="82824" y2="71429"/>
                        <a14:foregroundMark x1="82353" y1="67655" x2="58235" y2="85040"/>
                        <a14:foregroundMark x1="91176" y1="71024" x2="72000" y2="92857"/>
                        <a14:foregroundMark x1="89529" y1="76280" x2="65294" y2="97439"/>
                        <a14:foregroundMark x1="90353" y1="76011" x2="76824" y2="93666"/>
                        <a14:foregroundMark x1="88941" y1="80458" x2="88941" y2="80458"/>
                        <a14:foregroundMark x1="85647" y1="84906" x2="83059" y2="87601"/>
                        <a14:foregroundMark x1="87059" y1="83019" x2="87059" y2="83019"/>
                        <a14:foregroundMark x1="75294" y1="95957" x2="75294" y2="95957"/>
                        <a14:foregroundMark x1="55294" y1="90836" x2="59647" y2="95283"/>
                        <a14:foregroundMark x1="62471" y1="93666" x2="65294" y2="95822"/>
                        <a14:foregroundMark x1="82941" y1="47439" x2="82941" y2="47439"/>
                        <a14:foregroundMark x1="83765" y1="54178" x2="83765" y2="54178"/>
                        <a14:foregroundMark x1="85294" y1="53908" x2="85294" y2="53908"/>
                        <a14:foregroundMark x1="86118" y1="53504" x2="86118" y2="53504"/>
                        <a14:foregroundMark x1="84353" y1="52561" x2="84353" y2="52561"/>
                        <a14:foregroundMark x1="83882" y1="47574" x2="83882" y2="47574"/>
                        <a14:foregroundMark x1="62706" y1="44340" x2="59647" y2="49326"/>
                        <a14:foregroundMark x1="84353" y1="45957" x2="85176" y2="45957"/>
                        <a14:foregroundMark x1="13429" y1="21154" x2="15588" y2="48352"/>
                        <a14:foregroundMark x1="81055" y1="46703" x2="81055" y2="46703"/>
                        <a14:foregroundMark x1="82974" y1="50000" x2="82974" y2="5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144" y="2124075"/>
            <a:ext cx="1734982" cy="151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1233-\Downloads\1_1La3SEmZbjNWr2j5e9QiZA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2664" y="1927469"/>
            <a:ext cx="2421429" cy="1711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1233-\Downloads\unnamed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8345" y="4561941"/>
            <a:ext cx="1389877" cy="1389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18CC297-7A35-41A2-A5D0-643118F70721}"/>
              </a:ext>
            </a:extLst>
          </p:cNvPr>
          <p:cNvSpPr txBox="1"/>
          <p:nvPr/>
        </p:nvSpPr>
        <p:spPr>
          <a:xfrm>
            <a:off x="6263033" y="6066748"/>
            <a:ext cx="4000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Montserrat Medium" panose="00000600000000000000" pitchFamily="2" charset="-52"/>
              </a:rPr>
              <a:t>Мои документы</a:t>
            </a:r>
          </a:p>
        </p:txBody>
      </p:sp>
      <p:pic>
        <p:nvPicPr>
          <p:cNvPr id="1029" name="Picture 5" descr="C:\Users\1233-\Downloads\uslugi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229" b="92773" l="12646" r="87061">
                        <a14:foregroundMark x1="14160" y1="38330" x2="14160" y2="38330"/>
                        <a14:foregroundMark x1="27295" y1="36572" x2="27295" y2="36572"/>
                        <a14:foregroundMark x1="34473" y1="39844" x2="34473" y2="39844"/>
                        <a14:foregroundMark x1="84473" y1="41357" x2="84473" y2="41357"/>
                        <a14:foregroundMark x1="84766" y1="49414" x2="84766" y2="49414"/>
                        <a14:foregroundMark x1="85352" y1="56006" x2="83545" y2="65283"/>
                        <a14:foregroundMark x1="84180" y1="67383" x2="65283" y2="83252"/>
                        <a14:foregroundMark x1="17725" y1="58398" x2="17725" y2="58398"/>
                        <a14:foregroundMark x1="26416" y1="55420" x2="26416" y2="55420"/>
                        <a14:foregroundMark x1="37793" y1="55127" x2="37793" y2="55127"/>
                        <a14:foregroundMark x1="50049" y1="58691" x2="50049" y2="58691"/>
                        <a14:foregroundMark x1="59326" y1="55713" x2="59326" y2="55713"/>
                        <a14:foregroundMark x1="68018" y1="55420" x2="68018" y2="55420"/>
                        <a14:foregroundMark x1="85352" y1="46143" x2="85352" y2="46143"/>
                        <a14:foregroundMark x1="85352" y1="46143" x2="85352" y2="54492"/>
                        <a14:foregroundMark x1="84473" y1="53906" x2="85352" y2="586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257" t="7756" r="10942" b="5691"/>
          <a:stretch/>
        </p:blipFill>
        <p:spPr bwMode="auto">
          <a:xfrm>
            <a:off x="3257342" y="4408990"/>
            <a:ext cx="1524000" cy="169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18CC297-7A35-41A2-A5D0-643118F70721}"/>
              </a:ext>
            </a:extLst>
          </p:cNvPr>
          <p:cNvSpPr txBox="1"/>
          <p:nvPr/>
        </p:nvSpPr>
        <p:spPr>
          <a:xfrm>
            <a:off x="2019092" y="6107454"/>
            <a:ext cx="4000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rgbClr val="002060"/>
                </a:solidFill>
                <a:latin typeface="Montserrat Medium" panose="00000600000000000000" pitchFamily="2" charset="-52"/>
              </a:rPr>
              <a:t>ГосУслуги</a:t>
            </a:r>
            <a:r>
              <a:rPr lang="ru-RU" dirty="0">
                <a:solidFill>
                  <a:srgbClr val="002060"/>
                </a:solidFill>
                <a:latin typeface="Montserrat Medium" panose="00000600000000000000" pitchFamily="2" charset="-52"/>
              </a:rPr>
              <a:t> (МФЦ)</a:t>
            </a:r>
          </a:p>
        </p:txBody>
      </p:sp>
    </p:spTree>
    <p:extLst>
      <p:ext uri="{BB962C8B-B14F-4D97-AF65-F5344CB8AC3E}">
        <p14:creationId xmlns:p14="http://schemas.microsoft.com/office/powerpoint/2010/main" val="985649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E79E952-FA96-487F-A915-A85DCEB0F18C}"/>
              </a:ext>
            </a:extLst>
          </p:cNvPr>
          <p:cNvSpPr/>
          <p:nvPr/>
        </p:nvSpPr>
        <p:spPr>
          <a:xfrm rot="16200000">
            <a:off x="5267028" y="-2430289"/>
            <a:ext cx="1657941" cy="12192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1795821-B48C-4725-9357-E1FA55ACE25C}"/>
              </a:ext>
            </a:extLst>
          </p:cNvPr>
          <p:cNvSpPr txBox="1"/>
          <p:nvPr/>
        </p:nvSpPr>
        <p:spPr>
          <a:xfrm>
            <a:off x="5048830" y="2836740"/>
            <a:ext cx="68770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solidFill>
                  <a:schemeClr val="bg1"/>
                </a:solidFill>
                <a:latin typeface="Montserrat Light" panose="00000400000000000000" pitchFamily="2" charset="-52"/>
              </a:rPr>
              <a:t>СПАСИБО ЗА ВНИМАНИЕ</a:t>
            </a:r>
            <a:r>
              <a:rPr lang="en-US" sz="4800" b="1" dirty="0">
                <a:solidFill>
                  <a:schemeClr val="bg1"/>
                </a:solidFill>
                <a:latin typeface="Montserrat Light" panose="00000400000000000000" pitchFamily="2" charset="-52"/>
              </a:rPr>
              <a:t>!</a:t>
            </a:r>
            <a:endParaRPr lang="ru-RU" sz="4800" b="1" dirty="0">
              <a:solidFill>
                <a:schemeClr val="bg1"/>
              </a:solidFill>
              <a:latin typeface="Montserrat Light" panose="00000400000000000000" pitchFamily="2" charset="-52"/>
            </a:endParaRPr>
          </a:p>
        </p:txBody>
      </p:sp>
      <p:sp>
        <p:nvSpPr>
          <p:cNvPr id="9" name="Равнобедренный треугольник 8">
            <a:extLst>
              <a:ext uri="{FF2B5EF4-FFF2-40B4-BE49-F238E27FC236}">
                <a16:creationId xmlns:a16="http://schemas.microsoft.com/office/drawing/2014/main" id="{E1948C21-C014-46B3-9756-D176BDB572B0}"/>
              </a:ext>
            </a:extLst>
          </p:cNvPr>
          <p:cNvSpPr/>
          <p:nvPr/>
        </p:nvSpPr>
        <p:spPr>
          <a:xfrm>
            <a:off x="593653" y="2060082"/>
            <a:ext cx="3728102" cy="3213882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0BDFA7C-197B-474C-8D58-6D4E21168B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944" y="2329773"/>
            <a:ext cx="2965876" cy="2599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53399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1315</TotalTime>
  <Words>89</Words>
  <Application>Microsoft Office PowerPoint</Application>
  <PresentationFormat>Широкоэкранный</PresentationFormat>
  <Paragraphs>32</Paragraphs>
  <Slides>5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3" baseType="lpstr">
      <vt:lpstr>Montserrat Light</vt:lpstr>
      <vt:lpstr>Arial</vt:lpstr>
      <vt:lpstr>Times New Roman</vt:lpstr>
      <vt:lpstr>Calibri</vt:lpstr>
      <vt:lpstr>Montserrat Medium</vt:lpstr>
      <vt:lpstr>Montserrat</vt:lpstr>
      <vt:lpstr>Calibri Light</vt:lpstr>
      <vt:lpstr>Тема Office</vt:lpstr>
      <vt:lpstr>УНИФИЦИРОВАННАЯ СИСТЕМА РАСПОЗНАВАНИЯ               ГОЛОСА С АВТОМАТИЧЕСКИМ  ЗАПОЛНЕНИЕМ ПОЛЕЙ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Заседание Экспертного совета по вопросам социально-экономического развития Тульской области</dc:title>
  <dc:creator>Вячеслав Чекрыжов</dc:creator>
  <cp:lastModifiedBy>Научно-производственный департамент</cp:lastModifiedBy>
  <cp:revision>139</cp:revision>
  <dcterms:created xsi:type="dcterms:W3CDTF">2021-03-09T08:43:37Z</dcterms:created>
  <dcterms:modified xsi:type="dcterms:W3CDTF">2021-05-31T12:59:27Z</dcterms:modified>
</cp:coreProperties>
</file>