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5" name="Shape 2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2" descr="Рисунок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Уровень текста 1…"/>
          <p:cNvSpPr txBox="1"/>
          <p:nvPr>
            <p:ph type="body" sz="half" idx="1" hasCustomPrompt="1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800"/>
            </a:lvl1pPr>
            <a:lvl2pPr marL="0" indent="0">
              <a:lnSpc>
                <a:spcPct val="90000"/>
              </a:lnSpc>
              <a:buSzTx/>
              <a:buNone/>
              <a:defRPr sz="2800"/>
            </a:lvl2pPr>
            <a:lvl3pPr marL="0" indent="0">
              <a:lnSpc>
                <a:spcPct val="90000"/>
              </a:lnSpc>
              <a:buSzTx/>
              <a:buNone/>
              <a:defRPr sz="2800"/>
            </a:lvl3pPr>
            <a:lvl4pPr marL="0" indent="0">
              <a:lnSpc>
                <a:spcPct val="90000"/>
              </a:lnSpc>
              <a:buSzTx/>
              <a:buNone/>
              <a:defRPr sz="2800"/>
            </a:lvl4pPr>
            <a:lvl5pPr marL="0" indent="0">
              <a:lnSpc>
                <a:spcPct val="90000"/>
              </a:lnSpc>
              <a:buSzTx/>
              <a:buNone/>
              <a:defRPr sz="2800"/>
            </a:lvl5pPr>
          </a:lstStyle>
          <a:p>
            <a:pPr/>
            <a:r>
              <a:t>Название стартапа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1722116" y="4273551"/>
            <a:ext cx="3130185" cy="333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2867A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Технологическое направление:</a:t>
            </a:r>
          </a:p>
        </p:txBody>
      </p:sp>
      <p:sp>
        <p:nvSpPr>
          <p:cNvPr id="16" name="Текст 6"/>
          <p:cNvSpPr/>
          <p:nvPr>
            <p:ph type="body" sz="quarter" idx="21" hasCustomPrompt="1"/>
          </p:nvPr>
        </p:nvSpPr>
        <p:spPr>
          <a:xfrm>
            <a:off x="4829173" y="4356100"/>
            <a:ext cx="5864228" cy="3683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/>
            <a:r>
              <a:t>наименование</a:t>
            </a:r>
          </a:p>
        </p:txBody>
      </p:sp>
      <p:sp>
        <p:nvSpPr>
          <p:cNvPr id="1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Аннот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11" descr="Рисунок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Box 5"/>
          <p:cNvSpPr txBox="1"/>
          <p:nvPr/>
        </p:nvSpPr>
        <p:spPr>
          <a:xfrm>
            <a:off x="111034" y="104324"/>
            <a:ext cx="1545836" cy="39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2400">
                <a:solidFill>
                  <a:srgbClr val="2867A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Аннотация</a:t>
            </a:r>
          </a:p>
        </p:txBody>
      </p:sp>
      <p:sp>
        <p:nvSpPr>
          <p:cNvPr id="26" name="Уровень текста 1…"/>
          <p:cNvSpPr txBox="1"/>
          <p:nvPr>
            <p:ph type="body" sz="quarter" idx="1" hasCustomPrompt="1"/>
          </p:nvPr>
        </p:nvSpPr>
        <p:spPr>
          <a:xfrm>
            <a:off x="186675" y="3181350"/>
            <a:ext cx="1985025" cy="2819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 marL="590550" indent="-133350">
              <a:lnSpc>
                <a:spcPct val="100000"/>
              </a:lnSpc>
              <a:defRPr sz="1400"/>
            </a:lvl2pPr>
            <a:lvl3pPr marL="1074419" indent="-160019">
              <a:lnSpc>
                <a:spcPct val="100000"/>
              </a:lnSpc>
              <a:defRPr sz="1400"/>
            </a:lvl3pPr>
            <a:lvl4pPr marL="1549400" indent="-177800">
              <a:lnSpc>
                <a:spcPct val="100000"/>
              </a:lnSpc>
              <a:defRPr sz="1400"/>
            </a:lvl4pPr>
            <a:lvl5pPr marL="2006600" indent="-177800">
              <a:lnSpc>
                <a:spcPct val="100000"/>
              </a:lnSpc>
              <a:defRPr sz="1400"/>
            </a:lvl5pPr>
          </a:lstStyle>
          <a:p>
            <a:pPr/>
            <a:r>
              <a:t>формулировка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7" name="Текст 6"/>
          <p:cNvSpPr/>
          <p:nvPr>
            <p:ph type="body" sz="quarter" idx="21" hasCustomPrompt="1"/>
          </p:nvPr>
        </p:nvSpPr>
        <p:spPr>
          <a:xfrm>
            <a:off x="5461000" y="3181350"/>
            <a:ext cx="2749550" cy="28194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SzPct val="100000"/>
              <a:buChar char="▪"/>
              <a:defRPr sz="1400"/>
            </a:lvl1pPr>
          </a:lstStyle>
          <a:p>
            <a:pPr/>
            <a:r>
              <a:t>перечисление
перечисление</a:t>
            </a:r>
          </a:p>
        </p:txBody>
      </p:sp>
      <p:sp>
        <p:nvSpPr>
          <p:cNvPr id="28" name="Текст 6"/>
          <p:cNvSpPr/>
          <p:nvPr>
            <p:ph type="body" sz="quarter" idx="22" hasCustomPrompt="1"/>
          </p:nvPr>
        </p:nvSpPr>
        <p:spPr>
          <a:xfrm>
            <a:off x="8549623" y="3181350"/>
            <a:ext cx="3318528" cy="28194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SzPct val="100000"/>
              <a:buChar char="▪"/>
              <a:defRPr sz="1400"/>
            </a:lvl1pPr>
          </a:lstStyle>
          <a:p>
            <a:pPr/>
            <a:r>
              <a:t>перечисление
перечисление</a:t>
            </a:r>
          </a:p>
        </p:txBody>
      </p:sp>
      <p:sp>
        <p:nvSpPr>
          <p:cNvPr id="29" name="Текст 6"/>
          <p:cNvSpPr/>
          <p:nvPr>
            <p:ph type="body" sz="quarter" idx="23" hasCustomPrompt="1"/>
          </p:nvPr>
        </p:nvSpPr>
        <p:spPr>
          <a:xfrm>
            <a:off x="761998" y="800100"/>
            <a:ext cx="4705357" cy="72390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/>
            <a:r>
              <a:t>Формулировка (1-2 предложения)</a:t>
            </a:r>
          </a:p>
        </p:txBody>
      </p:sp>
      <p:sp>
        <p:nvSpPr>
          <p:cNvPr id="30" name="Текст 6"/>
          <p:cNvSpPr/>
          <p:nvPr>
            <p:ph type="body" sz="quarter" idx="24" hasCustomPrompt="1"/>
          </p:nvPr>
        </p:nvSpPr>
        <p:spPr>
          <a:xfrm>
            <a:off x="7239000" y="800100"/>
            <a:ext cx="4362452" cy="723900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rgbClr val="2867A0"/>
              </a:buClr>
              <a:buSzPct val="100000"/>
              <a:buFont typeface="Arial"/>
              <a:buChar char="•"/>
              <a:defRPr sz="1400"/>
            </a:lvl1pPr>
          </a:lstStyle>
          <a:p>
            <a:pPr/>
            <a:r>
              <a:t>Перечисление (5-7 задач)</a:t>
            </a:r>
          </a:p>
        </p:txBody>
      </p:sp>
      <p:sp>
        <p:nvSpPr>
          <p:cNvPr id="31" name="Текст 6"/>
          <p:cNvSpPr/>
          <p:nvPr>
            <p:ph type="body" sz="quarter" idx="25" hasCustomPrompt="1"/>
          </p:nvPr>
        </p:nvSpPr>
        <p:spPr>
          <a:xfrm>
            <a:off x="2752075" y="3181350"/>
            <a:ext cx="1985026" cy="28194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SzPct val="100000"/>
              <a:buChar char="▪"/>
              <a:defRPr sz="1400"/>
            </a:lvl1pPr>
          </a:lstStyle>
          <a:p>
            <a:pPr/>
            <a:r>
              <a:t>перечисление
перечисление</a:t>
            </a:r>
          </a:p>
        </p:txBody>
      </p:sp>
      <p:sp>
        <p:nvSpPr>
          <p:cNvPr id="3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решение - как продукт решает проблем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11" descr="Рисунок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TextBox 5"/>
          <p:cNvSpPr txBox="1"/>
          <p:nvPr/>
        </p:nvSpPr>
        <p:spPr>
          <a:xfrm>
            <a:off x="282484" y="142424"/>
            <a:ext cx="7199071" cy="39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2400">
                <a:solidFill>
                  <a:srgbClr val="2867A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Решение: как продукт решает проблему потребителя</a:t>
            </a:r>
          </a:p>
        </p:txBody>
      </p:sp>
      <p:grpSp>
        <p:nvGrpSpPr>
          <p:cNvPr id="43" name="Группа 16"/>
          <p:cNvGrpSpPr/>
          <p:nvPr/>
        </p:nvGrpSpPr>
        <p:grpSpPr>
          <a:xfrm>
            <a:off x="8215165" y="1152661"/>
            <a:ext cx="3339155" cy="717631"/>
            <a:chOff x="-1" y="0"/>
            <a:chExt cx="3339154" cy="717629"/>
          </a:xfrm>
        </p:grpSpPr>
        <p:sp>
          <p:nvSpPr>
            <p:cNvPr id="41" name="Прямоугольник 22"/>
            <p:cNvSpPr txBox="1"/>
            <p:nvPr/>
          </p:nvSpPr>
          <p:spPr>
            <a:xfrm>
              <a:off x="-1" y="-1"/>
              <a:ext cx="3339154" cy="3073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lnSpc>
                  <a:spcPct val="150000"/>
                </a:lnSpc>
                <a:defRPr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/>
              <a:r>
                <a:t>Преимущества, выгоды (gains)</a:t>
              </a:r>
            </a:p>
          </p:txBody>
        </p:sp>
        <p:sp>
          <p:nvSpPr>
            <p:cNvPr id="42" name="Прямоугольник 23"/>
            <p:cNvSpPr txBox="1"/>
            <p:nvPr/>
          </p:nvSpPr>
          <p:spPr>
            <a:xfrm>
              <a:off x="-2" y="314781"/>
              <a:ext cx="3005477" cy="4028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lnSpc>
                  <a:spcPct val="150000"/>
                </a:lnSpc>
                <a:defRPr sz="900">
                  <a:solidFill>
                    <a:srgbClr val="767171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pPr/>
              <a:r>
                <a:t>Результаты и преимущества продукта, которые желает получить потребитель</a:t>
              </a:r>
            </a:p>
          </p:txBody>
        </p:sp>
      </p:grpSp>
      <p:grpSp>
        <p:nvGrpSpPr>
          <p:cNvPr id="46" name="Группа 27"/>
          <p:cNvGrpSpPr/>
          <p:nvPr/>
        </p:nvGrpSpPr>
        <p:grpSpPr>
          <a:xfrm>
            <a:off x="309241" y="1150765"/>
            <a:ext cx="3339156" cy="1136905"/>
            <a:chOff x="-1" y="0"/>
            <a:chExt cx="3339154" cy="1136903"/>
          </a:xfrm>
        </p:grpSpPr>
        <p:sp>
          <p:nvSpPr>
            <p:cNvPr id="44" name="Прямоугольник 30"/>
            <p:cNvSpPr txBox="1"/>
            <p:nvPr/>
          </p:nvSpPr>
          <p:spPr>
            <a:xfrm>
              <a:off x="-1" y="-1"/>
              <a:ext cx="3339155" cy="3073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lnSpc>
                  <a:spcPct val="150000"/>
                </a:lnSpc>
                <a:defRPr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/>
              <a:r>
                <a:t>Проблемы, боли (pains)</a:t>
              </a:r>
            </a:p>
          </p:txBody>
        </p:sp>
        <p:sp>
          <p:nvSpPr>
            <p:cNvPr id="45" name="Прямоугольник 31"/>
            <p:cNvSpPr txBox="1"/>
            <p:nvPr/>
          </p:nvSpPr>
          <p:spPr>
            <a:xfrm>
              <a:off x="-2" y="340182"/>
              <a:ext cx="3296544" cy="7967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lnSpc>
                  <a:spcPct val="150000"/>
                </a:lnSpc>
                <a:defRPr sz="900">
                  <a:solidFill>
                    <a:srgbClr val="767171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t>Что мешает потребителю выполнять свои задачи?</a:t>
              </a:r>
            </a:p>
            <a:p>
              <a:pPr>
                <a:lnSpc>
                  <a:spcPct val="150000"/>
                </a:lnSpc>
                <a:defRPr sz="900">
                  <a:solidFill>
                    <a:srgbClr val="767171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t>Что волнует потребителя до, во время и после выполнения задачи?</a:t>
              </a:r>
            </a:p>
            <a:p>
              <a:pPr>
                <a:lnSpc>
                  <a:spcPct val="150000"/>
                </a:lnSpc>
                <a:defRPr sz="900">
                  <a:solidFill>
                    <a:srgbClr val="767171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t>Не желательные свойства продукта, препятствия?</a:t>
              </a:r>
            </a:p>
          </p:txBody>
        </p:sp>
      </p:grpSp>
      <p:grpSp>
        <p:nvGrpSpPr>
          <p:cNvPr id="49" name="Группа 32"/>
          <p:cNvGrpSpPr/>
          <p:nvPr/>
        </p:nvGrpSpPr>
        <p:grpSpPr>
          <a:xfrm>
            <a:off x="4262203" y="1150767"/>
            <a:ext cx="3339153" cy="927265"/>
            <a:chOff x="-1" y="-1"/>
            <a:chExt cx="3339151" cy="927264"/>
          </a:xfrm>
        </p:grpSpPr>
        <p:sp>
          <p:nvSpPr>
            <p:cNvPr id="47" name="Прямоугольник 34"/>
            <p:cNvSpPr txBox="1"/>
            <p:nvPr/>
          </p:nvSpPr>
          <p:spPr>
            <a:xfrm>
              <a:off x="-2" y="-2"/>
              <a:ext cx="3339153" cy="3073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lnSpc>
                  <a:spcPct val="150000"/>
                </a:lnSpc>
                <a:defRPr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/>
              <a:r>
                <a:t>Потребности/задачи/работы (jobs)</a:t>
              </a:r>
            </a:p>
          </p:txBody>
        </p:sp>
        <p:sp>
          <p:nvSpPr>
            <p:cNvPr id="48" name="Прямоугольник 35"/>
            <p:cNvSpPr txBox="1"/>
            <p:nvPr/>
          </p:nvSpPr>
          <p:spPr>
            <a:xfrm>
              <a:off x="-2" y="327480"/>
              <a:ext cx="3339153" cy="599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lnSpc>
                  <a:spcPct val="150000"/>
                </a:lnSpc>
                <a:defRPr sz="900">
                  <a:solidFill>
                    <a:srgbClr val="767171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t>Какие задачи потребителя решает продукт?</a:t>
              </a:r>
            </a:p>
            <a:p>
              <a:pPr>
                <a:lnSpc>
                  <a:spcPct val="150000"/>
                </a:lnSpc>
                <a:defRPr sz="900">
                  <a:solidFill>
                    <a:srgbClr val="767171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t>Для чего потребитель покупает продукт?</a:t>
              </a:r>
            </a:p>
            <a:p>
              <a:pPr>
                <a:lnSpc>
                  <a:spcPct val="150000"/>
                </a:lnSpc>
                <a:defRPr sz="900">
                  <a:solidFill>
                    <a:srgbClr val="767171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t>Какие потребности закрывает?</a:t>
              </a:r>
            </a:p>
          </p:txBody>
        </p:sp>
      </p:grpSp>
      <p:pic>
        <p:nvPicPr>
          <p:cNvPr id="50" name="Рисунок 36" descr="Рисунок 3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1475" y="755609"/>
            <a:ext cx="385230" cy="389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Рисунок 37" descr="Рисунок 3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89742" y="757507"/>
            <a:ext cx="275169" cy="389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Рисунок 38" descr="Рисунок 3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308107" y="786082"/>
            <a:ext cx="351368" cy="351368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Прямоугольник 39"/>
          <p:cNvSpPr/>
          <p:nvPr/>
        </p:nvSpPr>
        <p:spPr>
          <a:xfrm>
            <a:off x="371471" y="2573564"/>
            <a:ext cx="3603632" cy="3643088"/>
          </a:xfrm>
          <a:prstGeom prst="rect">
            <a:avLst/>
          </a:prstGeom>
          <a:ln>
            <a:solidFill>
              <a:srgbClr val="E7E6E6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54" name="Прямоугольник 42"/>
          <p:cNvSpPr/>
          <p:nvPr/>
        </p:nvSpPr>
        <p:spPr>
          <a:xfrm>
            <a:off x="4307999" y="2573564"/>
            <a:ext cx="3603628" cy="3643088"/>
          </a:xfrm>
          <a:prstGeom prst="rect">
            <a:avLst/>
          </a:prstGeom>
          <a:ln>
            <a:solidFill>
              <a:srgbClr val="E7E6E6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55" name="Прямоугольник 43"/>
          <p:cNvSpPr/>
          <p:nvPr/>
        </p:nvSpPr>
        <p:spPr>
          <a:xfrm>
            <a:off x="8244526" y="2573564"/>
            <a:ext cx="3603630" cy="3643088"/>
          </a:xfrm>
          <a:prstGeom prst="rect">
            <a:avLst/>
          </a:prstGeom>
          <a:ln>
            <a:solidFill>
              <a:srgbClr val="E7E6E6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56" name="Уровень текста 1…"/>
          <p:cNvSpPr txBox="1"/>
          <p:nvPr>
            <p:ph type="body" sz="quarter" idx="1" hasCustomPrompt="1"/>
          </p:nvPr>
        </p:nvSpPr>
        <p:spPr>
          <a:xfrm>
            <a:off x="361950" y="2590800"/>
            <a:ext cx="3638552" cy="367665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FD5701"/>
              </a:buClr>
              <a:buSzPct val="100000"/>
              <a:buChar char="▪"/>
              <a:defRPr sz="1400"/>
            </a:lvl1pPr>
            <a:lvl2pPr marL="590550" indent="-133350">
              <a:buClr>
                <a:srgbClr val="FD5701"/>
              </a:buClr>
              <a:defRPr sz="1400"/>
            </a:lvl2pPr>
            <a:lvl3pPr marL="1074419" indent="-160019">
              <a:buClr>
                <a:srgbClr val="FD5701"/>
              </a:buClr>
              <a:defRPr sz="1400"/>
            </a:lvl3pPr>
            <a:lvl4pPr marL="1549400" indent="-177800">
              <a:buClr>
                <a:srgbClr val="FD5701"/>
              </a:buClr>
              <a:defRPr sz="1400"/>
            </a:lvl4pPr>
            <a:lvl5pPr marL="2006600" indent="-177800">
              <a:buClr>
                <a:srgbClr val="FD5701"/>
              </a:buClr>
              <a:defRPr sz="1400"/>
            </a:lvl5pPr>
          </a:lstStyle>
          <a:p>
            <a:pPr/>
            <a:r>
              <a:t>перечисление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7" name="Текст 6"/>
          <p:cNvSpPr/>
          <p:nvPr>
            <p:ph type="body" sz="quarter" idx="21" hasCustomPrompt="1"/>
          </p:nvPr>
        </p:nvSpPr>
        <p:spPr>
          <a:xfrm>
            <a:off x="4305301" y="2590800"/>
            <a:ext cx="3638554" cy="367665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FD5701"/>
              </a:buClr>
              <a:buSzPct val="100000"/>
              <a:buChar char="▪"/>
              <a:defRPr sz="1400"/>
            </a:lvl1pPr>
          </a:lstStyle>
          <a:p>
            <a:pPr/>
            <a:r>
              <a:t>перечисление
перечисление</a:t>
            </a:r>
          </a:p>
        </p:txBody>
      </p:sp>
      <p:sp>
        <p:nvSpPr>
          <p:cNvPr id="58" name="Текст 6"/>
          <p:cNvSpPr/>
          <p:nvPr>
            <p:ph type="body" sz="quarter" idx="22" hasCustomPrompt="1"/>
          </p:nvPr>
        </p:nvSpPr>
        <p:spPr>
          <a:xfrm>
            <a:off x="8229600" y="2590800"/>
            <a:ext cx="3638552" cy="367665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FD5701"/>
              </a:buClr>
              <a:buSzPct val="100000"/>
              <a:buChar char="▪"/>
              <a:defRPr sz="1400"/>
            </a:lvl1pPr>
          </a:lstStyle>
          <a:p>
            <a:pPr/>
            <a:r>
              <a:t>перечисление
перечисление</a:t>
            </a:r>
          </a:p>
        </p:txBody>
      </p:sp>
      <p:sp>
        <p:nvSpPr>
          <p:cNvPr id="5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Пробл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11" descr="Рисунок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TextBox 5"/>
          <p:cNvSpPr txBox="1"/>
          <p:nvPr/>
        </p:nvSpPr>
        <p:spPr>
          <a:xfrm>
            <a:off x="168184" y="142424"/>
            <a:ext cx="1459961" cy="39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2400">
                <a:solidFill>
                  <a:srgbClr val="2867A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Проблема</a:t>
            </a:r>
          </a:p>
        </p:txBody>
      </p:sp>
      <p:sp>
        <p:nvSpPr>
          <p:cNvPr id="68" name="Уровень текста 1…"/>
          <p:cNvSpPr txBox="1"/>
          <p:nvPr>
            <p:ph type="body" sz="quarter" idx="1" hasCustomPrompt="1"/>
          </p:nvPr>
        </p:nvSpPr>
        <p:spPr>
          <a:xfrm>
            <a:off x="155573" y="723898"/>
            <a:ext cx="8901340" cy="1235531"/>
          </a:xfrm>
          <a:prstGeom prst="rect">
            <a:avLst/>
          </a:prstGeom>
        </p:spPr>
        <p:txBody>
          <a:bodyPr/>
          <a:lstStyle/>
          <a:p>
            <a:pPr/>
            <a:r>
              <a:t>Формулировка проблемной ситуации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9" name="Текст 6"/>
          <p:cNvSpPr/>
          <p:nvPr>
            <p:ph type="body" sz="quarter" idx="21" hasCustomPrompt="1"/>
          </p:nvPr>
        </p:nvSpPr>
        <p:spPr>
          <a:xfrm>
            <a:off x="155574" y="3742868"/>
            <a:ext cx="8901339" cy="1235534"/>
          </a:xfrm>
          <a:prstGeom prst="rect">
            <a:avLst/>
          </a:prstGeom>
        </p:spPr>
        <p:txBody>
          <a:bodyPr/>
          <a:lstStyle/>
          <a:p>
            <a:pPr/>
            <a:r>
              <a:t>Статистика, результаты опросов, ссылки на источники</a:t>
            </a:r>
          </a:p>
        </p:txBody>
      </p:sp>
      <p:sp>
        <p:nvSpPr>
          <p:cNvPr id="7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Потребительский сегмент – сектор рынка B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11" descr="Рисунок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TextBox 5"/>
          <p:cNvSpPr txBox="1"/>
          <p:nvPr/>
        </p:nvSpPr>
        <p:spPr>
          <a:xfrm>
            <a:off x="168183" y="142424"/>
            <a:ext cx="6175133" cy="39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b="1" sz="2400">
                <a:solidFill>
                  <a:srgbClr val="2867A0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Потребительский сегмент – сектор рынка </a:t>
            </a:r>
            <a:r>
              <a:rPr>
                <a:solidFill>
                  <a:srgbClr val="FD5701"/>
                </a:solidFill>
              </a:rPr>
              <a:t>B2B</a:t>
            </a:r>
          </a:p>
        </p:txBody>
      </p:sp>
      <p:sp>
        <p:nvSpPr>
          <p:cNvPr id="79" name="Уровень текста 1…"/>
          <p:cNvSpPr txBox="1"/>
          <p:nvPr>
            <p:ph type="body" sz="half" idx="1" hasCustomPrompt="1"/>
          </p:nvPr>
        </p:nvSpPr>
        <p:spPr>
          <a:xfrm>
            <a:off x="155573" y="723898"/>
            <a:ext cx="11261726" cy="2933702"/>
          </a:xfrm>
          <a:prstGeom prst="rect">
            <a:avLst/>
          </a:prstGeom>
        </p:spPr>
        <p:txBody>
          <a:bodyPr/>
          <a:lstStyle/>
          <a:p>
            <a:pPr/>
            <a:r>
              <a:t>Для описания представителей потребительского сегмента в виде юр.лиц /компаний указать: категория бизнеса (малый, средний, крупный), отрасль, география, специфика деятельности итд.. При наличии привести конкретные примеры таких компаний с указанием полного наименования юридического лица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Потребительский сегмент – сектор рынка B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11" descr="Рисунок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TextBox 5"/>
          <p:cNvSpPr txBox="1"/>
          <p:nvPr/>
        </p:nvSpPr>
        <p:spPr>
          <a:xfrm>
            <a:off x="168183" y="142424"/>
            <a:ext cx="6175133" cy="39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b="1" sz="2400">
                <a:solidFill>
                  <a:srgbClr val="2867A0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Потребительский сегмент – сектор рынка </a:t>
            </a:r>
            <a:r>
              <a:rPr>
                <a:solidFill>
                  <a:srgbClr val="FD5701"/>
                </a:solidFill>
              </a:rPr>
              <a:t>B2B</a:t>
            </a:r>
          </a:p>
        </p:txBody>
      </p:sp>
      <p:sp>
        <p:nvSpPr>
          <p:cNvPr id="89" name="Уровень текста 1…"/>
          <p:cNvSpPr txBox="1"/>
          <p:nvPr>
            <p:ph type="body" sz="half" idx="1" hasCustomPrompt="1"/>
          </p:nvPr>
        </p:nvSpPr>
        <p:spPr>
          <a:xfrm>
            <a:off x="155573" y="723898"/>
            <a:ext cx="11261726" cy="2933702"/>
          </a:xfrm>
          <a:prstGeom prst="rect">
            <a:avLst/>
          </a:prstGeom>
        </p:spPr>
        <p:txBody>
          <a:bodyPr/>
          <a:lstStyle/>
          <a:p>
            <a:pPr/>
            <a:r>
              <a:t>Для описания представителей потребительского сегмента в виде физ.лиц указать: социально-демографические характеристики (пол, возраст, образование, уровень дохода итд.), вкусы, предпочтения, привычки, модели потребления итд.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Резульат / проду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Рисунок 11" descr="Рисунок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TextBox 5"/>
          <p:cNvSpPr txBox="1"/>
          <p:nvPr/>
        </p:nvSpPr>
        <p:spPr>
          <a:xfrm>
            <a:off x="110128" y="142424"/>
            <a:ext cx="2705802" cy="39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2400">
                <a:solidFill>
                  <a:srgbClr val="2867A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Результат / продукт</a:t>
            </a:r>
          </a:p>
        </p:txBody>
      </p:sp>
      <p:sp>
        <p:nvSpPr>
          <p:cNvPr id="99" name="Уровень текста 1…"/>
          <p:cNvSpPr txBox="1"/>
          <p:nvPr>
            <p:ph type="body" sz="quarter" idx="1" hasCustomPrompt="1"/>
          </p:nvPr>
        </p:nvSpPr>
        <p:spPr>
          <a:xfrm>
            <a:off x="155575" y="3481613"/>
            <a:ext cx="8188326" cy="2019303"/>
          </a:xfrm>
          <a:prstGeom prst="rect">
            <a:avLst/>
          </a:prstGeom>
        </p:spPr>
        <p:txBody>
          <a:bodyPr/>
          <a:lstStyle/>
          <a:p>
            <a:pPr/>
            <a:r>
              <a:t>Описание продукта – технические, функциональные, эксплуатационные и иные характеристики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0" name="Текст 6"/>
          <p:cNvSpPr/>
          <p:nvPr>
            <p:ph type="body" sz="quarter" idx="21" hasCustomPrompt="1"/>
          </p:nvPr>
        </p:nvSpPr>
        <p:spPr>
          <a:xfrm>
            <a:off x="155572" y="1028700"/>
            <a:ext cx="4997002" cy="669473"/>
          </a:xfrm>
          <a:prstGeom prst="rect">
            <a:avLst/>
          </a:prstGeom>
        </p:spPr>
        <p:txBody>
          <a:bodyPr/>
          <a:lstStyle/>
          <a:p>
            <a:pPr/>
            <a:r>
              <a:t>Технология, сервис, устройство, свой вариант</a:t>
            </a:r>
          </a:p>
        </p:txBody>
      </p:sp>
      <p:sp>
        <p:nvSpPr>
          <p:cNvPr id="10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Ценностное пред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TextBox 5"/>
          <p:cNvSpPr txBox="1"/>
          <p:nvPr/>
        </p:nvSpPr>
        <p:spPr>
          <a:xfrm>
            <a:off x="168184" y="142424"/>
            <a:ext cx="3586864" cy="39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2400">
                <a:solidFill>
                  <a:srgbClr val="2867A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Ценностное предложение</a:t>
            </a:r>
          </a:p>
        </p:txBody>
      </p:sp>
      <p:sp>
        <p:nvSpPr>
          <p:cNvPr id="110" name="Уровень текста 1…"/>
          <p:cNvSpPr txBox="1"/>
          <p:nvPr>
            <p:ph type="body" sz="quarter" idx="1" hasCustomPrompt="1"/>
          </p:nvPr>
        </p:nvSpPr>
        <p:spPr>
          <a:xfrm>
            <a:off x="174173" y="740453"/>
            <a:ext cx="7812314" cy="123348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</a:lvl1pPr>
            <a:lvl2pPr>
              <a:lnSpc>
                <a:spcPct val="100000"/>
              </a:lnSpc>
            </a:lvl2pPr>
            <a:lvl3pPr>
              <a:lnSpc>
                <a:spcPct val="100000"/>
              </a:lnSpc>
            </a:lvl3pPr>
            <a:lvl4pPr>
              <a:lnSpc>
                <a:spcPct val="100000"/>
              </a:lnSpc>
            </a:lvl4pPr>
            <a:lvl5pPr>
              <a:lnSpc>
                <a:spcPct val="100000"/>
              </a:lnSpc>
            </a:lvl5pPr>
          </a:lstStyle>
          <a:p>
            <a:pPr/>
            <a:r>
              <a:t>формулировка ценностного предложения по формуле – наш товар (услуга, технология) помогает «потребительский сегмент», которые хотят «выполняемая задача», тем, что «определение действия (снижает, избавляет или повышает) и определение действия (увеличивает/позволяет)"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Текст 6"/>
          <p:cNvSpPr/>
          <p:nvPr>
            <p:ph type="body" sz="quarter" idx="21" hasCustomPrompt="1"/>
          </p:nvPr>
        </p:nvSpPr>
        <p:spPr>
          <a:xfrm>
            <a:off x="302786" y="3545113"/>
            <a:ext cx="4007960" cy="236220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2867A0"/>
              </a:buClr>
              <a:buSzPct val="100000"/>
              <a:buChar char="▪"/>
              <a:defRPr sz="1400"/>
            </a:lvl1pPr>
          </a:lstStyle>
          <a:p>
            <a:pPr/>
            <a:r>
              <a:t>перечисление
перечисление</a:t>
            </a:r>
          </a:p>
        </p:txBody>
      </p:sp>
      <p:sp>
        <p:nvSpPr>
          <p:cNvPr id="11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TextBox 5"/>
          <p:cNvSpPr txBox="1"/>
          <p:nvPr/>
        </p:nvSpPr>
        <p:spPr>
          <a:xfrm>
            <a:off x="168184" y="142424"/>
            <a:ext cx="2121948" cy="39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2400">
                <a:solidFill>
                  <a:srgbClr val="2867A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Бизнес-модель</a:t>
            </a:r>
          </a:p>
        </p:txBody>
      </p:sp>
      <p:sp>
        <p:nvSpPr>
          <p:cNvPr id="121" name="Google Shape;526;p43"/>
          <p:cNvSpPr/>
          <p:nvPr/>
        </p:nvSpPr>
        <p:spPr>
          <a:xfrm>
            <a:off x="2500958" y="726981"/>
            <a:ext cx="2271569" cy="2126203"/>
          </a:xfrm>
          <a:prstGeom prst="rect">
            <a:avLst/>
          </a:prstGeom>
          <a:solidFill>
            <a:srgbClr val="FFFFFF"/>
          </a:solidFill>
          <a:ln>
            <a:solidFill>
              <a:srgbClr val="FC5402"/>
            </a:solidFill>
          </a:ln>
        </p:spPr>
        <p:txBody>
          <a:bodyPr lIns="45718" tIns="45718" rIns="45718" bIns="45718"/>
          <a:lstStyle/>
          <a:p>
            <a:pPr>
              <a:defRPr b="1" sz="900">
                <a:latin typeface="Source Sans Pro"/>
                <a:ea typeface="Source Sans Pro"/>
                <a:cs typeface="Source Sans Pro"/>
                <a:sym typeface="Source Sans Pro"/>
              </a:defRPr>
            </a:pPr>
          </a:p>
        </p:txBody>
      </p:sp>
      <p:sp>
        <p:nvSpPr>
          <p:cNvPr id="122" name="Google Shape;527;p43"/>
          <p:cNvSpPr/>
          <p:nvPr/>
        </p:nvSpPr>
        <p:spPr>
          <a:xfrm>
            <a:off x="2500958" y="2853258"/>
            <a:ext cx="2271569" cy="2126203"/>
          </a:xfrm>
          <a:prstGeom prst="rect">
            <a:avLst/>
          </a:prstGeom>
          <a:solidFill>
            <a:srgbClr val="FFFFFF"/>
          </a:solidFill>
          <a:ln>
            <a:solidFill>
              <a:srgbClr val="FC5402"/>
            </a:solidFill>
          </a:ln>
        </p:spPr>
        <p:txBody>
          <a:bodyPr lIns="45718" tIns="45718" rIns="45718" bIns="45718"/>
          <a:lstStyle/>
          <a:p>
            <a:pPr>
              <a:defRPr b="1" sz="900">
                <a:latin typeface="Source Sans Pro"/>
                <a:ea typeface="Source Sans Pro"/>
                <a:cs typeface="Source Sans Pro"/>
                <a:sym typeface="Source Sans Pro"/>
              </a:defRPr>
            </a:pPr>
          </a:p>
        </p:txBody>
      </p:sp>
      <p:sp>
        <p:nvSpPr>
          <p:cNvPr id="123" name="Google Shape;528;p43"/>
          <p:cNvSpPr/>
          <p:nvPr/>
        </p:nvSpPr>
        <p:spPr>
          <a:xfrm>
            <a:off x="4772728" y="726978"/>
            <a:ext cx="2271570" cy="4252412"/>
          </a:xfrm>
          <a:prstGeom prst="rect">
            <a:avLst/>
          </a:prstGeom>
          <a:solidFill>
            <a:srgbClr val="FFFFFF"/>
          </a:solidFill>
          <a:ln>
            <a:solidFill>
              <a:srgbClr val="FC5402"/>
            </a:solidFill>
          </a:ln>
        </p:spPr>
        <p:txBody>
          <a:bodyPr lIns="45718" tIns="45718" rIns="45718" bIns="45718"/>
          <a:lstStyle/>
          <a:p>
            <a:pPr>
              <a:defRPr b="1" sz="900">
                <a:latin typeface="Source Sans Pro"/>
                <a:ea typeface="Source Sans Pro"/>
                <a:cs typeface="Source Sans Pro"/>
                <a:sym typeface="Source Sans Pro"/>
              </a:defRPr>
            </a:pPr>
          </a:p>
        </p:txBody>
      </p:sp>
      <p:sp>
        <p:nvSpPr>
          <p:cNvPr id="124" name="Google Shape;529;p43"/>
          <p:cNvSpPr/>
          <p:nvPr/>
        </p:nvSpPr>
        <p:spPr>
          <a:xfrm>
            <a:off x="7044497" y="726981"/>
            <a:ext cx="2271570" cy="2126203"/>
          </a:xfrm>
          <a:prstGeom prst="rect">
            <a:avLst/>
          </a:prstGeom>
          <a:solidFill>
            <a:srgbClr val="FFFFFF"/>
          </a:solidFill>
          <a:ln>
            <a:solidFill>
              <a:srgbClr val="FC5402"/>
            </a:solidFill>
          </a:ln>
        </p:spPr>
        <p:txBody>
          <a:bodyPr lIns="45718" tIns="45718" rIns="45718" bIns="45718"/>
          <a:lstStyle/>
          <a:p>
            <a:pPr>
              <a:defRPr b="1" sz="900">
                <a:latin typeface="Source Sans Pro"/>
                <a:ea typeface="Source Sans Pro"/>
                <a:cs typeface="Source Sans Pro"/>
                <a:sym typeface="Source Sans Pro"/>
              </a:defRPr>
            </a:pPr>
          </a:p>
        </p:txBody>
      </p:sp>
      <p:sp>
        <p:nvSpPr>
          <p:cNvPr id="125" name="Google Shape;530;p43"/>
          <p:cNvSpPr/>
          <p:nvPr/>
        </p:nvSpPr>
        <p:spPr>
          <a:xfrm>
            <a:off x="7044497" y="2853258"/>
            <a:ext cx="2271570" cy="2126203"/>
          </a:xfrm>
          <a:prstGeom prst="rect">
            <a:avLst/>
          </a:prstGeom>
          <a:solidFill>
            <a:srgbClr val="FFFFFF"/>
          </a:solidFill>
          <a:ln>
            <a:solidFill>
              <a:srgbClr val="FC5402"/>
            </a:solidFill>
          </a:ln>
        </p:spPr>
        <p:txBody>
          <a:bodyPr lIns="45718" tIns="45718" rIns="45718" bIns="45718"/>
          <a:lstStyle/>
          <a:p>
            <a:pPr>
              <a:defRPr b="1" sz="900">
                <a:latin typeface="Source Sans Pro"/>
                <a:ea typeface="Source Sans Pro"/>
                <a:cs typeface="Source Sans Pro"/>
                <a:sym typeface="Source Sans Pro"/>
              </a:defRPr>
            </a:pPr>
          </a:p>
        </p:txBody>
      </p:sp>
      <p:sp>
        <p:nvSpPr>
          <p:cNvPr id="126" name="Google Shape;531;p43"/>
          <p:cNvSpPr/>
          <p:nvPr/>
        </p:nvSpPr>
        <p:spPr>
          <a:xfrm>
            <a:off x="9316266" y="726978"/>
            <a:ext cx="2271570" cy="4252412"/>
          </a:xfrm>
          <a:prstGeom prst="rect">
            <a:avLst/>
          </a:prstGeom>
          <a:solidFill>
            <a:srgbClr val="FFFFFF"/>
          </a:solidFill>
          <a:ln>
            <a:solidFill>
              <a:srgbClr val="FC5402"/>
            </a:solidFill>
          </a:ln>
        </p:spPr>
        <p:txBody>
          <a:bodyPr lIns="45718" tIns="45718" rIns="45718" bIns="45718"/>
          <a:lstStyle/>
          <a:p>
            <a:pPr>
              <a:defRPr b="1" sz="900">
                <a:latin typeface="Source Sans Pro"/>
                <a:ea typeface="Source Sans Pro"/>
                <a:cs typeface="Source Sans Pro"/>
                <a:sym typeface="Source Sans Pro"/>
              </a:defRPr>
            </a:pPr>
          </a:p>
        </p:txBody>
      </p:sp>
      <p:sp>
        <p:nvSpPr>
          <p:cNvPr id="127" name="Google Shape;532;p43"/>
          <p:cNvSpPr/>
          <p:nvPr/>
        </p:nvSpPr>
        <p:spPr>
          <a:xfrm>
            <a:off x="229191" y="726978"/>
            <a:ext cx="2271566" cy="4252412"/>
          </a:xfrm>
          <a:prstGeom prst="rect">
            <a:avLst/>
          </a:prstGeom>
          <a:solidFill>
            <a:srgbClr val="FFFFFF"/>
          </a:solidFill>
          <a:ln>
            <a:solidFill>
              <a:srgbClr val="FC5402"/>
            </a:solidFill>
          </a:ln>
        </p:spPr>
        <p:txBody>
          <a:bodyPr lIns="45718" tIns="45718" rIns="45718" bIns="45718"/>
          <a:lstStyle/>
          <a:p>
            <a:pPr>
              <a:defRPr b="1" sz="800">
                <a:solidFill>
                  <a:srgbClr val="29679F"/>
                </a:solidFill>
                <a:latin typeface="Roboto "/>
                <a:ea typeface="Roboto "/>
                <a:cs typeface="Roboto "/>
                <a:sym typeface="Roboto "/>
              </a:defRPr>
            </a:pPr>
          </a:p>
        </p:txBody>
      </p:sp>
      <p:sp>
        <p:nvSpPr>
          <p:cNvPr id="128" name="Google Shape;533;p43"/>
          <p:cNvSpPr/>
          <p:nvPr/>
        </p:nvSpPr>
        <p:spPr>
          <a:xfrm>
            <a:off x="229188" y="4979534"/>
            <a:ext cx="5679327" cy="1646786"/>
          </a:xfrm>
          <a:prstGeom prst="rect">
            <a:avLst/>
          </a:prstGeom>
          <a:solidFill>
            <a:srgbClr val="FFFFFF"/>
          </a:solidFill>
          <a:ln>
            <a:solidFill>
              <a:srgbClr val="FC5402"/>
            </a:solidFill>
          </a:ln>
        </p:spPr>
        <p:txBody>
          <a:bodyPr lIns="45718" tIns="45718" rIns="45718" bIns="45718"/>
          <a:lstStyle/>
          <a:p>
            <a:pPr>
              <a:defRPr b="1" sz="900">
                <a:latin typeface="Source Sans Pro"/>
                <a:ea typeface="Source Sans Pro"/>
                <a:cs typeface="Source Sans Pro"/>
                <a:sym typeface="Source Sans Pro"/>
              </a:defRPr>
            </a:pPr>
          </a:p>
        </p:txBody>
      </p:sp>
      <p:sp>
        <p:nvSpPr>
          <p:cNvPr id="129" name="Google Shape;534;p43"/>
          <p:cNvSpPr/>
          <p:nvPr/>
        </p:nvSpPr>
        <p:spPr>
          <a:xfrm>
            <a:off x="5908611" y="4979534"/>
            <a:ext cx="5679323" cy="1646786"/>
          </a:xfrm>
          <a:prstGeom prst="rect">
            <a:avLst/>
          </a:prstGeom>
          <a:solidFill>
            <a:srgbClr val="FFFFFF"/>
          </a:solidFill>
          <a:ln>
            <a:solidFill>
              <a:srgbClr val="FC5402"/>
            </a:solidFill>
          </a:ln>
        </p:spPr>
        <p:txBody>
          <a:bodyPr lIns="45718" tIns="45718" rIns="45718" bIns="45718"/>
          <a:lstStyle/>
          <a:p>
            <a:pPr>
              <a:defRPr b="1" sz="900">
                <a:latin typeface="Source Sans Pro"/>
                <a:ea typeface="Source Sans Pro"/>
                <a:cs typeface="Source Sans Pro"/>
                <a:sym typeface="Source Sans Pro"/>
              </a:defRPr>
            </a:pPr>
          </a:p>
        </p:txBody>
      </p:sp>
      <p:sp>
        <p:nvSpPr>
          <p:cNvPr id="130" name="Google Shape;535;p43"/>
          <p:cNvSpPr/>
          <p:nvPr/>
        </p:nvSpPr>
        <p:spPr>
          <a:xfrm>
            <a:off x="5523014" y="5080937"/>
            <a:ext cx="285162" cy="286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35" y="11497"/>
                </a:moveTo>
                <a:lnTo>
                  <a:pt x="10863" y="1362"/>
                </a:lnTo>
                <a:lnTo>
                  <a:pt x="10989" y="1235"/>
                </a:lnTo>
                <a:lnTo>
                  <a:pt x="11114" y="1077"/>
                </a:lnTo>
                <a:lnTo>
                  <a:pt x="11461" y="854"/>
                </a:lnTo>
                <a:lnTo>
                  <a:pt x="11839" y="633"/>
                </a:lnTo>
                <a:lnTo>
                  <a:pt x="12217" y="411"/>
                </a:lnTo>
                <a:lnTo>
                  <a:pt x="12720" y="221"/>
                </a:lnTo>
                <a:lnTo>
                  <a:pt x="13161" y="95"/>
                </a:lnTo>
                <a:lnTo>
                  <a:pt x="13570" y="31"/>
                </a:lnTo>
                <a:lnTo>
                  <a:pt x="13980" y="0"/>
                </a:lnTo>
                <a:lnTo>
                  <a:pt x="19993" y="0"/>
                </a:lnTo>
                <a:lnTo>
                  <a:pt x="20151" y="62"/>
                </a:lnTo>
                <a:lnTo>
                  <a:pt x="20497" y="157"/>
                </a:lnTo>
                <a:lnTo>
                  <a:pt x="20813" y="349"/>
                </a:lnTo>
                <a:lnTo>
                  <a:pt x="21065" y="538"/>
                </a:lnTo>
                <a:lnTo>
                  <a:pt x="21190" y="697"/>
                </a:lnTo>
                <a:lnTo>
                  <a:pt x="21316" y="854"/>
                </a:lnTo>
                <a:lnTo>
                  <a:pt x="21410" y="1013"/>
                </a:lnTo>
                <a:lnTo>
                  <a:pt x="21473" y="1172"/>
                </a:lnTo>
                <a:lnTo>
                  <a:pt x="21537" y="1362"/>
                </a:lnTo>
                <a:lnTo>
                  <a:pt x="21568" y="1520"/>
                </a:lnTo>
                <a:lnTo>
                  <a:pt x="21600" y="1931"/>
                </a:lnTo>
                <a:lnTo>
                  <a:pt x="21600" y="7791"/>
                </a:lnTo>
                <a:lnTo>
                  <a:pt x="21568" y="8203"/>
                </a:lnTo>
                <a:lnTo>
                  <a:pt x="21506" y="8614"/>
                </a:lnTo>
                <a:lnTo>
                  <a:pt x="21379" y="9026"/>
                </a:lnTo>
                <a:lnTo>
                  <a:pt x="21190" y="9437"/>
                </a:lnTo>
                <a:lnTo>
                  <a:pt x="21127" y="9691"/>
                </a:lnTo>
                <a:lnTo>
                  <a:pt x="21065" y="9913"/>
                </a:lnTo>
                <a:lnTo>
                  <a:pt x="20938" y="10103"/>
                </a:lnTo>
                <a:lnTo>
                  <a:pt x="20844" y="10293"/>
                </a:lnTo>
                <a:lnTo>
                  <a:pt x="20592" y="10610"/>
                </a:lnTo>
                <a:lnTo>
                  <a:pt x="20372" y="10926"/>
                </a:lnTo>
                <a:lnTo>
                  <a:pt x="10201" y="21062"/>
                </a:lnTo>
                <a:lnTo>
                  <a:pt x="10076" y="21188"/>
                </a:lnTo>
                <a:lnTo>
                  <a:pt x="9949" y="21315"/>
                </a:lnTo>
                <a:lnTo>
                  <a:pt x="9792" y="21410"/>
                </a:lnTo>
                <a:lnTo>
                  <a:pt x="9635" y="21473"/>
                </a:lnTo>
                <a:lnTo>
                  <a:pt x="9289" y="21567"/>
                </a:lnTo>
                <a:lnTo>
                  <a:pt x="8973" y="21600"/>
                </a:lnTo>
                <a:lnTo>
                  <a:pt x="8596" y="21567"/>
                </a:lnTo>
                <a:lnTo>
                  <a:pt x="8407" y="21536"/>
                </a:lnTo>
                <a:lnTo>
                  <a:pt x="8249" y="21473"/>
                </a:lnTo>
                <a:lnTo>
                  <a:pt x="8061" y="21410"/>
                </a:lnTo>
                <a:lnTo>
                  <a:pt x="7903" y="21315"/>
                </a:lnTo>
                <a:lnTo>
                  <a:pt x="7745" y="21188"/>
                </a:lnTo>
                <a:lnTo>
                  <a:pt x="7620" y="21062"/>
                </a:lnTo>
                <a:lnTo>
                  <a:pt x="535" y="14094"/>
                </a:lnTo>
                <a:lnTo>
                  <a:pt x="346" y="13777"/>
                </a:lnTo>
                <a:lnTo>
                  <a:pt x="158" y="13461"/>
                </a:lnTo>
                <a:lnTo>
                  <a:pt x="31" y="13143"/>
                </a:lnTo>
                <a:lnTo>
                  <a:pt x="0" y="13017"/>
                </a:lnTo>
                <a:lnTo>
                  <a:pt x="0" y="12636"/>
                </a:lnTo>
                <a:lnTo>
                  <a:pt x="31" y="12479"/>
                </a:lnTo>
                <a:lnTo>
                  <a:pt x="158" y="12130"/>
                </a:lnTo>
                <a:lnTo>
                  <a:pt x="346" y="11782"/>
                </a:lnTo>
                <a:lnTo>
                  <a:pt x="535" y="11497"/>
                </a:lnTo>
                <a:close/>
                <a:moveTo>
                  <a:pt x="16184" y="5447"/>
                </a:moveTo>
                <a:lnTo>
                  <a:pt x="16404" y="5637"/>
                </a:lnTo>
                <a:lnTo>
                  <a:pt x="16624" y="5763"/>
                </a:lnTo>
                <a:lnTo>
                  <a:pt x="16845" y="5827"/>
                </a:lnTo>
                <a:lnTo>
                  <a:pt x="17380" y="5827"/>
                </a:lnTo>
                <a:lnTo>
                  <a:pt x="17601" y="5763"/>
                </a:lnTo>
                <a:lnTo>
                  <a:pt x="17790" y="5637"/>
                </a:lnTo>
                <a:lnTo>
                  <a:pt x="17947" y="5447"/>
                </a:lnTo>
                <a:lnTo>
                  <a:pt x="18137" y="5258"/>
                </a:lnTo>
                <a:lnTo>
                  <a:pt x="18231" y="5035"/>
                </a:lnTo>
                <a:lnTo>
                  <a:pt x="18293" y="4845"/>
                </a:lnTo>
                <a:lnTo>
                  <a:pt x="18325" y="4624"/>
                </a:lnTo>
                <a:lnTo>
                  <a:pt x="18293" y="4371"/>
                </a:lnTo>
                <a:lnTo>
                  <a:pt x="18231" y="4117"/>
                </a:lnTo>
                <a:lnTo>
                  <a:pt x="18137" y="3895"/>
                </a:lnTo>
                <a:lnTo>
                  <a:pt x="17947" y="3705"/>
                </a:lnTo>
                <a:lnTo>
                  <a:pt x="17790" y="3546"/>
                </a:lnTo>
                <a:lnTo>
                  <a:pt x="17601" y="3451"/>
                </a:lnTo>
                <a:lnTo>
                  <a:pt x="17380" y="3356"/>
                </a:lnTo>
                <a:lnTo>
                  <a:pt x="17128" y="3325"/>
                </a:lnTo>
                <a:lnTo>
                  <a:pt x="16845" y="3356"/>
                </a:lnTo>
                <a:lnTo>
                  <a:pt x="16624" y="3451"/>
                </a:lnTo>
                <a:lnTo>
                  <a:pt x="16404" y="3546"/>
                </a:lnTo>
                <a:lnTo>
                  <a:pt x="16184" y="3705"/>
                </a:lnTo>
                <a:lnTo>
                  <a:pt x="16089" y="3895"/>
                </a:lnTo>
                <a:lnTo>
                  <a:pt x="15994" y="4117"/>
                </a:lnTo>
                <a:lnTo>
                  <a:pt x="15932" y="4371"/>
                </a:lnTo>
                <a:lnTo>
                  <a:pt x="15932" y="4845"/>
                </a:lnTo>
                <a:lnTo>
                  <a:pt x="15994" y="5035"/>
                </a:lnTo>
                <a:lnTo>
                  <a:pt x="16089" y="5258"/>
                </a:lnTo>
                <a:lnTo>
                  <a:pt x="16184" y="5447"/>
                </a:lnTo>
                <a:close/>
              </a:path>
            </a:pathLst>
          </a:custGeom>
          <a:ln w="12175" cap="rnd">
            <a:solidFill>
              <a:srgbClr val="29679F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131" name="Google Shape;536;p43"/>
          <p:cNvSpPr/>
          <p:nvPr/>
        </p:nvSpPr>
        <p:spPr>
          <a:xfrm>
            <a:off x="8931484" y="828703"/>
            <a:ext cx="284326" cy="258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043" y="0"/>
                </a:moveTo>
                <a:lnTo>
                  <a:pt x="15601" y="0"/>
                </a:lnTo>
                <a:lnTo>
                  <a:pt x="15159" y="69"/>
                </a:lnTo>
                <a:lnTo>
                  <a:pt x="14716" y="176"/>
                </a:lnTo>
                <a:lnTo>
                  <a:pt x="14305" y="282"/>
                </a:lnTo>
                <a:lnTo>
                  <a:pt x="13894" y="456"/>
                </a:lnTo>
                <a:lnTo>
                  <a:pt x="13516" y="669"/>
                </a:lnTo>
                <a:lnTo>
                  <a:pt x="13137" y="880"/>
                </a:lnTo>
                <a:lnTo>
                  <a:pt x="12790" y="1160"/>
                </a:lnTo>
                <a:lnTo>
                  <a:pt x="12473" y="1442"/>
                </a:lnTo>
                <a:lnTo>
                  <a:pt x="12158" y="1759"/>
                </a:lnTo>
                <a:lnTo>
                  <a:pt x="11874" y="2110"/>
                </a:lnTo>
                <a:lnTo>
                  <a:pt x="11590" y="2463"/>
                </a:lnTo>
                <a:lnTo>
                  <a:pt x="11369" y="2850"/>
                </a:lnTo>
                <a:lnTo>
                  <a:pt x="11148" y="3272"/>
                </a:lnTo>
                <a:lnTo>
                  <a:pt x="10958" y="3693"/>
                </a:lnTo>
                <a:lnTo>
                  <a:pt x="10801" y="4115"/>
                </a:lnTo>
                <a:lnTo>
                  <a:pt x="10642" y="3693"/>
                </a:lnTo>
                <a:lnTo>
                  <a:pt x="10453" y="3272"/>
                </a:lnTo>
                <a:lnTo>
                  <a:pt x="10231" y="2850"/>
                </a:lnTo>
                <a:lnTo>
                  <a:pt x="10011" y="2463"/>
                </a:lnTo>
                <a:lnTo>
                  <a:pt x="9727" y="2110"/>
                </a:lnTo>
                <a:lnTo>
                  <a:pt x="9442" y="1759"/>
                </a:lnTo>
                <a:lnTo>
                  <a:pt x="9127" y="1442"/>
                </a:lnTo>
                <a:lnTo>
                  <a:pt x="8810" y="1160"/>
                </a:lnTo>
                <a:lnTo>
                  <a:pt x="8463" y="880"/>
                </a:lnTo>
                <a:lnTo>
                  <a:pt x="8084" y="669"/>
                </a:lnTo>
                <a:lnTo>
                  <a:pt x="7706" y="456"/>
                </a:lnTo>
                <a:lnTo>
                  <a:pt x="7295" y="282"/>
                </a:lnTo>
                <a:lnTo>
                  <a:pt x="6885" y="176"/>
                </a:lnTo>
                <a:lnTo>
                  <a:pt x="6443" y="69"/>
                </a:lnTo>
                <a:lnTo>
                  <a:pt x="6001" y="0"/>
                </a:lnTo>
                <a:lnTo>
                  <a:pt x="5559" y="0"/>
                </a:lnTo>
                <a:lnTo>
                  <a:pt x="4989" y="35"/>
                </a:lnTo>
                <a:lnTo>
                  <a:pt x="4453" y="105"/>
                </a:lnTo>
                <a:lnTo>
                  <a:pt x="3916" y="282"/>
                </a:lnTo>
                <a:lnTo>
                  <a:pt x="3379" y="493"/>
                </a:lnTo>
                <a:lnTo>
                  <a:pt x="2906" y="738"/>
                </a:lnTo>
                <a:lnTo>
                  <a:pt x="2464" y="1054"/>
                </a:lnTo>
                <a:lnTo>
                  <a:pt x="2021" y="1407"/>
                </a:lnTo>
                <a:lnTo>
                  <a:pt x="1643" y="1794"/>
                </a:lnTo>
                <a:lnTo>
                  <a:pt x="1263" y="2252"/>
                </a:lnTo>
                <a:lnTo>
                  <a:pt x="948" y="2708"/>
                </a:lnTo>
                <a:lnTo>
                  <a:pt x="664" y="3236"/>
                </a:lnTo>
                <a:lnTo>
                  <a:pt x="442" y="3764"/>
                </a:lnTo>
                <a:lnTo>
                  <a:pt x="253" y="4326"/>
                </a:lnTo>
                <a:lnTo>
                  <a:pt x="127" y="4924"/>
                </a:lnTo>
                <a:lnTo>
                  <a:pt x="32" y="5558"/>
                </a:lnTo>
                <a:lnTo>
                  <a:pt x="0" y="6191"/>
                </a:lnTo>
                <a:lnTo>
                  <a:pt x="0" y="6614"/>
                </a:lnTo>
                <a:lnTo>
                  <a:pt x="32" y="7036"/>
                </a:lnTo>
                <a:lnTo>
                  <a:pt x="158" y="7845"/>
                </a:lnTo>
                <a:lnTo>
                  <a:pt x="316" y="8654"/>
                </a:lnTo>
                <a:lnTo>
                  <a:pt x="569" y="9428"/>
                </a:lnTo>
                <a:lnTo>
                  <a:pt x="853" y="10166"/>
                </a:lnTo>
                <a:lnTo>
                  <a:pt x="1201" y="10869"/>
                </a:lnTo>
                <a:lnTo>
                  <a:pt x="1548" y="11538"/>
                </a:lnTo>
                <a:lnTo>
                  <a:pt x="1958" y="12207"/>
                </a:lnTo>
                <a:lnTo>
                  <a:pt x="2400" y="12840"/>
                </a:lnTo>
                <a:lnTo>
                  <a:pt x="2842" y="13438"/>
                </a:lnTo>
                <a:lnTo>
                  <a:pt x="3317" y="14036"/>
                </a:lnTo>
                <a:lnTo>
                  <a:pt x="3790" y="14599"/>
                </a:lnTo>
                <a:lnTo>
                  <a:pt x="4705" y="15655"/>
                </a:lnTo>
                <a:lnTo>
                  <a:pt x="5559" y="16604"/>
                </a:lnTo>
                <a:lnTo>
                  <a:pt x="6285" y="17378"/>
                </a:lnTo>
                <a:lnTo>
                  <a:pt x="7105" y="18187"/>
                </a:lnTo>
                <a:lnTo>
                  <a:pt x="8843" y="19841"/>
                </a:lnTo>
                <a:lnTo>
                  <a:pt x="10231" y="21107"/>
                </a:lnTo>
                <a:lnTo>
                  <a:pt x="10801" y="21600"/>
                </a:lnTo>
                <a:lnTo>
                  <a:pt x="11369" y="21107"/>
                </a:lnTo>
                <a:lnTo>
                  <a:pt x="12726" y="19875"/>
                </a:lnTo>
                <a:lnTo>
                  <a:pt x="14464" y="18223"/>
                </a:lnTo>
                <a:lnTo>
                  <a:pt x="15284" y="17413"/>
                </a:lnTo>
                <a:lnTo>
                  <a:pt x="16043" y="16604"/>
                </a:lnTo>
                <a:lnTo>
                  <a:pt x="16895" y="15655"/>
                </a:lnTo>
                <a:lnTo>
                  <a:pt x="17810" y="14599"/>
                </a:lnTo>
                <a:lnTo>
                  <a:pt x="18285" y="14036"/>
                </a:lnTo>
                <a:lnTo>
                  <a:pt x="18758" y="13438"/>
                </a:lnTo>
                <a:lnTo>
                  <a:pt x="19200" y="12840"/>
                </a:lnTo>
                <a:lnTo>
                  <a:pt x="19642" y="12207"/>
                </a:lnTo>
                <a:lnTo>
                  <a:pt x="20053" y="11538"/>
                </a:lnTo>
                <a:lnTo>
                  <a:pt x="20401" y="10869"/>
                </a:lnTo>
                <a:lnTo>
                  <a:pt x="20747" y="10166"/>
                </a:lnTo>
                <a:lnTo>
                  <a:pt x="21032" y="9428"/>
                </a:lnTo>
                <a:lnTo>
                  <a:pt x="21285" y="8654"/>
                </a:lnTo>
                <a:lnTo>
                  <a:pt x="21442" y="7845"/>
                </a:lnTo>
                <a:lnTo>
                  <a:pt x="21569" y="7036"/>
                </a:lnTo>
                <a:lnTo>
                  <a:pt x="21600" y="6614"/>
                </a:lnTo>
                <a:lnTo>
                  <a:pt x="21600" y="6191"/>
                </a:lnTo>
                <a:lnTo>
                  <a:pt x="21569" y="5558"/>
                </a:lnTo>
                <a:lnTo>
                  <a:pt x="21474" y="4924"/>
                </a:lnTo>
                <a:lnTo>
                  <a:pt x="21347" y="4326"/>
                </a:lnTo>
                <a:lnTo>
                  <a:pt x="21158" y="3764"/>
                </a:lnTo>
                <a:lnTo>
                  <a:pt x="20937" y="3236"/>
                </a:lnTo>
                <a:lnTo>
                  <a:pt x="20652" y="2708"/>
                </a:lnTo>
                <a:lnTo>
                  <a:pt x="20337" y="2252"/>
                </a:lnTo>
                <a:lnTo>
                  <a:pt x="19959" y="1794"/>
                </a:lnTo>
                <a:lnTo>
                  <a:pt x="19579" y="1407"/>
                </a:lnTo>
                <a:lnTo>
                  <a:pt x="19136" y="1054"/>
                </a:lnTo>
                <a:lnTo>
                  <a:pt x="18694" y="738"/>
                </a:lnTo>
                <a:lnTo>
                  <a:pt x="18221" y="493"/>
                </a:lnTo>
                <a:lnTo>
                  <a:pt x="17684" y="282"/>
                </a:lnTo>
                <a:lnTo>
                  <a:pt x="17147" y="105"/>
                </a:lnTo>
                <a:lnTo>
                  <a:pt x="16611" y="35"/>
                </a:lnTo>
                <a:lnTo>
                  <a:pt x="16043" y="0"/>
                </a:lnTo>
                <a:close/>
              </a:path>
            </a:pathLst>
          </a:custGeom>
          <a:ln w="12175" cap="rnd">
            <a:solidFill>
              <a:srgbClr val="29679F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132" name="Google Shape;537;p43"/>
          <p:cNvSpPr/>
          <p:nvPr/>
        </p:nvSpPr>
        <p:spPr>
          <a:xfrm>
            <a:off x="2126873" y="828696"/>
            <a:ext cx="273503" cy="2767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908" y="5416"/>
                </a:moveTo>
                <a:lnTo>
                  <a:pt x="19139" y="5187"/>
                </a:lnTo>
                <a:lnTo>
                  <a:pt x="19402" y="5056"/>
                </a:lnTo>
                <a:lnTo>
                  <a:pt x="19697" y="4956"/>
                </a:lnTo>
                <a:lnTo>
                  <a:pt x="19960" y="4892"/>
                </a:lnTo>
                <a:lnTo>
                  <a:pt x="20255" y="4825"/>
                </a:lnTo>
                <a:lnTo>
                  <a:pt x="20550" y="4695"/>
                </a:lnTo>
                <a:lnTo>
                  <a:pt x="20813" y="4530"/>
                </a:lnTo>
                <a:lnTo>
                  <a:pt x="21108" y="4300"/>
                </a:lnTo>
                <a:lnTo>
                  <a:pt x="21339" y="4038"/>
                </a:lnTo>
                <a:lnTo>
                  <a:pt x="21469" y="3742"/>
                </a:lnTo>
                <a:lnTo>
                  <a:pt x="21568" y="3414"/>
                </a:lnTo>
                <a:lnTo>
                  <a:pt x="21600" y="3053"/>
                </a:lnTo>
                <a:lnTo>
                  <a:pt x="21568" y="2758"/>
                </a:lnTo>
                <a:lnTo>
                  <a:pt x="21535" y="2461"/>
                </a:lnTo>
                <a:lnTo>
                  <a:pt x="21437" y="2200"/>
                </a:lnTo>
                <a:lnTo>
                  <a:pt x="21305" y="1903"/>
                </a:lnTo>
                <a:lnTo>
                  <a:pt x="21174" y="1674"/>
                </a:lnTo>
                <a:lnTo>
                  <a:pt x="21010" y="1411"/>
                </a:lnTo>
                <a:lnTo>
                  <a:pt x="20845" y="1182"/>
                </a:lnTo>
                <a:lnTo>
                  <a:pt x="20648" y="952"/>
                </a:lnTo>
                <a:lnTo>
                  <a:pt x="20419" y="755"/>
                </a:lnTo>
                <a:lnTo>
                  <a:pt x="20189" y="590"/>
                </a:lnTo>
                <a:lnTo>
                  <a:pt x="19926" y="426"/>
                </a:lnTo>
                <a:lnTo>
                  <a:pt x="19664" y="263"/>
                </a:lnTo>
                <a:lnTo>
                  <a:pt x="19402" y="164"/>
                </a:lnTo>
                <a:lnTo>
                  <a:pt x="19105" y="66"/>
                </a:lnTo>
                <a:lnTo>
                  <a:pt x="18844" y="32"/>
                </a:lnTo>
                <a:lnTo>
                  <a:pt x="18547" y="0"/>
                </a:lnTo>
                <a:lnTo>
                  <a:pt x="18187" y="32"/>
                </a:lnTo>
                <a:lnTo>
                  <a:pt x="17858" y="131"/>
                </a:lnTo>
                <a:lnTo>
                  <a:pt x="17563" y="263"/>
                </a:lnTo>
                <a:lnTo>
                  <a:pt x="17300" y="492"/>
                </a:lnTo>
                <a:lnTo>
                  <a:pt x="17070" y="755"/>
                </a:lnTo>
                <a:lnTo>
                  <a:pt x="16907" y="1050"/>
                </a:lnTo>
                <a:lnTo>
                  <a:pt x="16808" y="1313"/>
                </a:lnTo>
                <a:lnTo>
                  <a:pt x="16742" y="1608"/>
                </a:lnTo>
                <a:lnTo>
                  <a:pt x="16644" y="1903"/>
                </a:lnTo>
                <a:lnTo>
                  <a:pt x="16545" y="2166"/>
                </a:lnTo>
                <a:lnTo>
                  <a:pt x="16413" y="2461"/>
                </a:lnTo>
                <a:lnTo>
                  <a:pt x="16184" y="2692"/>
                </a:lnTo>
                <a:lnTo>
                  <a:pt x="15823" y="3053"/>
                </a:lnTo>
                <a:lnTo>
                  <a:pt x="15494" y="3282"/>
                </a:lnTo>
                <a:lnTo>
                  <a:pt x="15199" y="3414"/>
                </a:lnTo>
                <a:lnTo>
                  <a:pt x="14936" y="3479"/>
                </a:lnTo>
                <a:lnTo>
                  <a:pt x="14675" y="3479"/>
                </a:lnTo>
                <a:lnTo>
                  <a:pt x="14444" y="3414"/>
                </a:lnTo>
                <a:lnTo>
                  <a:pt x="14215" y="3250"/>
                </a:lnTo>
                <a:lnTo>
                  <a:pt x="13984" y="3085"/>
                </a:lnTo>
                <a:lnTo>
                  <a:pt x="13755" y="2822"/>
                </a:lnTo>
                <a:lnTo>
                  <a:pt x="13525" y="2561"/>
                </a:lnTo>
                <a:lnTo>
                  <a:pt x="13033" y="1903"/>
                </a:lnTo>
                <a:lnTo>
                  <a:pt x="12441" y="1182"/>
                </a:lnTo>
                <a:lnTo>
                  <a:pt x="12114" y="787"/>
                </a:lnTo>
                <a:lnTo>
                  <a:pt x="11752" y="394"/>
                </a:lnTo>
                <a:lnTo>
                  <a:pt x="11555" y="229"/>
                </a:lnTo>
                <a:lnTo>
                  <a:pt x="11293" y="98"/>
                </a:lnTo>
                <a:lnTo>
                  <a:pt x="11064" y="32"/>
                </a:lnTo>
                <a:lnTo>
                  <a:pt x="10801" y="0"/>
                </a:lnTo>
                <a:lnTo>
                  <a:pt x="10669" y="32"/>
                </a:lnTo>
                <a:lnTo>
                  <a:pt x="10472" y="131"/>
                </a:lnTo>
                <a:lnTo>
                  <a:pt x="9848" y="492"/>
                </a:lnTo>
                <a:lnTo>
                  <a:pt x="9486" y="722"/>
                </a:lnTo>
                <a:lnTo>
                  <a:pt x="9093" y="1018"/>
                </a:lnTo>
                <a:lnTo>
                  <a:pt x="8667" y="1313"/>
                </a:lnTo>
                <a:lnTo>
                  <a:pt x="8272" y="1674"/>
                </a:lnTo>
                <a:lnTo>
                  <a:pt x="7911" y="2035"/>
                </a:lnTo>
                <a:lnTo>
                  <a:pt x="7583" y="2429"/>
                </a:lnTo>
                <a:lnTo>
                  <a:pt x="7320" y="2822"/>
                </a:lnTo>
                <a:lnTo>
                  <a:pt x="7222" y="3021"/>
                </a:lnTo>
                <a:lnTo>
                  <a:pt x="7156" y="3250"/>
                </a:lnTo>
                <a:lnTo>
                  <a:pt x="7091" y="3447"/>
                </a:lnTo>
                <a:lnTo>
                  <a:pt x="7058" y="3643"/>
                </a:lnTo>
                <a:lnTo>
                  <a:pt x="7058" y="3840"/>
                </a:lnTo>
                <a:lnTo>
                  <a:pt x="7091" y="4071"/>
                </a:lnTo>
                <a:lnTo>
                  <a:pt x="7156" y="4267"/>
                </a:lnTo>
                <a:lnTo>
                  <a:pt x="7254" y="4464"/>
                </a:lnTo>
                <a:lnTo>
                  <a:pt x="7386" y="4661"/>
                </a:lnTo>
                <a:lnTo>
                  <a:pt x="7551" y="4858"/>
                </a:lnTo>
                <a:lnTo>
                  <a:pt x="7812" y="5056"/>
                </a:lnTo>
                <a:lnTo>
                  <a:pt x="8075" y="5187"/>
                </a:lnTo>
                <a:lnTo>
                  <a:pt x="8338" y="5317"/>
                </a:lnTo>
                <a:lnTo>
                  <a:pt x="8633" y="5383"/>
                </a:lnTo>
                <a:lnTo>
                  <a:pt x="8928" y="5450"/>
                </a:lnTo>
                <a:lnTo>
                  <a:pt x="9225" y="5580"/>
                </a:lnTo>
                <a:lnTo>
                  <a:pt x="9486" y="5712"/>
                </a:lnTo>
                <a:lnTo>
                  <a:pt x="9749" y="5942"/>
                </a:lnTo>
                <a:lnTo>
                  <a:pt x="9980" y="6204"/>
                </a:lnTo>
                <a:lnTo>
                  <a:pt x="10111" y="6500"/>
                </a:lnTo>
                <a:lnTo>
                  <a:pt x="10209" y="6828"/>
                </a:lnTo>
                <a:lnTo>
                  <a:pt x="10243" y="7222"/>
                </a:lnTo>
                <a:lnTo>
                  <a:pt x="10209" y="7485"/>
                </a:lnTo>
                <a:lnTo>
                  <a:pt x="10177" y="7780"/>
                </a:lnTo>
                <a:lnTo>
                  <a:pt x="10078" y="8043"/>
                </a:lnTo>
                <a:lnTo>
                  <a:pt x="9980" y="8306"/>
                </a:lnTo>
                <a:lnTo>
                  <a:pt x="9848" y="8567"/>
                </a:lnTo>
                <a:lnTo>
                  <a:pt x="9685" y="8830"/>
                </a:lnTo>
                <a:lnTo>
                  <a:pt x="9486" y="9061"/>
                </a:lnTo>
                <a:lnTo>
                  <a:pt x="9290" y="9290"/>
                </a:lnTo>
                <a:lnTo>
                  <a:pt x="9061" y="9486"/>
                </a:lnTo>
                <a:lnTo>
                  <a:pt x="8830" y="9685"/>
                </a:lnTo>
                <a:lnTo>
                  <a:pt x="8601" y="9815"/>
                </a:lnTo>
                <a:lnTo>
                  <a:pt x="8338" y="9980"/>
                </a:lnTo>
                <a:lnTo>
                  <a:pt x="8075" y="10078"/>
                </a:lnTo>
                <a:lnTo>
                  <a:pt x="7780" y="10177"/>
                </a:lnTo>
                <a:lnTo>
                  <a:pt x="7485" y="10209"/>
                </a:lnTo>
                <a:lnTo>
                  <a:pt x="7222" y="10243"/>
                </a:lnTo>
                <a:lnTo>
                  <a:pt x="6861" y="10209"/>
                </a:lnTo>
                <a:lnTo>
                  <a:pt x="6533" y="10111"/>
                </a:lnTo>
                <a:lnTo>
                  <a:pt x="6204" y="9980"/>
                </a:lnTo>
                <a:lnTo>
                  <a:pt x="5942" y="9749"/>
                </a:lnTo>
                <a:lnTo>
                  <a:pt x="5712" y="9486"/>
                </a:lnTo>
                <a:lnTo>
                  <a:pt x="5548" y="9191"/>
                </a:lnTo>
                <a:lnTo>
                  <a:pt x="5450" y="8896"/>
                </a:lnTo>
                <a:lnTo>
                  <a:pt x="5351" y="8601"/>
                </a:lnTo>
                <a:lnTo>
                  <a:pt x="5285" y="8338"/>
                </a:lnTo>
                <a:lnTo>
                  <a:pt x="5187" y="8075"/>
                </a:lnTo>
                <a:lnTo>
                  <a:pt x="5056" y="7812"/>
                </a:lnTo>
                <a:lnTo>
                  <a:pt x="4858" y="7550"/>
                </a:lnTo>
                <a:lnTo>
                  <a:pt x="4661" y="7386"/>
                </a:lnTo>
                <a:lnTo>
                  <a:pt x="4464" y="7254"/>
                </a:lnTo>
                <a:lnTo>
                  <a:pt x="4267" y="7156"/>
                </a:lnTo>
                <a:lnTo>
                  <a:pt x="4071" y="7091"/>
                </a:lnTo>
                <a:lnTo>
                  <a:pt x="3840" y="7058"/>
                </a:lnTo>
                <a:lnTo>
                  <a:pt x="3643" y="7058"/>
                </a:lnTo>
                <a:lnTo>
                  <a:pt x="3447" y="7091"/>
                </a:lnTo>
                <a:lnTo>
                  <a:pt x="3250" y="7156"/>
                </a:lnTo>
                <a:lnTo>
                  <a:pt x="3021" y="7222"/>
                </a:lnTo>
                <a:lnTo>
                  <a:pt x="2822" y="7320"/>
                </a:lnTo>
                <a:lnTo>
                  <a:pt x="2429" y="7583"/>
                </a:lnTo>
                <a:lnTo>
                  <a:pt x="2035" y="7911"/>
                </a:lnTo>
                <a:lnTo>
                  <a:pt x="1674" y="8272"/>
                </a:lnTo>
                <a:lnTo>
                  <a:pt x="1313" y="8667"/>
                </a:lnTo>
                <a:lnTo>
                  <a:pt x="1018" y="9093"/>
                </a:lnTo>
                <a:lnTo>
                  <a:pt x="722" y="9486"/>
                </a:lnTo>
                <a:lnTo>
                  <a:pt x="492" y="9848"/>
                </a:lnTo>
                <a:lnTo>
                  <a:pt x="131" y="10472"/>
                </a:lnTo>
                <a:lnTo>
                  <a:pt x="32" y="10669"/>
                </a:lnTo>
                <a:lnTo>
                  <a:pt x="0" y="10801"/>
                </a:lnTo>
                <a:lnTo>
                  <a:pt x="32" y="11062"/>
                </a:lnTo>
                <a:lnTo>
                  <a:pt x="98" y="11293"/>
                </a:lnTo>
                <a:lnTo>
                  <a:pt x="229" y="11555"/>
                </a:lnTo>
                <a:lnTo>
                  <a:pt x="394" y="11752"/>
                </a:lnTo>
                <a:lnTo>
                  <a:pt x="787" y="12114"/>
                </a:lnTo>
                <a:lnTo>
                  <a:pt x="1182" y="12441"/>
                </a:lnTo>
                <a:lnTo>
                  <a:pt x="1903" y="13033"/>
                </a:lnTo>
                <a:lnTo>
                  <a:pt x="2561" y="13525"/>
                </a:lnTo>
                <a:lnTo>
                  <a:pt x="2822" y="13755"/>
                </a:lnTo>
                <a:lnTo>
                  <a:pt x="3085" y="13984"/>
                </a:lnTo>
                <a:lnTo>
                  <a:pt x="3250" y="14215"/>
                </a:lnTo>
                <a:lnTo>
                  <a:pt x="3414" y="14444"/>
                </a:lnTo>
                <a:lnTo>
                  <a:pt x="3480" y="14675"/>
                </a:lnTo>
                <a:lnTo>
                  <a:pt x="3480" y="14936"/>
                </a:lnTo>
                <a:lnTo>
                  <a:pt x="3414" y="15199"/>
                </a:lnTo>
                <a:lnTo>
                  <a:pt x="3282" y="15494"/>
                </a:lnTo>
                <a:lnTo>
                  <a:pt x="3053" y="15823"/>
                </a:lnTo>
                <a:lnTo>
                  <a:pt x="2463" y="16413"/>
                </a:lnTo>
                <a:lnTo>
                  <a:pt x="2200" y="16545"/>
                </a:lnTo>
                <a:lnTo>
                  <a:pt x="1903" y="16644"/>
                </a:lnTo>
                <a:lnTo>
                  <a:pt x="1642" y="16710"/>
                </a:lnTo>
                <a:lnTo>
                  <a:pt x="1345" y="16775"/>
                </a:lnTo>
                <a:lnTo>
                  <a:pt x="1050" y="16907"/>
                </a:lnTo>
                <a:lnTo>
                  <a:pt x="787" y="17070"/>
                </a:lnTo>
                <a:lnTo>
                  <a:pt x="492" y="17300"/>
                </a:lnTo>
                <a:lnTo>
                  <a:pt x="263" y="17563"/>
                </a:lnTo>
                <a:lnTo>
                  <a:pt x="131" y="17858"/>
                </a:lnTo>
                <a:lnTo>
                  <a:pt x="32" y="18186"/>
                </a:lnTo>
                <a:lnTo>
                  <a:pt x="0" y="18547"/>
                </a:lnTo>
                <a:lnTo>
                  <a:pt x="32" y="18844"/>
                </a:lnTo>
                <a:lnTo>
                  <a:pt x="66" y="19139"/>
                </a:lnTo>
                <a:lnTo>
                  <a:pt x="164" y="19402"/>
                </a:lnTo>
                <a:lnTo>
                  <a:pt x="295" y="19697"/>
                </a:lnTo>
                <a:lnTo>
                  <a:pt x="427" y="19926"/>
                </a:lnTo>
                <a:lnTo>
                  <a:pt x="590" y="20189"/>
                </a:lnTo>
                <a:lnTo>
                  <a:pt x="755" y="20419"/>
                </a:lnTo>
                <a:lnTo>
                  <a:pt x="952" y="20648"/>
                </a:lnTo>
                <a:lnTo>
                  <a:pt x="1182" y="20845"/>
                </a:lnTo>
                <a:lnTo>
                  <a:pt x="1411" y="21010"/>
                </a:lnTo>
                <a:lnTo>
                  <a:pt x="1674" y="21174"/>
                </a:lnTo>
                <a:lnTo>
                  <a:pt x="1937" y="21339"/>
                </a:lnTo>
                <a:lnTo>
                  <a:pt x="2200" y="21437"/>
                </a:lnTo>
                <a:lnTo>
                  <a:pt x="2495" y="21535"/>
                </a:lnTo>
                <a:lnTo>
                  <a:pt x="2758" y="21568"/>
                </a:lnTo>
                <a:lnTo>
                  <a:pt x="3053" y="21600"/>
                </a:lnTo>
                <a:lnTo>
                  <a:pt x="3414" y="21568"/>
                </a:lnTo>
                <a:lnTo>
                  <a:pt x="3742" y="21469"/>
                </a:lnTo>
                <a:lnTo>
                  <a:pt x="4038" y="21339"/>
                </a:lnTo>
                <a:lnTo>
                  <a:pt x="4300" y="21108"/>
                </a:lnTo>
                <a:lnTo>
                  <a:pt x="4530" y="20845"/>
                </a:lnTo>
                <a:lnTo>
                  <a:pt x="4695" y="20550"/>
                </a:lnTo>
                <a:lnTo>
                  <a:pt x="4793" y="20287"/>
                </a:lnTo>
                <a:lnTo>
                  <a:pt x="4858" y="19992"/>
                </a:lnTo>
                <a:lnTo>
                  <a:pt x="4958" y="19697"/>
                </a:lnTo>
                <a:lnTo>
                  <a:pt x="5056" y="19434"/>
                </a:lnTo>
                <a:lnTo>
                  <a:pt x="5187" y="19139"/>
                </a:lnTo>
                <a:lnTo>
                  <a:pt x="5416" y="18908"/>
                </a:lnTo>
                <a:lnTo>
                  <a:pt x="5777" y="18581"/>
                </a:lnTo>
                <a:lnTo>
                  <a:pt x="6106" y="18318"/>
                </a:lnTo>
                <a:lnTo>
                  <a:pt x="6401" y="18186"/>
                </a:lnTo>
                <a:lnTo>
                  <a:pt x="6664" y="18121"/>
                </a:lnTo>
                <a:lnTo>
                  <a:pt x="6927" y="18121"/>
                </a:lnTo>
                <a:lnTo>
                  <a:pt x="7156" y="18186"/>
                </a:lnTo>
                <a:lnTo>
                  <a:pt x="7386" y="18350"/>
                </a:lnTo>
                <a:lnTo>
                  <a:pt x="7616" y="18515"/>
                </a:lnTo>
                <a:lnTo>
                  <a:pt x="7846" y="18778"/>
                </a:lnTo>
                <a:lnTo>
                  <a:pt x="8075" y="19040"/>
                </a:lnTo>
                <a:lnTo>
                  <a:pt x="8569" y="19697"/>
                </a:lnTo>
                <a:lnTo>
                  <a:pt x="9159" y="20419"/>
                </a:lnTo>
                <a:lnTo>
                  <a:pt x="9486" y="20813"/>
                </a:lnTo>
                <a:lnTo>
                  <a:pt x="9848" y="21206"/>
                </a:lnTo>
                <a:lnTo>
                  <a:pt x="10046" y="21371"/>
                </a:lnTo>
                <a:lnTo>
                  <a:pt x="10307" y="21502"/>
                </a:lnTo>
                <a:lnTo>
                  <a:pt x="10538" y="21568"/>
                </a:lnTo>
                <a:lnTo>
                  <a:pt x="10801" y="21600"/>
                </a:lnTo>
                <a:lnTo>
                  <a:pt x="10931" y="21568"/>
                </a:lnTo>
                <a:lnTo>
                  <a:pt x="11128" y="21469"/>
                </a:lnTo>
                <a:lnTo>
                  <a:pt x="11752" y="21108"/>
                </a:lnTo>
                <a:lnTo>
                  <a:pt x="12114" y="20879"/>
                </a:lnTo>
                <a:lnTo>
                  <a:pt x="12507" y="20582"/>
                </a:lnTo>
                <a:lnTo>
                  <a:pt x="12934" y="20287"/>
                </a:lnTo>
                <a:lnTo>
                  <a:pt x="13328" y="19926"/>
                </a:lnTo>
                <a:lnTo>
                  <a:pt x="13689" y="19565"/>
                </a:lnTo>
                <a:lnTo>
                  <a:pt x="14017" y="19171"/>
                </a:lnTo>
                <a:lnTo>
                  <a:pt x="14280" y="18778"/>
                </a:lnTo>
                <a:lnTo>
                  <a:pt x="14378" y="18581"/>
                </a:lnTo>
                <a:lnTo>
                  <a:pt x="14444" y="18350"/>
                </a:lnTo>
                <a:lnTo>
                  <a:pt x="14510" y="18153"/>
                </a:lnTo>
                <a:lnTo>
                  <a:pt x="14542" y="17957"/>
                </a:lnTo>
                <a:lnTo>
                  <a:pt x="14542" y="17760"/>
                </a:lnTo>
                <a:lnTo>
                  <a:pt x="14510" y="17529"/>
                </a:lnTo>
                <a:lnTo>
                  <a:pt x="14444" y="17333"/>
                </a:lnTo>
                <a:lnTo>
                  <a:pt x="14346" y="17136"/>
                </a:lnTo>
                <a:lnTo>
                  <a:pt x="14215" y="16939"/>
                </a:lnTo>
                <a:lnTo>
                  <a:pt x="14050" y="16742"/>
                </a:lnTo>
                <a:lnTo>
                  <a:pt x="13788" y="16545"/>
                </a:lnTo>
                <a:lnTo>
                  <a:pt x="13525" y="16413"/>
                </a:lnTo>
                <a:lnTo>
                  <a:pt x="13262" y="16315"/>
                </a:lnTo>
                <a:lnTo>
                  <a:pt x="12967" y="16217"/>
                </a:lnTo>
                <a:lnTo>
                  <a:pt x="12672" y="16150"/>
                </a:lnTo>
                <a:lnTo>
                  <a:pt x="12376" y="16020"/>
                </a:lnTo>
                <a:lnTo>
                  <a:pt x="12114" y="15889"/>
                </a:lnTo>
                <a:lnTo>
                  <a:pt x="11851" y="15658"/>
                </a:lnTo>
                <a:lnTo>
                  <a:pt x="11622" y="15396"/>
                </a:lnTo>
                <a:lnTo>
                  <a:pt x="11489" y="15100"/>
                </a:lnTo>
                <a:lnTo>
                  <a:pt x="11391" y="14773"/>
                </a:lnTo>
                <a:lnTo>
                  <a:pt x="11359" y="14378"/>
                </a:lnTo>
                <a:lnTo>
                  <a:pt x="11391" y="14115"/>
                </a:lnTo>
                <a:lnTo>
                  <a:pt x="11423" y="13820"/>
                </a:lnTo>
                <a:lnTo>
                  <a:pt x="11522" y="13557"/>
                </a:lnTo>
                <a:lnTo>
                  <a:pt x="11622" y="13296"/>
                </a:lnTo>
                <a:lnTo>
                  <a:pt x="11752" y="13033"/>
                </a:lnTo>
                <a:lnTo>
                  <a:pt x="11917" y="12770"/>
                </a:lnTo>
                <a:lnTo>
                  <a:pt x="12114" y="12539"/>
                </a:lnTo>
                <a:lnTo>
                  <a:pt x="12310" y="12310"/>
                </a:lnTo>
                <a:lnTo>
                  <a:pt x="12539" y="12114"/>
                </a:lnTo>
                <a:lnTo>
                  <a:pt x="12770" y="11949"/>
                </a:lnTo>
                <a:lnTo>
                  <a:pt x="12999" y="11785"/>
                </a:lnTo>
                <a:lnTo>
                  <a:pt x="13262" y="11620"/>
                </a:lnTo>
                <a:lnTo>
                  <a:pt x="13525" y="11522"/>
                </a:lnTo>
                <a:lnTo>
                  <a:pt x="13820" y="11423"/>
                </a:lnTo>
                <a:lnTo>
                  <a:pt x="14116" y="11391"/>
                </a:lnTo>
                <a:lnTo>
                  <a:pt x="14378" y="11359"/>
                </a:lnTo>
                <a:lnTo>
                  <a:pt x="14739" y="11391"/>
                </a:lnTo>
                <a:lnTo>
                  <a:pt x="15068" y="11489"/>
                </a:lnTo>
                <a:lnTo>
                  <a:pt x="15396" y="11620"/>
                </a:lnTo>
                <a:lnTo>
                  <a:pt x="15658" y="11851"/>
                </a:lnTo>
                <a:lnTo>
                  <a:pt x="15889" y="12114"/>
                </a:lnTo>
                <a:lnTo>
                  <a:pt x="16052" y="12409"/>
                </a:lnTo>
                <a:lnTo>
                  <a:pt x="16152" y="12704"/>
                </a:lnTo>
                <a:lnTo>
                  <a:pt x="16250" y="12999"/>
                </a:lnTo>
                <a:lnTo>
                  <a:pt x="16315" y="13262"/>
                </a:lnTo>
                <a:lnTo>
                  <a:pt x="16413" y="13525"/>
                </a:lnTo>
                <a:lnTo>
                  <a:pt x="16545" y="13788"/>
                </a:lnTo>
                <a:lnTo>
                  <a:pt x="16742" y="14050"/>
                </a:lnTo>
                <a:lnTo>
                  <a:pt x="16939" y="14215"/>
                </a:lnTo>
                <a:lnTo>
                  <a:pt x="17136" y="14346"/>
                </a:lnTo>
                <a:lnTo>
                  <a:pt x="17333" y="14444"/>
                </a:lnTo>
                <a:lnTo>
                  <a:pt x="17529" y="14510"/>
                </a:lnTo>
                <a:lnTo>
                  <a:pt x="17760" y="14542"/>
                </a:lnTo>
                <a:lnTo>
                  <a:pt x="17957" y="14542"/>
                </a:lnTo>
                <a:lnTo>
                  <a:pt x="18153" y="14510"/>
                </a:lnTo>
                <a:lnTo>
                  <a:pt x="18350" y="14444"/>
                </a:lnTo>
                <a:lnTo>
                  <a:pt x="18581" y="14378"/>
                </a:lnTo>
                <a:lnTo>
                  <a:pt x="18778" y="14280"/>
                </a:lnTo>
                <a:lnTo>
                  <a:pt x="19171" y="14017"/>
                </a:lnTo>
                <a:lnTo>
                  <a:pt x="19565" y="13689"/>
                </a:lnTo>
                <a:lnTo>
                  <a:pt x="19926" y="13328"/>
                </a:lnTo>
                <a:lnTo>
                  <a:pt x="20287" y="12934"/>
                </a:lnTo>
                <a:lnTo>
                  <a:pt x="20582" y="12507"/>
                </a:lnTo>
                <a:lnTo>
                  <a:pt x="20879" y="12114"/>
                </a:lnTo>
                <a:lnTo>
                  <a:pt x="21108" y="11752"/>
                </a:lnTo>
                <a:lnTo>
                  <a:pt x="21469" y="11128"/>
                </a:lnTo>
                <a:lnTo>
                  <a:pt x="21568" y="10931"/>
                </a:lnTo>
                <a:lnTo>
                  <a:pt x="21600" y="10801"/>
                </a:lnTo>
                <a:lnTo>
                  <a:pt x="21568" y="10538"/>
                </a:lnTo>
                <a:lnTo>
                  <a:pt x="21502" y="10307"/>
                </a:lnTo>
                <a:lnTo>
                  <a:pt x="21371" y="10045"/>
                </a:lnTo>
                <a:lnTo>
                  <a:pt x="21206" y="9848"/>
                </a:lnTo>
                <a:lnTo>
                  <a:pt x="20813" y="9486"/>
                </a:lnTo>
                <a:lnTo>
                  <a:pt x="20419" y="9159"/>
                </a:lnTo>
                <a:lnTo>
                  <a:pt x="19697" y="8567"/>
                </a:lnTo>
                <a:lnTo>
                  <a:pt x="19040" y="8075"/>
                </a:lnTo>
                <a:lnTo>
                  <a:pt x="18778" y="7846"/>
                </a:lnTo>
                <a:lnTo>
                  <a:pt x="18515" y="7616"/>
                </a:lnTo>
                <a:lnTo>
                  <a:pt x="18350" y="7386"/>
                </a:lnTo>
                <a:lnTo>
                  <a:pt x="18187" y="7156"/>
                </a:lnTo>
                <a:lnTo>
                  <a:pt x="18121" y="6927"/>
                </a:lnTo>
                <a:lnTo>
                  <a:pt x="18121" y="6664"/>
                </a:lnTo>
                <a:lnTo>
                  <a:pt x="18187" y="6401"/>
                </a:lnTo>
                <a:lnTo>
                  <a:pt x="18318" y="6106"/>
                </a:lnTo>
                <a:lnTo>
                  <a:pt x="18547" y="5777"/>
                </a:lnTo>
                <a:lnTo>
                  <a:pt x="18908" y="5416"/>
                </a:lnTo>
                <a:close/>
              </a:path>
            </a:pathLst>
          </a:custGeom>
          <a:ln w="12175" cap="rnd">
            <a:solidFill>
              <a:srgbClr val="29679F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133" name="Google Shape;538;p43"/>
          <p:cNvSpPr/>
          <p:nvPr/>
        </p:nvSpPr>
        <p:spPr>
          <a:xfrm>
            <a:off x="11227382" y="828581"/>
            <a:ext cx="260209" cy="277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3319" y="14400"/>
                </a:moveTo>
                <a:lnTo>
                  <a:pt x="12871" y="14367"/>
                </a:lnTo>
                <a:lnTo>
                  <a:pt x="12871" y="12894"/>
                </a:lnTo>
                <a:lnTo>
                  <a:pt x="13319" y="12600"/>
                </a:lnTo>
                <a:lnTo>
                  <a:pt x="13768" y="12272"/>
                </a:lnTo>
                <a:lnTo>
                  <a:pt x="14182" y="11913"/>
                </a:lnTo>
                <a:lnTo>
                  <a:pt x="14596" y="11520"/>
                </a:lnTo>
                <a:lnTo>
                  <a:pt x="14941" y="11061"/>
                </a:lnTo>
                <a:lnTo>
                  <a:pt x="15251" y="10571"/>
                </a:lnTo>
                <a:lnTo>
                  <a:pt x="15562" y="10080"/>
                </a:lnTo>
                <a:lnTo>
                  <a:pt x="15804" y="9524"/>
                </a:lnTo>
                <a:lnTo>
                  <a:pt x="15907" y="9556"/>
                </a:lnTo>
                <a:lnTo>
                  <a:pt x="16114" y="9556"/>
                </a:lnTo>
                <a:lnTo>
                  <a:pt x="16287" y="9458"/>
                </a:lnTo>
                <a:lnTo>
                  <a:pt x="16459" y="9328"/>
                </a:lnTo>
                <a:lnTo>
                  <a:pt x="16597" y="9098"/>
                </a:lnTo>
                <a:lnTo>
                  <a:pt x="16735" y="8870"/>
                </a:lnTo>
                <a:lnTo>
                  <a:pt x="16874" y="8574"/>
                </a:lnTo>
                <a:lnTo>
                  <a:pt x="16942" y="8248"/>
                </a:lnTo>
                <a:lnTo>
                  <a:pt x="17011" y="7888"/>
                </a:lnTo>
                <a:lnTo>
                  <a:pt x="17045" y="7560"/>
                </a:lnTo>
                <a:lnTo>
                  <a:pt x="17011" y="7233"/>
                </a:lnTo>
                <a:lnTo>
                  <a:pt x="16977" y="6971"/>
                </a:lnTo>
                <a:lnTo>
                  <a:pt x="16908" y="6709"/>
                </a:lnTo>
                <a:lnTo>
                  <a:pt x="16838" y="6481"/>
                </a:lnTo>
                <a:lnTo>
                  <a:pt x="16735" y="6284"/>
                </a:lnTo>
                <a:lnTo>
                  <a:pt x="16597" y="6153"/>
                </a:lnTo>
                <a:lnTo>
                  <a:pt x="16425" y="6055"/>
                </a:lnTo>
                <a:lnTo>
                  <a:pt x="16528" y="5564"/>
                </a:lnTo>
                <a:lnTo>
                  <a:pt x="16562" y="5106"/>
                </a:lnTo>
                <a:lnTo>
                  <a:pt x="16562" y="4288"/>
                </a:lnTo>
                <a:lnTo>
                  <a:pt x="16528" y="3895"/>
                </a:lnTo>
                <a:lnTo>
                  <a:pt x="16459" y="3535"/>
                </a:lnTo>
                <a:lnTo>
                  <a:pt x="16355" y="3207"/>
                </a:lnTo>
                <a:lnTo>
                  <a:pt x="16252" y="2881"/>
                </a:lnTo>
                <a:lnTo>
                  <a:pt x="16114" y="2585"/>
                </a:lnTo>
                <a:lnTo>
                  <a:pt x="15975" y="2291"/>
                </a:lnTo>
                <a:lnTo>
                  <a:pt x="15804" y="2029"/>
                </a:lnTo>
                <a:lnTo>
                  <a:pt x="15597" y="1801"/>
                </a:lnTo>
                <a:lnTo>
                  <a:pt x="15389" y="1571"/>
                </a:lnTo>
                <a:lnTo>
                  <a:pt x="15182" y="1375"/>
                </a:lnTo>
                <a:lnTo>
                  <a:pt x="14734" y="1014"/>
                </a:lnTo>
                <a:lnTo>
                  <a:pt x="14216" y="754"/>
                </a:lnTo>
                <a:lnTo>
                  <a:pt x="13699" y="492"/>
                </a:lnTo>
                <a:lnTo>
                  <a:pt x="13182" y="328"/>
                </a:lnTo>
                <a:lnTo>
                  <a:pt x="12663" y="196"/>
                </a:lnTo>
                <a:lnTo>
                  <a:pt x="12146" y="98"/>
                </a:lnTo>
                <a:lnTo>
                  <a:pt x="11663" y="34"/>
                </a:lnTo>
                <a:lnTo>
                  <a:pt x="11214" y="0"/>
                </a:lnTo>
                <a:lnTo>
                  <a:pt x="10800" y="0"/>
                </a:lnTo>
                <a:lnTo>
                  <a:pt x="10317" y="34"/>
                </a:lnTo>
                <a:lnTo>
                  <a:pt x="9903" y="132"/>
                </a:lnTo>
                <a:lnTo>
                  <a:pt x="9557" y="230"/>
                </a:lnTo>
                <a:lnTo>
                  <a:pt x="9247" y="394"/>
                </a:lnTo>
                <a:lnTo>
                  <a:pt x="8971" y="524"/>
                </a:lnTo>
                <a:lnTo>
                  <a:pt x="8764" y="720"/>
                </a:lnTo>
                <a:lnTo>
                  <a:pt x="8557" y="884"/>
                </a:lnTo>
                <a:lnTo>
                  <a:pt x="8420" y="1048"/>
                </a:lnTo>
                <a:lnTo>
                  <a:pt x="7867" y="1146"/>
                </a:lnTo>
                <a:lnTo>
                  <a:pt x="7350" y="1310"/>
                </a:lnTo>
                <a:lnTo>
                  <a:pt x="6901" y="1539"/>
                </a:lnTo>
                <a:lnTo>
                  <a:pt x="6521" y="1768"/>
                </a:lnTo>
                <a:lnTo>
                  <a:pt x="6177" y="2063"/>
                </a:lnTo>
                <a:lnTo>
                  <a:pt x="5901" y="2357"/>
                </a:lnTo>
                <a:lnTo>
                  <a:pt x="5694" y="2717"/>
                </a:lnTo>
                <a:lnTo>
                  <a:pt x="5521" y="3077"/>
                </a:lnTo>
                <a:lnTo>
                  <a:pt x="5382" y="3437"/>
                </a:lnTo>
                <a:lnTo>
                  <a:pt x="5279" y="3797"/>
                </a:lnTo>
                <a:lnTo>
                  <a:pt x="5211" y="4190"/>
                </a:lnTo>
                <a:lnTo>
                  <a:pt x="5141" y="4582"/>
                </a:lnTo>
                <a:lnTo>
                  <a:pt x="5141" y="5334"/>
                </a:lnTo>
                <a:lnTo>
                  <a:pt x="5211" y="6022"/>
                </a:lnTo>
                <a:lnTo>
                  <a:pt x="5211" y="6055"/>
                </a:lnTo>
                <a:lnTo>
                  <a:pt x="5038" y="6121"/>
                </a:lnTo>
                <a:lnTo>
                  <a:pt x="4901" y="6251"/>
                </a:lnTo>
                <a:lnTo>
                  <a:pt x="4796" y="6447"/>
                </a:lnTo>
                <a:lnTo>
                  <a:pt x="4692" y="6677"/>
                </a:lnTo>
                <a:lnTo>
                  <a:pt x="4624" y="6939"/>
                </a:lnTo>
                <a:lnTo>
                  <a:pt x="4589" y="7233"/>
                </a:lnTo>
                <a:lnTo>
                  <a:pt x="4555" y="7560"/>
                </a:lnTo>
                <a:lnTo>
                  <a:pt x="4589" y="7888"/>
                </a:lnTo>
                <a:lnTo>
                  <a:pt x="4658" y="8248"/>
                </a:lnTo>
                <a:lnTo>
                  <a:pt x="4728" y="8574"/>
                </a:lnTo>
                <a:lnTo>
                  <a:pt x="4865" y="8870"/>
                </a:lnTo>
                <a:lnTo>
                  <a:pt x="5004" y="9098"/>
                </a:lnTo>
                <a:lnTo>
                  <a:pt x="5141" y="9328"/>
                </a:lnTo>
                <a:lnTo>
                  <a:pt x="5314" y="9458"/>
                </a:lnTo>
                <a:lnTo>
                  <a:pt x="5487" y="9556"/>
                </a:lnTo>
                <a:lnTo>
                  <a:pt x="5694" y="9556"/>
                </a:lnTo>
                <a:lnTo>
                  <a:pt x="5797" y="9524"/>
                </a:lnTo>
                <a:lnTo>
                  <a:pt x="6038" y="10080"/>
                </a:lnTo>
                <a:lnTo>
                  <a:pt x="6349" y="10571"/>
                </a:lnTo>
                <a:lnTo>
                  <a:pt x="6660" y="11061"/>
                </a:lnTo>
                <a:lnTo>
                  <a:pt x="7040" y="11520"/>
                </a:lnTo>
                <a:lnTo>
                  <a:pt x="7418" y="11913"/>
                </a:lnTo>
                <a:lnTo>
                  <a:pt x="7833" y="12272"/>
                </a:lnTo>
                <a:lnTo>
                  <a:pt x="8281" y="12600"/>
                </a:lnTo>
                <a:lnTo>
                  <a:pt x="8730" y="12894"/>
                </a:lnTo>
                <a:lnTo>
                  <a:pt x="8730" y="14335"/>
                </a:lnTo>
                <a:lnTo>
                  <a:pt x="8005" y="14400"/>
                </a:lnTo>
                <a:lnTo>
                  <a:pt x="7177" y="14531"/>
                </a:lnTo>
                <a:lnTo>
                  <a:pt x="5591" y="14859"/>
                </a:lnTo>
                <a:lnTo>
                  <a:pt x="4831" y="15087"/>
                </a:lnTo>
                <a:lnTo>
                  <a:pt x="4141" y="15349"/>
                </a:lnTo>
                <a:lnTo>
                  <a:pt x="3485" y="15643"/>
                </a:lnTo>
                <a:lnTo>
                  <a:pt x="2865" y="15971"/>
                </a:lnTo>
                <a:lnTo>
                  <a:pt x="2312" y="16330"/>
                </a:lnTo>
                <a:lnTo>
                  <a:pt x="1795" y="16690"/>
                </a:lnTo>
                <a:lnTo>
                  <a:pt x="1346" y="17116"/>
                </a:lnTo>
                <a:lnTo>
                  <a:pt x="966" y="17574"/>
                </a:lnTo>
                <a:lnTo>
                  <a:pt x="622" y="18032"/>
                </a:lnTo>
                <a:lnTo>
                  <a:pt x="380" y="18557"/>
                </a:lnTo>
                <a:lnTo>
                  <a:pt x="173" y="19079"/>
                </a:lnTo>
                <a:lnTo>
                  <a:pt x="69" y="19669"/>
                </a:lnTo>
                <a:lnTo>
                  <a:pt x="0" y="20258"/>
                </a:lnTo>
                <a:lnTo>
                  <a:pt x="69" y="20323"/>
                </a:lnTo>
                <a:lnTo>
                  <a:pt x="346" y="20454"/>
                </a:lnTo>
                <a:lnTo>
                  <a:pt x="587" y="20552"/>
                </a:lnTo>
                <a:lnTo>
                  <a:pt x="897" y="20684"/>
                </a:lnTo>
                <a:lnTo>
                  <a:pt x="1277" y="20814"/>
                </a:lnTo>
                <a:lnTo>
                  <a:pt x="1795" y="20912"/>
                </a:lnTo>
                <a:lnTo>
                  <a:pt x="2416" y="21044"/>
                </a:lnTo>
                <a:lnTo>
                  <a:pt x="3140" y="21174"/>
                </a:lnTo>
                <a:lnTo>
                  <a:pt x="4002" y="21272"/>
                </a:lnTo>
                <a:lnTo>
                  <a:pt x="5038" y="21402"/>
                </a:lnTo>
                <a:lnTo>
                  <a:pt x="6211" y="21468"/>
                </a:lnTo>
                <a:lnTo>
                  <a:pt x="7522" y="21534"/>
                </a:lnTo>
                <a:lnTo>
                  <a:pt x="9040" y="21566"/>
                </a:lnTo>
                <a:lnTo>
                  <a:pt x="10766" y="21600"/>
                </a:lnTo>
                <a:lnTo>
                  <a:pt x="12456" y="21566"/>
                </a:lnTo>
                <a:lnTo>
                  <a:pt x="13975" y="21534"/>
                </a:lnTo>
                <a:lnTo>
                  <a:pt x="15321" y="21468"/>
                </a:lnTo>
                <a:lnTo>
                  <a:pt x="16494" y="21402"/>
                </a:lnTo>
                <a:lnTo>
                  <a:pt x="17528" y="21272"/>
                </a:lnTo>
                <a:lnTo>
                  <a:pt x="18391" y="21174"/>
                </a:lnTo>
                <a:lnTo>
                  <a:pt x="19150" y="21044"/>
                </a:lnTo>
                <a:lnTo>
                  <a:pt x="19771" y="20912"/>
                </a:lnTo>
                <a:lnTo>
                  <a:pt x="20289" y="20814"/>
                </a:lnTo>
                <a:lnTo>
                  <a:pt x="20703" y="20684"/>
                </a:lnTo>
                <a:lnTo>
                  <a:pt x="21013" y="20552"/>
                </a:lnTo>
                <a:lnTo>
                  <a:pt x="21256" y="20454"/>
                </a:lnTo>
                <a:lnTo>
                  <a:pt x="21497" y="20323"/>
                </a:lnTo>
                <a:lnTo>
                  <a:pt x="21600" y="20258"/>
                </a:lnTo>
                <a:lnTo>
                  <a:pt x="21532" y="19636"/>
                </a:lnTo>
                <a:lnTo>
                  <a:pt x="21429" y="19047"/>
                </a:lnTo>
                <a:lnTo>
                  <a:pt x="21256" y="18491"/>
                </a:lnTo>
                <a:lnTo>
                  <a:pt x="21013" y="17967"/>
                </a:lnTo>
                <a:lnTo>
                  <a:pt x="20669" y="17476"/>
                </a:lnTo>
                <a:lnTo>
                  <a:pt x="20289" y="17018"/>
                </a:lnTo>
                <a:lnTo>
                  <a:pt x="19840" y="16626"/>
                </a:lnTo>
                <a:lnTo>
                  <a:pt x="19323" y="16232"/>
                </a:lnTo>
                <a:lnTo>
                  <a:pt x="18771" y="15873"/>
                </a:lnTo>
                <a:lnTo>
                  <a:pt x="18150" y="15578"/>
                </a:lnTo>
                <a:lnTo>
                  <a:pt x="17460" y="15283"/>
                </a:lnTo>
                <a:lnTo>
                  <a:pt x="16735" y="15055"/>
                </a:lnTo>
                <a:lnTo>
                  <a:pt x="15941" y="14825"/>
                </a:lnTo>
                <a:lnTo>
                  <a:pt x="15114" y="14661"/>
                </a:lnTo>
                <a:lnTo>
                  <a:pt x="14216" y="14499"/>
                </a:lnTo>
                <a:lnTo>
                  <a:pt x="13319" y="14400"/>
                </a:lnTo>
                <a:close/>
              </a:path>
            </a:pathLst>
          </a:custGeom>
          <a:ln w="12175" cap="rnd">
            <a:solidFill>
              <a:srgbClr val="29679F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grpSp>
        <p:nvGrpSpPr>
          <p:cNvPr id="136" name="Google Shape;539;p43"/>
          <p:cNvGrpSpPr/>
          <p:nvPr/>
        </p:nvGrpSpPr>
        <p:grpSpPr>
          <a:xfrm>
            <a:off x="11187206" y="5080817"/>
            <a:ext cx="300117" cy="220405"/>
            <a:chOff x="0" y="0"/>
            <a:chExt cx="300116" cy="220404"/>
          </a:xfrm>
        </p:grpSpPr>
        <p:sp>
          <p:nvSpPr>
            <p:cNvPr id="134" name="Google Shape;540;p43"/>
            <p:cNvSpPr/>
            <p:nvPr/>
          </p:nvSpPr>
          <p:spPr>
            <a:xfrm>
              <a:off x="-1" y="-2"/>
              <a:ext cx="300117" cy="22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0940"/>
                  </a:lnTo>
                  <a:lnTo>
                    <a:pt x="29" y="21106"/>
                  </a:lnTo>
                  <a:lnTo>
                    <a:pt x="90" y="21229"/>
                  </a:lnTo>
                  <a:lnTo>
                    <a:pt x="149" y="21353"/>
                  </a:lnTo>
                  <a:lnTo>
                    <a:pt x="240" y="21476"/>
                  </a:lnTo>
                  <a:lnTo>
                    <a:pt x="359" y="21517"/>
                  </a:lnTo>
                  <a:lnTo>
                    <a:pt x="448" y="21600"/>
                  </a:lnTo>
                  <a:lnTo>
                    <a:pt x="21600" y="21600"/>
                  </a:lnTo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35" name="Google Shape;541;p43"/>
            <p:cNvSpPr/>
            <p:nvPr/>
          </p:nvSpPr>
          <p:spPr>
            <a:xfrm>
              <a:off x="29099" y="32381"/>
              <a:ext cx="241915" cy="147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5567" y="11137"/>
                  </a:lnTo>
                  <a:lnTo>
                    <a:pt x="8869" y="14399"/>
                  </a:lnTo>
                  <a:lnTo>
                    <a:pt x="13843" y="4861"/>
                  </a:lnTo>
                  <a:lnTo>
                    <a:pt x="13807" y="4861"/>
                  </a:lnTo>
                  <a:lnTo>
                    <a:pt x="13843" y="4861"/>
                  </a:lnTo>
                  <a:lnTo>
                    <a:pt x="13807" y="4861"/>
                  </a:lnTo>
                  <a:lnTo>
                    <a:pt x="13843" y="4861"/>
                  </a:lnTo>
                  <a:lnTo>
                    <a:pt x="16108" y="8431"/>
                  </a:lnTo>
                  <a:lnTo>
                    <a:pt x="21600" y="0"/>
                  </a:lnTo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</p:grpSp>
      <p:grpSp>
        <p:nvGrpSpPr>
          <p:cNvPr id="144" name="Google Shape;542;p43"/>
          <p:cNvGrpSpPr/>
          <p:nvPr/>
        </p:nvGrpSpPr>
        <p:grpSpPr>
          <a:xfrm>
            <a:off x="6695350" y="828425"/>
            <a:ext cx="248573" cy="320495"/>
            <a:chOff x="0" y="0"/>
            <a:chExt cx="248571" cy="320494"/>
          </a:xfrm>
        </p:grpSpPr>
        <p:sp>
          <p:nvSpPr>
            <p:cNvPr id="137" name="Google Shape;543;p43"/>
            <p:cNvSpPr/>
            <p:nvPr/>
          </p:nvSpPr>
          <p:spPr>
            <a:xfrm>
              <a:off x="0" y="-1"/>
              <a:ext cx="248572" cy="165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004" y="21600"/>
                  </a:moveTo>
                  <a:lnTo>
                    <a:pt x="21600" y="21600"/>
                  </a:lnTo>
                  <a:lnTo>
                    <a:pt x="21600" y="13796"/>
                  </a:lnTo>
                  <a:lnTo>
                    <a:pt x="21564" y="13575"/>
                  </a:lnTo>
                  <a:lnTo>
                    <a:pt x="21527" y="13356"/>
                  </a:lnTo>
                  <a:lnTo>
                    <a:pt x="21456" y="13137"/>
                  </a:lnTo>
                  <a:lnTo>
                    <a:pt x="21383" y="13026"/>
                  </a:lnTo>
                  <a:lnTo>
                    <a:pt x="21275" y="12862"/>
                  </a:lnTo>
                  <a:lnTo>
                    <a:pt x="21131" y="12751"/>
                  </a:lnTo>
                  <a:lnTo>
                    <a:pt x="21022" y="12697"/>
                  </a:lnTo>
                  <a:lnTo>
                    <a:pt x="16037" y="12697"/>
                  </a:lnTo>
                  <a:lnTo>
                    <a:pt x="16651" y="12311"/>
                  </a:lnTo>
                  <a:lnTo>
                    <a:pt x="17266" y="11817"/>
                  </a:lnTo>
                  <a:lnTo>
                    <a:pt x="17808" y="11266"/>
                  </a:lnTo>
                  <a:lnTo>
                    <a:pt x="18060" y="10993"/>
                  </a:lnTo>
                  <a:lnTo>
                    <a:pt x="18313" y="10663"/>
                  </a:lnTo>
                  <a:lnTo>
                    <a:pt x="18711" y="10002"/>
                  </a:lnTo>
                  <a:lnTo>
                    <a:pt x="19036" y="9343"/>
                  </a:lnTo>
                  <a:lnTo>
                    <a:pt x="19325" y="8684"/>
                  </a:lnTo>
                  <a:lnTo>
                    <a:pt x="19541" y="8025"/>
                  </a:lnTo>
                  <a:lnTo>
                    <a:pt x="19685" y="7420"/>
                  </a:lnTo>
                  <a:lnTo>
                    <a:pt x="19831" y="6816"/>
                  </a:lnTo>
                  <a:lnTo>
                    <a:pt x="19902" y="5606"/>
                  </a:lnTo>
                  <a:lnTo>
                    <a:pt x="19866" y="5055"/>
                  </a:lnTo>
                  <a:lnTo>
                    <a:pt x="19794" y="4507"/>
                  </a:lnTo>
                  <a:lnTo>
                    <a:pt x="19685" y="3956"/>
                  </a:lnTo>
                  <a:lnTo>
                    <a:pt x="19577" y="3462"/>
                  </a:lnTo>
                  <a:lnTo>
                    <a:pt x="19396" y="3022"/>
                  </a:lnTo>
                  <a:lnTo>
                    <a:pt x="19217" y="2528"/>
                  </a:lnTo>
                  <a:lnTo>
                    <a:pt x="19000" y="2144"/>
                  </a:lnTo>
                  <a:lnTo>
                    <a:pt x="18746" y="1758"/>
                  </a:lnTo>
                  <a:lnTo>
                    <a:pt x="18494" y="1374"/>
                  </a:lnTo>
                  <a:lnTo>
                    <a:pt x="18241" y="1043"/>
                  </a:lnTo>
                  <a:lnTo>
                    <a:pt x="17952" y="770"/>
                  </a:lnTo>
                  <a:lnTo>
                    <a:pt x="17627" y="494"/>
                  </a:lnTo>
                  <a:lnTo>
                    <a:pt x="17302" y="329"/>
                  </a:lnTo>
                  <a:lnTo>
                    <a:pt x="16940" y="165"/>
                  </a:lnTo>
                  <a:lnTo>
                    <a:pt x="16580" y="54"/>
                  </a:lnTo>
                  <a:lnTo>
                    <a:pt x="16218" y="0"/>
                  </a:lnTo>
                  <a:lnTo>
                    <a:pt x="15423" y="108"/>
                  </a:lnTo>
                  <a:lnTo>
                    <a:pt x="15027" y="329"/>
                  </a:lnTo>
                  <a:lnTo>
                    <a:pt x="14629" y="548"/>
                  </a:lnTo>
                  <a:lnTo>
                    <a:pt x="14195" y="878"/>
                  </a:lnTo>
                  <a:lnTo>
                    <a:pt x="13762" y="1318"/>
                  </a:lnTo>
                  <a:lnTo>
                    <a:pt x="13329" y="1812"/>
                  </a:lnTo>
                  <a:lnTo>
                    <a:pt x="12896" y="2417"/>
                  </a:lnTo>
                  <a:lnTo>
                    <a:pt x="12534" y="3078"/>
                  </a:lnTo>
                  <a:lnTo>
                    <a:pt x="12245" y="3737"/>
                  </a:lnTo>
                  <a:lnTo>
                    <a:pt x="11955" y="4450"/>
                  </a:lnTo>
                  <a:lnTo>
                    <a:pt x="11703" y="5220"/>
                  </a:lnTo>
                  <a:lnTo>
                    <a:pt x="11522" y="6046"/>
                  </a:lnTo>
                  <a:lnTo>
                    <a:pt x="11341" y="6870"/>
                  </a:lnTo>
                  <a:lnTo>
                    <a:pt x="11197" y="7639"/>
                  </a:lnTo>
                  <a:lnTo>
                    <a:pt x="11089" y="8409"/>
                  </a:lnTo>
                  <a:lnTo>
                    <a:pt x="10944" y="9894"/>
                  </a:lnTo>
                  <a:lnTo>
                    <a:pt x="10836" y="11047"/>
                  </a:lnTo>
                  <a:lnTo>
                    <a:pt x="10800" y="12311"/>
                  </a:lnTo>
                  <a:lnTo>
                    <a:pt x="10764" y="11047"/>
                  </a:lnTo>
                  <a:lnTo>
                    <a:pt x="10656" y="9894"/>
                  </a:lnTo>
                  <a:lnTo>
                    <a:pt x="10511" y="8409"/>
                  </a:lnTo>
                  <a:lnTo>
                    <a:pt x="10403" y="7639"/>
                  </a:lnTo>
                  <a:lnTo>
                    <a:pt x="10259" y="6870"/>
                  </a:lnTo>
                  <a:lnTo>
                    <a:pt x="10078" y="6046"/>
                  </a:lnTo>
                  <a:lnTo>
                    <a:pt x="9897" y="5220"/>
                  </a:lnTo>
                  <a:lnTo>
                    <a:pt x="9645" y="4450"/>
                  </a:lnTo>
                  <a:lnTo>
                    <a:pt x="9355" y="3737"/>
                  </a:lnTo>
                  <a:lnTo>
                    <a:pt x="9066" y="3078"/>
                  </a:lnTo>
                  <a:lnTo>
                    <a:pt x="8704" y="2417"/>
                  </a:lnTo>
                  <a:lnTo>
                    <a:pt x="8271" y="1812"/>
                  </a:lnTo>
                  <a:lnTo>
                    <a:pt x="7838" y="1318"/>
                  </a:lnTo>
                  <a:lnTo>
                    <a:pt x="7405" y="878"/>
                  </a:lnTo>
                  <a:lnTo>
                    <a:pt x="6971" y="548"/>
                  </a:lnTo>
                  <a:lnTo>
                    <a:pt x="6573" y="329"/>
                  </a:lnTo>
                  <a:lnTo>
                    <a:pt x="6177" y="108"/>
                  </a:lnTo>
                  <a:lnTo>
                    <a:pt x="5382" y="0"/>
                  </a:lnTo>
                  <a:lnTo>
                    <a:pt x="5020" y="54"/>
                  </a:lnTo>
                  <a:lnTo>
                    <a:pt x="4660" y="165"/>
                  </a:lnTo>
                  <a:lnTo>
                    <a:pt x="4298" y="329"/>
                  </a:lnTo>
                  <a:lnTo>
                    <a:pt x="3973" y="494"/>
                  </a:lnTo>
                  <a:lnTo>
                    <a:pt x="3648" y="770"/>
                  </a:lnTo>
                  <a:lnTo>
                    <a:pt x="3359" y="1043"/>
                  </a:lnTo>
                  <a:lnTo>
                    <a:pt x="3106" y="1374"/>
                  </a:lnTo>
                  <a:lnTo>
                    <a:pt x="2854" y="1758"/>
                  </a:lnTo>
                  <a:lnTo>
                    <a:pt x="2600" y="2144"/>
                  </a:lnTo>
                  <a:lnTo>
                    <a:pt x="2383" y="2528"/>
                  </a:lnTo>
                  <a:lnTo>
                    <a:pt x="2204" y="3022"/>
                  </a:lnTo>
                  <a:lnTo>
                    <a:pt x="2023" y="3462"/>
                  </a:lnTo>
                  <a:lnTo>
                    <a:pt x="1915" y="3956"/>
                  </a:lnTo>
                  <a:lnTo>
                    <a:pt x="1806" y="4507"/>
                  </a:lnTo>
                  <a:lnTo>
                    <a:pt x="1734" y="5055"/>
                  </a:lnTo>
                  <a:lnTo>
                    <a:pt x="1698" y="5606"/>
                  </a:lnTo>
                  <a:lnTo>
                    <a:pt x="1769" y="6816"/>
                  </a:lnTo>
                  <a:lnTo>
                    <a:pt x="1915" y="7420"/>
                  </a:lnTo>
                  <a:lnTo>
                    <a:pt x="2059" y="8025"/>
                  </a:lnTo>
                  <a:lnTo>
                    <a:pt x="2275" y="8684"/>
                  </a:lnTo>
                  <a:lnTo>
                    <a:pt x="2564" y="9343"/>
                  </a:lnTo>
                  <a:lnTo>
                    <a:pt x="2889" y="10002"/>
                  </a:lnTo>
                  <a:lnTo>
                    <a:pt x="3287" y="10663"/>
                  </a:lnTo>
                  <a:lnTo>
                    <a:pt x="3540" y="10993"/>
                  </a:lnTo>
                  <a:lnTo>
                    <a:pt x="3792" y="11266"/>
                  </a:lnTo>
                  <a:lnTo>
                    <a:pt x="4334" y="11817"/>
                  </a:lnTo>
                  <a:lnTo>
                    <a:pt x="4948" y="12311"/>
                  </a:lnTo>
                  <a:lnTo>
                    <a:pt x="5563" y="12697"/>
                  </a:lnTo>
                  <a:lnTo>
                    <a:pt x="578" y="12697"/>
                  </a:lnTo>
                  <a:lnTo>
                    <a:pt x="469" y="12751"/>
                  </a:lnTo>
                  <a:lnTo>
                    <a:pt x="325" y="12862"/>
                  </a:lnTo>
                  <a:lnTo>
                    <a:pt x="217" y="13026"/>
                  </a:lnTo>
                  <a:lnTo>
                    <a:pt x="144" y="13137"/>
                  </a:lnTo>
                  <a:lnTo>
                    <a:pt x="73" y="13356"/>
                  </a:lnTo>
                  <a:lnTo>
                    <a:pt x="36" y="13575"/>
                  </a:lnTo>
                  <a:lnTo>
                    <a:pt x="0" y="13796"/>
                  </a:lnTo>
                  <a:lnTo>
                    <a:pt x="0" y="21600"/>
                  </a:lnTo>
                  <a:lnTo>
                    <a:pt x="8596" y="21600"/>
                  </a:lnTo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38" name="Google Shape;544;p43"/>
            <p:cNvSpPr/>
            <p:nvPr/>
          </p:nvSpPr>
          <p:spPr>
            <a:xfrm>
              <a:off x="64018" y="97158"/>
              <a:ext cx="120533" cy="4"/>
            </a:xfrm>
            <a:prstGeom prst="line">
              <a:avLst/>
            </a:pr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139" name="Google Shape;545;p43"/>
            <p:cNvSpPr/>
            <p:nvPr/>
          </p:nvSpPr>
          <p:spPr>
            <a:xfrm>
              <a:off x="98921" y="97158"/>
              <a:ext cx="50729" cy="223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40" name="Google Shape;546;p43"/>
            <p:cNvSpPr/>
            <p:nvPr/>
          </p:nvSpPr>
          <p:spPr>
            <a:xfrm>
              <a:off x="141335" y="29859"/>
              <a:ext cx="58185" cy="58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709" y="4168"/>
                  </a:moveTo>
                  <a:lnTo>
                    <a:pt x="7559" y="2470"/>
                  </a:lnTo>
                  <a:lnTo>
                    <a:pt x="9409" y="1235"/>
                  </a:lnTo>
                  <a:lnTo>
                    <a:pt x="11107" y="462"/>
                  </a:lnTo>
                  <a:lnTo>
                    <a:pt x="12032" y="310"/>
                  </a:lnTo>
                  <a:lnTo>
                    <a:pt x="12805" y="152"/>
                  </a:lnTo>
                  <a:lnTo>
                    <a:pt x="13578" y="0"/>
                  </a:lnTo>
                  <a:lnTo>
                    <a:pt x="14503" y="152"/>
                  </a:lnTo>
                  <a:lnTo>
                    <a:pt x="15277" y="310"/>
                  </a:lnTo>
                  <a:lnTo>
                    <a:pt x="16043" y="462"/>
                  </a:lnTo>
                  <a:lnTo>
                    <a:pt x="16816" y="773"/>
                  </a:lnTo>
                  <a:lnTo>
                    <a:pt x="17589" y="1235"/>
                  </a:lnTo>
                  <a:lnTo>
                    <a:pt x="19135" y="2470"/>
                  </a:lnTo>
                  <a:lnTo>
                    <a:pt x="20364" y="4010"/>
                  </a:lnTo>
                  <a:lnTo>
                    <a:pt x="20827" y="4782"/>
                  </a:lnTo>
                  <a:lnTo>
                    <a:pt x="21137" y="5555"/>
                  </a:lnTo>
                  <a:lnTo>
                    <a:pt x="21296" y="6322"/>
                  </a:lnTo>
                  <a:lnTo>
                    <a:pt x="21448" y="7094"/>
                  </a:lnTo>
                  <a:lnTo>
                    <a:pt x="21600" y="8019"/>
                  </a:lnTo>
                  <a:lnTo>
                    <a:pt x="21448" y="8792"/>
                  </a:lnTo>
                  <a:lnTo>
                    <a:pt x="21296" y="9717"/>
                  </a:lnTo>
                  <a:lnTo>
                    <a:pt x="21137" y="10490"/>
                  </a:lnTo>
                  <a:lnTo>
                    <a:pt x="20364" y="12187"/>
                  </a:lnTo>
                  <a:lnTo>
                    <a:pt x="19135" y="14037"/>
                  </a:lnTo>
                  <a:lnTo>
                    <a:pt x="17437" y="15886"/>
                  </a:lnTo>
                  <a:lnTo>
                    <a:pt x="16664" y="16507"/>
                  </a:lnTo>
                  <a:lnTo>
                    <a:pt x="15891" y="17122"/>
                  </a:lnTo>
                  <a:lnTo>
                    <a:pt x="13883" y="18357"/>
                  </a:lnTo>
                  <a:lnTo>
                    <a:pt x="11570" y="19282"/>
                  </a:lnTo>
                  <a:lnTo>
                    <a:pt x="9257" y="20054"/>
                  </a:lnTo>
                  <a:lnTo>
                    <a:pt x="6786" y="20669"/>
                  </a:lnTo>
                  <a:lnTo>
                    <a:pt x="4315" y="21138"/>
                  </a:lnTo>
                  <a:lnTo>
                    <a:pt x="2002" y="21442"/>
                  </a:lnTo>
                  <a:lnTo>
                    <a:pt x="0" y="21600"/>
                  </a:lnTo>
                  <a:lnTo>
                    <a:pt x="152" y="19592"/>
                  </a:lnTo>
                  <a:lnTo>
                    <a:pt x="615" y="17280"/>
                  </a:lnTo>
                  <a:lnTo>
                    <a:pt x="925" y="14810"/>
                  </a:lnTo>
                  <a:lnTo>
                    <a:pt x="1540" y="12339"/>
                  </a:lnTo>
                  <a:lnTo>
                    <a:pt x="2313" y="10027"/>
                  </a:lnTo>
                  <a:lnTo>
                    <a:pt x="3238" y="7715"/>
                  </a:lnTo>
                  <a:lnTo>
                    <a:pt x="4473" y="5707"/>
                  </a:lnTo>
                  <a:lnTo>
                    <a:pt x="5088" y="4934"/>
                  </a:lnTo>
                  <a:lnTo>
                    <a:pt x="5709" y="4168"/>
                  </a:lnTo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41" name="Google Shape;547;p43"/>
            <p:cNvSpPr/>
            <p:nvPr/>
          </p:nvSpPr>
          <p:spPr>
            <a:xfrm>
              <a:off x="49051" y="29859"/>
              <a:ext cx="58185" cy="58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65" y="2470"/>
                  </a:moveTo>
                  <a:lnTo>
                    <a:pt x="4011" y="1235"/>
                  </a:lnTo>
                  <a:lnTo>
                    <a:pt x="4784" y="773"/>
                  </a:lnTo>
                  <a:lnTo>
                    <a:pt x="5557" y="462"/>
                  </a:lnTo>
                  <a:lnTo>
                    <a:pt x="6323" y="310"/>
                  </a:lnTo>
                  <a:lnTo>
                    <a:pt x="7097" y="152"/>
                  </a:lnTo>
                  <a:lnTo>
                    <a:pt x="8022" y="0"/>
                  </a:lnTo>
                  <a:lnTo>
                    <a:pt x="8795" y="152"/>
                  </a:lnTo>
                  <a:lnTo>
                    <a:pt x="9568" y="310"/>
                  </a:lnTo>
                  <a:lnTo>
                    <a:pt x="10493" y="462"/>
                  </a:lnTo>
                  <a:lnTo>
                    <a:pt x="12191" y="1235"/>
                  </a:lnTo>
                  <a:lnTo>
                    <a:pt x="14041" y="2470"/>
                  </a:lnTo>
                  <a:lnTo>
                    <a:pt x="15891" y="4168"/>
                  </a:lnTo>
                  <a:lnTo>
                    <a:pt x="16512" y="4934"/>
                  </a:lnTo>
                  <a:lnTo>
                    <a:pt x="17127" y="5707"/>
                  </a:lnTo>
                  <a:lnTo>
                    <a:pt x="18362" y="7715"/>
                  </a:lnTo>
                  <a:lnTo>
                    <a:pt x="19287" y="10027"/>
                  </a:lnTo>
                  <a:lnTo>
                    <a:pt x="20060" y="12339"/>
                  </a:lnTo>
                  <a:lnTo>
                    <a:pt x="20675" y="14810"/>
                  </a:lnTo>
                  <a:lnTo>
                    <a:pt x="20985" y="17280"/>
                  </a:lnTo>
                  <a:lnTo>
                    <a:pt x="21448" y="19592"/>
                  </a:lnTo>
                  <a:lnTo>
                    <a:pt x="21600" y="21600"/>
                  </a:lnTo>
                  <a:lnTo>
                    <a:pt x="19598" y="21442"/>
                  </a:lnTo>
                  <a:lnTo>
                    <a:pt x="17285" y="21138"/>
                  </a:lnTo>
                  <a:lnTo>
                    <a:pt x="14814" y="20669"/>
                  </a:lnTo>
                  <a:lnTo>
                    <a:pt x="12343" y="20054"/>
                  </a:lnTo>
                  <a:lnTo>
                    <a:pt x="10030" y="19282"/>
                  </a:lnTo>
                  <a:lnTo>
                    <a:pt x="7711" y="18357"/>
                  </a:lnTo>
                  <a:lnTo>
                    <a:pt x="5709" y="17122"/>
                  </a:lnTo>
                  <a:lnTo>
                    <a:pt x="4936" y="16507"/>
                  </a:lnTo>
                  <a:lnTo>
                    <a:pt x="4163" y="15886"/>
                  </a:lnTo>
                  <a:lnTo>
                    <a:pt x="2465" y="14037"/>
                  </a:lnTo>
                  <a:lnTo>
                    <a:pt x="1236" y="12187"/>
                  </a:lnTo>
                  <a:lnTo>
                    <a:pt x="463" y="10490"/>
                  </a:lnTo>
                  <a:lnTo>
                    <a:pt x="304" y="9717"/>
                  </a:lnTo>
                  <a:lnTo>
                    <a:pt x="152" y="8792"/>
                  </a:lnTo>
                  <a:lnTo>
                    <a:pt x="0" y="8019"/>
                  </a:lnTo>
                  <a:lnTo>
                    <a:pt x="152" y="7094"/>
                  </a:lnTo>
                  <a:lnTo>
                    <a:pt x="304" y="6322"/>
                  </a:lnTo>
                  <a:lnTo>
                    <a:pt x="463" y="5555"/>
                  </a:lnTo>
                  <a:lnTo>
                    <a:pt x="773" y="4782"/>
                  </a:lnTo>
                  <a:lnTo>
                    <a:pt x="1236" y="4010"/>
                  </a:lnTo>
                  <a:lnTo>
                    <a:pt x="2465" y="2470"/>
                  </a:lnTo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42" name="Google Shape;548;p43"/>
            <p:cNvSpPr/>
            <p:nvPr/>
          </p:nvSpPr>
          <p:spPr>
            <a:xfrm>
              <a:off x="13295" y="165289"/>
              <a:ext cx="85630" cy="155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0430"/>
                  </a:lnTo>
                  <a:lnTo>
                    <a:pt x="108" y="20665"/>
                  </a:lnTo>
                  <a:lnTo>
                    <a:pt x="211" y="20898"/>
                  </a:lnTo>
                  <a:lnTo>
                    <a:pt x="422" y="21074"/>
                  </a:lnTo>
                  <a:lnTo>
                    <a:pt x="629" y="21249"/>
                  </a:lnTo>
                  <a:lnTo>
                    <a:pt x="943" y="21367"/>
                  </a:lnTo>
                  <a:lnTo>
                    <a:pt x="1365" y="21482"/>
                  </a:lnTo>
                  <a:lnTo>
                    <a:pt x="1679" y="21542"/>
                  </a:lnTo>
                  <a:lnTo>
                    <a:pt x="2097" y="21600"/>
                  </a:lnTo>
                  <a:lnTo>
                    <a:pt x="21600" y="21600"/>
                  </a:lnTo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43" name="Google Shape;549;p43"/>
            <p:cNvSpPr/>
            <p:nvPr/>
          </p:nvSpPr>
          <p:spPr>
            <a:xfrm>
              <a:off x="149646" y="165289"/>
              <a:ext cx="85630" cy="155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9503" y="21600"/>
                  </a:lnTo>
                  <a:lnTo>
                    <a:pt x="19921" y="21542"/>
                  </a:lnTo>
                  <a:lnTo>
                    <a:pt x="20235" y="21482"/>
                  </a:lnTo>
                  <a:lnTo>
                    <a:pt x="20657" y="21367"/>
                  </a:lnTo>
                  <a:lnTo>
                    <a:pt x="20971" y="21249"/>
                  </a:lnTo>
                  <a:lnTo>
                    <a:pt x="21178" y="21074"/>
                  </a:lnTo>
                  <a:lnTo>
                    <a:pt x="21389" y="20898"/>
                  </a:lnTo>
                  <a:lnTo>
                    <a:pt x="21492" y="20665"/>
                  </a:lnTo>
                  <a:lnTo>
                    <a:pt x="21600" y="20430"/>
                  </a:lnTo>
                  <a:lnTo>
                    <a:pt x="21600" y="0"/>
                  </a:lnTo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</p:grpSp>
      <p:grpSp>
        <p:nvGrpSpPr>
          <p:cNvPr id="156" name="Google Shape;550;p43"/>
          <p:cNvGrpSpPr/>
          <p:nvPr/>
        </p:nvGrpSpPr>
        <p:grpSpPr>
          <a:xfrm>
            <a:off x="8847832" y="2954476"/>
            <a:ext cx="367460" cy="356676"/>
            <a:chOff x="0" y="0"/>
            <a:chExt cx="367458" cy="356674"/>
          </a:xfrm>
        </p:grpSpPr>
        <p:sp>
          <p:nvSpPr>
            <p:cNvPr id="145" name="Google Shape;551;p43"/>
            <p:cNvSpPr/>
            <p:nvPr/>
          </p:nvSpPr>
          <p:spPr>
            <a:xfrm>
              <a:off x="276009" y="-1"/>
              <a:ext cx="61104" cy="61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172" y="20569"/>
                  </a:moveTo>
                  <a:lnTo>
                    <a:pt x="7198" y="21009"/>
                  </a:lnTo>
                  <a:lnTo>
                    <a:pt x="8375" y="21304"/>
                  </a:lnTo>
                  <a:lnTo>
                    <a:pt x="9551" y="21449"/>
                  </a:lnTo>
                  <a:lnTo>
                    <a:pt x="10728" y="21600"/>
                  </a:lnTo>
                  <a:lnTo>
                    <a:pt x="11904" y="21449"/>
                  </a:lnTo>
                  <a:lnTo>
                    <a:pt x="12930" y="21304"/>
                  </a:lnTo>
                  <a:lnTo>
                    <a:pt x="13962" y="21160"/>
                  </a:lnTo>
                  <a:lnTo>
                    <a:pt x="14987" y="20719"/>
                  </a:lnTo>
                  <a:lnTo>
                    <a:pt x="15868" y="20273"/>
                  </a:lnTo>
                  <a:lnTo>
                    <a:pt x="16749" y="19688"/>
                  </a:lnTo>
                  <a:lnTo>
                    <a:pt x="17636" y="19103"/>
                  </a:lnTo>
                  <a:lnTo>
                    <a:pt x="18366" y="18367"/>
                  </a:lnTo>
                  <a:lnTo>
                    <a:pt x="19102" y="17631"/>
                  </a:lnTo>
                  <a:lnTo>
                    <a:pt x="19693" y="16895"/>
                  </a:lnTo>
                  <a:lnTo>
                    <a:pt x="20279" y="15870"/>
                  </a:lnTo>
                  <a:lnTo>
                    <a:pt x="20719" y="14989"/>
                  </a:lnTo>
                  <a:lnTo>
                    <a:pt x="21015" y="13958"/>
                  </a:lnTo>
                  <a:lnTo>
                    <a:pt x="21304" y="12932"/>
                  </a:lnTo>
                  <a:lnTo>
                    <a:pt x="21455" y="11901"/>
                  </a:lnTo>
                  <a:lnTo>
                    <a:pt x="21600" y="10875"/>
                  </a:lnTo>
                  <a:lnTo>
                    <a:pt x="21455" y="9699"/>
                  </a:lnTo>
                  <a:lnTo>
                    <a:pt x="21304" y="8668"/>
                  </a:lnTo>
                  <a:lnTo>
                    <a:pt x="21015" y="7642"/>
                  </a:lnTo>
                  <a:lnTo>
                    <a:pt x="20719" y="6611"/>
                  </a:lnTo>
                  <a:lnTo>
                    <a:pt x="20279" y="5730"/>
                  </a:lnTo>
                  <a:lnTo>
                    <a:pt x="19693" y="4850"/>
                  </a:lnTo>
                  <a:lnTo>
                    <a:pt x="19102" y="3969"/>
                  </a:lnTo>
                  <a:lnTo>
                    <a:pt x="18366" y="3233"/>
                  </a:lnTo>
                  <a:lnTo>
                    <a:pt x="17636" y="2497"/>
                  </a:lnTo>
                  <a:lnTo>
                    <a:pt x="16749" y="1912"/>
                  </a:lnTo>
                  <a:lnTo>
                    <a:pt x="15868" y="1327"/>
                  </a:lnTo>
                  <a:lnTo>
                    <a:pt x="14987" y="887"/>
                  </a:lnTo>
                  <a:lnTo>
                    <a:pt x="13962" y="591"/>
                  </a:lnTo>
                  <a:lnTo>
                    <a:pt x="12930" y="296"/>
                  </a:lnTo>
                  <a:lnTo>
                    <a:pt x="11904" y="151"/>
                  </a:lnTo>
                  <a:lnTo>
                    <a:pt x="10728" y="0"/>
                  </a:lnTo>
                  <a:lnTo>
                    <a:pt x="9696" y="151"/>
                  </a:lnTo>
                  <a:lnTo>
                    <a:pt x="8670" y="296"/>
                  </a:lnTo>
                  <a:lnTo>
                    <a:pt x="7638" y="591"/>
                  </a:lnTo>
                  <a:lnTo>
                    <a:pt x="6613" y="887"/>
                  </a:lnTo>
                  <a:lnTo>
                    <a:pt x="5581" y="1327"/>
                  </a:lnTo>
                  <a:lnTo>
                    <a:pt x="4700" y="1912"/>
                  </a:lnTo>
                  <a:lnTo>
                    <a:pt x="3970" y="2497"/>
                  </a:lnTo>
                  <a:lnTo>
                    <a:pt x="2498" y="3969"/>
                  </a:lnTo>
                  <a:lnTo>
                    <a:pt x="1913" y="4850"/>
                  </a:lnTo>
                  <a:lnTo>
                    <a:pt x="1321" y="5730"/>
                  </a:lnTo>
                  <a:lnTo>
                    <a:pt x="881" y="6611"/>
                  </a:lnTo>
                  <a:lnTo>
                    <a:pt x="440" y="7642"/>
                  </a:lnTo>
                  <a:lnTo>
                    <a:pt x="296" y="8668"/>
                  </a:lnTo>
                  <a:lnTo>
                    <a:pt x="145" y="9699"/>
                  </a:lnTo>
                  <a:lnTo>
                    <a:pt x="0" y="10875"/>
                  </a:lnTo>
                  <a:lnTo>
                    <a:pt x="145" y="12492"/>
                  </a:lnTo>
                  <a:lnTo>
                    <a:pt x="585" y="14108"/>
                  </a:lnTo>
                  <a:lnTo>
                    <a:pt x="1177" y="15574"/>
                  </a:lnTo>
                  <a:lnTo>
                    <a:pt x="1913" y="16895"/>
                  </a:lnTo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46" name="Google Shape;552;p43"/>
            <p:cNvSpPr/>
            <p:nvPr/>
          </p:nvSpPr>
          <p:spPr>
            <a:xfrm>
              <a:off x="61117" y="18098"/>
              <a:ext cx="60677" cy="61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9382" y="17306"/>
                  </a:moveTo>
                  <a:lnTo>
                    <a:pt x="20124" y="16273"/>
                  </a:lnTo>
                  <a:lnTo>
                    <a:pt x="20713" y="15234"/>
                  </a:lnTo>
                  <a:lnTo>
                    <a:pt x="21156" y="14050"/>
                  </a:lnTo>
                  <a:lnTo>
                    <a:pt x="21454" y="12719"/>
                  </a:lnTo>
                  <a:lnTo>
                    <a:pt x="21600" y="11687"/>
                  </a:lnTo>
                  <a:lnTo>
                    <a:pt x="21600" y="9464"/>
                  </a:lnTo>
                  <a:lnTo>
                    <a:pt x="21308" y="8431"/>
                  </a:lnTo>
                  <a:lnTo>
                    <a:pt x="21011" y="7392"/>
                  </a:lnTo>
                  <a:lnTo>
                    <a:pt x="20713" y="6506"/>
                  </a:lnTo>
                  <a:lnTo>
                    <a:pt x="20269" y="5473"/>
                  </a:lnTo>
                  <a:lnTo>
                    <a:pt x="19680" y="4586"/>
                  </a:lnTo>
                  <a:lnTo>
                    <a:pt x="19085" y="3845"/>
                  </a:lnTo>
                  <a:lnTo>
                    <a:pt x="18349" y="3104"/>
                  </a:lnTo>
                  <a:lnTo>
                    <a:pt x="17608" y="2363"/>
                  </a:lnTo>
                  <a:lnTo>
                    <a:pt x="16721" y="1774"/>
                  </a:lnTo>
                  <a:lnTo>
                    <a:pt x="15828" y="1184"/>
                  </a:lnTo>
                  <a:lnTo>
                    <a:pt x="14795" y="735"/>
                  </a:lnTo>
                  <a:lnTo>
                    <a:pt x="13762" y="443"/>
                  </a:lnTo>
                  <a:lnTo>
                    <a:pt x="12723" y="146"/>
                  </a:lnTo>
                  <a:lnTo>
                    <a:pt x="11690" y="0"/>
                  </a:lnTo>
                  <a:lnTo>
                    <a:pt x="9466" y="0"/>
                  </a:lnTo>
                  <a:lnTo>
                    <a:pt x="8433" y="146"/>
                  </a:lnTo>
                  <a:lnTo>
                    <a:pt x="7394" y="443"/>
                  </a:lnTo>
                  <a:lnTo>
                    <a:pt x="6507" y="887"/>
                  </a:lnTo>
                  <a:lnTo>
                    <a:pt x="5474" y="1330"/>
                  </a:lnTo>
                  <a:lnTo>
                    <a:pt x="4587" y="1919"/>
                  </a:lnTo>
                  <a:lnTo>
                    <a:pt x="3846" y="2515"/>
                  </a:lnTo>
                  <a:lnTo>
                    <a:pt x="3105" y="3256"/>
                  </a:lnTo>
                  <a:lnTo>
                    <a:pt x="2364" y="3991"/>
                  </a:lnTo>
                  <a:lnTo>
                    <a:pt x="1774" y="4878"/>
                  </a:lnTo>
                  <a:lnTo>
                    <a:pt x="1179" y="5771"/>
                  </a:lnTo>
                  <a:lnTo>
                    <a:pt x="735" y="6657"/>
                  </a:lnTo>
                  <a:lnTo>
                    <a:pt x="444" y="7690"/>
                  </a:lnTo>
                  <a:lnTo>
                    <a:pt x="146" y="8874"/>
                  </a:lnTo>
                  <a:lnTo>
                    <a:pt x="0" y="9913"/>
                  </a:lnTo>
                  <a:lnTo>
                    <a:pt x="0" y="12130"/>
                  </a:lnTo>
                  <a:lnTo>
                    <a:pt x="146" y="13163"/>
                  </a:lnTo>
                  <a:lnTo>
                    <a:pt x="444" y="14202"/>
                  </a:lnTo>
                  <a:lnTo>
                    <a:pt x="887" y="15088"/>
                  </a:lnTo>
                  <a:lnTo>
                    <a:pt x="1331" y="16121"/>
                  </a:lnTo>
                  <a:lnTo>
                    <a:pt x="1920" y="16862"/>
                  </a:lnTo>
                  <a:lnTo>
                    <a:pt x="2515" y="17749"/>
                  </a:lnTo>
                  <a:lnTo>
                    <a:pt x="3251" y="18490"/>
                  </a:lnTo>
                  <a:lnTo>
                    <a:pt x="3992" y="19231"/>
                  </a:lnTo>
                  <a:lnTo>
                    <a:pt x="4879" y="19820"/>
                  </a:lnTo>
                  <a:lnTo>
                    <a:pt x="5766" y="20416"/>
                  </a:lnTo>
                  <a:lnTo>
                    <a:pt x="6653" y="20859"/>
                  </a:lnTo>
                  <a:lnTo>
                    <a:pt x="7692" y="21151"/>
                  </a:lnTo>
                  <a:lnTo>
                    <a:pt x="8877" y="21448"/>
                  </a:lnTo>
                  <a:lnTo>
                    <a:pt x="10353" y="21600"/>
                  </a:lnTo>
                  <a:lnTo>
                    <a:pt x="11982" y="21600"/>
                  </a:lnTo>
                  <a:lnTo>
                    <a:pt x="13464" y="21302"/>
                  </a:lnTo>
                  <a:lnTo>
                    <a:pt x="14941" y="20859"/>
                  </a:lnTo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47" name="Google Shape;553;p43"/>
            <p:cNvSpPr/>
            <p:nvPr/>
          </p:nvSpPr>
          <p:spPr>
            <a:xfrm>
              <a:off x="0" y="207788"/>
              <a:ext cx="61121" cy="61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9392" y="4260"/>
                  </a:moveTo>
                  <a:lnTo>
                    <a:pt x="18656" y="3524"/>
                  </a:lnTo>
                  <a:lnTo>
                    <a:pt x="17927" y="2794"/>
                  </a:lnTo>
                  <a:lnTo>
                    <a:pt x="17191" y="2057"/>
                  </a:lnTo>
                  <a:lnTo>
                    <a:pt x="16159" y="1466"/>
                  </a:lnTo>
                  <a:lnTo>
                    <a:pt x="15279" y="1026"/>
                  </a:lnTo>
                  <a:lnTo>
                    <a:pt x="14253" y="585"/>
                  </a:lnTo>
                  <a:lnTo>
                    <a:pt x="13222" y="296"/>
                  </a:lnTo>
                  <a:lnTo>
                    <a:pt x="12196" y="145"/>
                  </a:lnTo>
                  <a:lnTo>
                    <a:pt x="11165" y="0"/>
                  </a:lnTo>
                  <a:lnTo>
                    <a:pt x="10140" y="145"/>
                  </a:lnTo>
                  <a:lnTo>
                    <a:pt x="9108" y="145"/>
                  </a:lnTo>
                  <a:lnTo>
                    <a:pt x="8083" y="440"/>
                  </a:lnTo>
                  <a:lnTo>
                    <a:pt x="7051" y="736"/>
                  </a:lnTo>
                  <a:lnTo>
                    <a:pt x="6171" y="1177"/>
                  </a:lnTo>
                  <a:lnTo>
                    <a:pt x="5290" y="1617"/>
                  </a:lnTo>
                  <a:lnTo>
                    <a:pt x="4409" y="2202"/>
                  </a:lnTo>
                  <a:lnTo>
                    <a:pt x="3529" y="2938"/>
                  </a:lnTo>
                  <a:lnTo>
                    <a:pt x="2793" y="3674"/>
                  </a:lnTo>
                  <a:lnTo>
                    <a:pt x="2057" y="4404"/>
                  </a:lnTo>
                  <a:lnTo>
                    <a:pt x="1472" y="5436"/>
                  </a:lnTo>
                  <a:lnTo>
                    <a:pt x="1031" y="6317"/>
                  </a:lnTo>
                  <a:lnTo>
                    <a:pt x="591" y="7349"/>
                  </a:lnTo>
                  <a:lnTo>
                    <a:pt x="296" y="8375"/>
                  </a:lnTo>
                  <a:lnTo>
                    <a:pt x="151" y="9406"/>
                  </a:lnTo>
                  <a:lnTo>
                    <a:pt x="0" y="10432"/>
                  </a:lnTo>
                  <a:lnTo>
                    <a:pt x="0" y="11458"/>
                  </a:lnTo>
                  <a:lnTo>
                    <a:pt x="151" y="12489"/>
                  </a:lnTo>
                  <a:lnTo>
                    <a:pt x="440" y="13515"/>
                  </a:lnTo>
                  <a:lnTo>
                    <a:pt x="736" y="14547"/>
                  </a:lnTo>
                  <a:lnTo>
                    <a:pt x="1176" y="15428"/>
                  </a:lnTo>
                  <a:lnTo>
                    <a:pt x="1617" y="16459"/>
                  </a:lnTo>
                  <a:lnTo>
                    <a:pt x="2208" y="17189"/>
                  </a:lnTo>
                  <a:lnTo>
                    <a:pt x="2793" y="18070"/>
                  </a:lnTo>
                  <a:lnTo>
                    <a:pt x="3673" y="18806"/>
                  </a:lnTo>
                  <a:lnTo>
                    <a:pt x="4409" y="19543"/>
                  </a:lnTo>
                  <a:lnTo>
                    <a:pt x="5435" y="20128"/>
                  </a:lnTo>
                  <a:lnTo>
                    <a:pt x="6321" y="20568"/>
                  </a:lnTo>
                  <a:lnTo>
                    <a:pt x="7347" y="21015"/>
                  </a:lnTo>
                  <a:lnTo>
                    <a:pt x="8378" y="21304"/>
                  </a:lnTo>
                  <a:lnTo>
                    <a:pt x="9404" y="21455"/>
                  </a:lnTo>
                  <a:lnTo>
                    <a:pt x="10435" y="21600"/>
                  </a:lnTo>
                  <a:lnTo>
                    <a:pt x="11460" y="21600"/>
                  </a:lnTo>
                  <a:lnTo>
                    <a:pt x="12492" y="21455"/>
                  </a:lnTo>
                  <a:lnTo>
                    <a:pt x="13517" y="21160"/>
                  </a:lnTo>
                  <a:lnTo>
                    <a:pt x="14543" y="20864"/>
                  </a:lnTo>
                  <a:lnTo>
                    <a:pt x="15429" y="20568"/>
                  </a:lnTo>
                  <a:lnTo>
                    <a:pt x="17191" y="19398"/>
                  </a:lnTo>
                  <a:lnTo>
                    <a:pt x="18071" y="18806"/>
                  </a:lnTo>
                  <a:lnTo>
                    <a:pt x="18807" y="18070"/>
                  </a:lnTo>
                  <a:lnTo>
                    <a:pt x="19543" y="17189"/>
                  </a:lnTo>
                  <a:lnTo>
                    <a:pt x="20128" y="16309"/>
                  </a:lnTo>
                  <a:lnTo>
                    <a:pt x="20864" y="14547"/>
                  </a:lnTo>
                  <a:lnTo>
                    <a:pt x="21304" y="12930"/>
                  </a:lnTo>
                  <a:lnTo>
                    <a:pt x="21600" y="11168"/>
                  </a:lnTo>
                  <a:lnTo>
                    <a:pt x="21449" y="9406"/>
                  </a:lnTo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48" name="Google Shape;554;p43"/>
            <p:cNvSpPr/>
            <p:nvPr/>
          </p:nvSpPr>
          <p:spPr>
            <a:xfrm>
              <a:off x="150053" y="295690"/>
              <a:ext cx="60696" cy="60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437" y="0"/>
                  </a:moveTo>
                  <a:lnTo>
                    <a:pt x="7253" y="300"/>
                  </a:lnTo>
                  <a:lnTo>
                    <a:pt x="6068" y="893"/>
                  </a:lnTo>
                  <a:lnTo>
                    <a:pt x="4884" y="1493"/>
                  </a:lnTo>
                  <a:lnTo>
                    <a:pt x="3851" y="2233"/>
                  </a:lnTo>
                  <a:lnTo>
                    <a:pt x="2964" y="2979"/>
                  </a:lnTo>
                  <a:lnTo>
                    <a:pt x="2369" y="3872"/>
                  </a:lnTo>
                  <a:lnTo>
                    <a:pt x="1628" y="4765"/>
                  </a:lnTo>
                  <a:lnTo>
                    <a:pt x="1184" y="5658"/>
                  </a:lnTo>
                  <a:lnTo>
                    <a:pt x="741" y="6558"/>
                  </a:lnTo>
                  <a:lnTo>
                    <a:pt x="449" y="7598"/>
                  </a:lnTo>
                  <a:lnTo>
                    <a:pt x="152" y="8644"/>
                  </a:lnTo>
                  <a:lnTo>
                    <a:pt x="0" y="9684"/>
                  </a:lnTo>
                  <a:lnTo>
                    <a:pt x="0" y="11770"/>
                  </a:lnTo>
                  <a:lnTo>
                    <a:pt x="152" y="12816"/>
                  </a:lnTo>
                  <a:lnTo>
                    <a:pt x="449" y="13856"/>
                  </a:lnTo>
                  <a:lnTo>
                    <a:pt x="741" y="14749"/>
                  </a:lnTo>
                  <a:lnTo>
                    <a:pt x="1184" y="15795"/>
                  </a:lnTo>
                  <a:lnTo>
                    <a:pt x="1780" y="16688"/>
                  </a:lnTo>
                  <a:lnTo>
                    <a:pt x="2521" y="17581"/>
                  </a:lnTo>
                  <a:lnTo>
                    <a:pt x="3256" y="18474"/>
                  </a:lnTo>
                  <a:lnTo>
                    <a:pt x="3997" y="19220"/>
                  </a:lnTo>
                  <a:lnTo>
                    <a:pt x="4884" y="19814"/>
                  </a:lnTo>
                  <a:lnTo>
                    <a:pt x="5771" y="20260"/>
                  </a:lnTo>
                  <a:lnTo>
                    <a:pt x="6809" y="20707"/>
                  </a:lnTo>
                  <a:lnTo>
                    <a:pt x="7696" y="21153"/>
                  </a:lnTo>
                  <a:lnTo>
                    <a:pt x="8729" y="21306"/>
                  </a:lnTo>
                  <a:lnTo>
                    <a:pt x="9767" y="21453"/>
                  </a:lnTo>
                  <a:lnTo>
                    <a:pt x="10800" y="21600"/>
                  </a:lnTo>
                  <a:lnTo>
                    <a:pt x="11839" y="21453"/>
                  </a:lnTo>
                  <a:lnTo>
                    <a:pt x="12871" y="21306"/>
                  </a:lnTo>
                  <a:lnTo>
                    <a:pt x="13910" y="21007"/>
                  </a:lnTo>
                  <a:lnTo>
                    <a:pt x="14943" y="20707"/>
                  </a:lnTo>
                  <a:lnTo>
                    <a:pt x="15829" y="20260"/>
                  </a:lnTo>
                  <a:lnTo>
                    <a:pt x="16868" y="19667"/>
                  </a:lnTo>
                  <a:lnTo>
                    <a:pt x="17755" y="19067"/>
                  </a:lnTo>
                  <a:lnTo>
                    <a:pt x="18496" y="18327"/>
                  </a:lnTo>
                  <a:lnTo>
                    <a:pt x="19237" y="17434"/>
                  </a:lnTo>
                  <a:lnTo>
                    <a:pt x="19826" y="16535"/>
                  </a:lnTo>
                  <a:lnTo>
                    <a:pt x="20416" y="15642"/>
                  </a:lnTo>
                  <a:lnTo>
                    <a:pt x="20865" y="14749"/>
                  </a:lnTo>
                  <a:lnTo>
                    <a:pt x="21157" y="13709"/>
                  </a:lnTo>
                  <a:lnTo>
                    <a:pt x="21454" y="12663"/>
                  </a:lnTo>
                  <a:lnTo>
                    <a:pt x="21600" y="11623"/>
                  </a:lnTo>
                  <a:lnTo>
                    <a:pt x="21600" y="9537"/>
                  </a:lnTo>
                  <a:lnTo>
                    <a:pt x="21454" y="8491"/>
                  </a:lnTo>
                  <a:lnTo>
                    <a:pt x="21157" y="7451"/>
                  </a:lnTo>
                  <a:lnTo>
                    <a:pt x="20713" y="6405"/>
                  </a:lnTo>
                  <a:lnTo>
                    <a:pt x="20270" y="5512"/>
                  </a:lnTo>
                  <a:lnTo>
                    <a:pt x="19826" y="4619"/>
                  </a:lnTo>
                  <a:lnTo>
                    <a:pt x="19085" y="3725"/>
                  </a:lnTo>
                  <a:lnTo>
                    <a:pt x="18053" y="2533"/>
                  </a:lnTo>
                  <a:lnTo>
                    <a:pt x="16722" y="1493"/>
                  </a:lnTo>
                  <a:lnTo>
                    <a:pt x="15386" y="746"/>
                  </a:lnTo>
                  <a:lnTo>
                    <a:pt x="14056" y="300"/>
                  </a:lnTo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49" name="Google Shape;555;p43"/>
            <p:cNvSpPr/>
            <p:nvPr/>
          </p:nvSpPr>
          <p:spPr>
            <a:xfrm>
              <a:off x="306764" y="161936"/>
              <a:ext cx="60695" cy="61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2200"/>
                  </a:moveTo>
                  <a:lnTo>
                    <a:pt x="152" y="13370"/>
                  </a:lnTo>
                  <a:lnTo>
                    <a:pt x="595" y="14547"/>
                  </a:lnTo>
                  <a:lnTo>
                    <a:pt x="1039" y="15428"/>
                  </a:lnTo>
                  <a:lnTo>
                    <a:pt x="1482" y="16459"/>
                  </a:lnTo>
                  <a:lnTo>
                    <a:pt x="2071" y="17340"/>
                  </a:lnTo>
                  <a:lnTo>
                    <a:pt x="2812" y="18076"/>
                  </a:lnTo>
                  <a:lnTo>
                    <a:pt x="3553" y="18813"/>
                  </a:lnTo>
                  <a:lnTo>
                    <a:pt x="4294" y="19543"/>
                  </a:lnTo>
                  <a:lnTo>
                    <a:pt x="5181" y="20134"/>
                  </a:lnTo>
                  <a:lnTo>
                    <a:pt x="6068" y="20574"/>
                  </a:lnTo>
                  <a:lnTo>
                    <a:pt x="7101" y="21015"/>
                  </a:lnTo>
                  <a:lnTo>
                    <a:pt x="8139" y="21310"/>
                  </a:lnTo>
                  <a:lnTo>
                    <a:pt x="9172" y="21455"/>
                  </a:lnTo>
                  <a:lnTo>
                    <a:pt x="10211" y="21600"/>
                  </a:lnTo>
                  <a:lnTo>
                    <a:pt x="11243" y="21600"/>
                  </a:lnTo>
                  <a:lnTo>
                    <a:pt x="12282" y="21455"/>
                  </a:lnTo>
                  <a:lnTo>
                    <a:pt x="13315" y="21310"/>
                  </a:lnTo>
                  <a:lnTo>
                    <a:pt x="14353" y="20870"/>
                  </a:lnTo>
                  <a:lnTo>
                    <a:pt x="15386" y="20574"/>
                  </a:lnTo>
                  <a:lnTo>
                    <a:pt x="16425" y="19983"/>
                  </a:lnTo>
                  <a:lnTo>
                    <a:pt x="17312" y="19398"/>
                  </a:lnTo>
                  <a:lnTo>
                    <a:pt x="18053" y="18662"/>
                  </a:lnTo>
                  <a:lnTo>
                    <a:pt x="18788" y="17926"/>
                  </a:lnTo>
                  <a:lnTo>
                    <a:pt x="19529" y="17196"/>
                  </a:lnTo>
                  <a:lnTo>
                    <a:pt x="19972" y="16315"/>
                  </a:lnTo>
                  <a:lnTo>
                    <a:pt x="20567" y="15428"/>
                  </a:lnTo>
                  <a:lnTo>
                    <a:pt x="20859" y="14402"/>
                  </a:lnTo>
                  <a:lnTo>
                    <a:pt x="21157" y="13370"/>
                  </a:lnTo>
                  <a:lnTo>
                    <a:pt x="21454" y="12489"/>
                  </a:lnTo>
                  <a:lnTo>
                    <a:pt x="21600" y="11313"/>
                  </a:lnTo>
                  <a:lnTo>
                    <a:pt x="21600" y="10287"/>
                  </a:lnTo>
                  <a:lnTo>
                    <a:pt x="21454" y="9255"/>
                  </a:lnTo>
                  <a:lnTo>
                    <a:pt x="21302" y="8230"/>
                  </a:lnTo>
                  <a:lnTo>
                    <a:pt x="20859" y="7204"/>
                  </a:lnTo>
                  <a:lnTo>
                    <a:pt x="20416" y="6172"/>
                  </a:lnTo>
                  <a:lnTo>
                    <a:pt x="19972" y="5147"/>
                  </a:lnTo>
                  <a:lnTo>
                    <a:pt x="19383" y="4260"/>
                  </a:lnTo>
                  <a:lnTo>
                    <a:pt x="18642" y="3530"/>
                  </a:lnTo>
                  <a:lnTo>
                    <a:pt x="17901" y="2794"/>
                  </a:lnTo>
                  <a:lnTo>
                    <a:pt x="17160" y="2057"/>
                  </a:lnTo>
                  <a:lnTo>
                    <a:pt x="16273" y="1617"/>
                  </a:lnTo>
                  <a:lnTo>
                    <a:pt x="15386" y="1032"/>
                  </a:lnTo>
                  <a:lnTo>
                    <a:pt x="14353" y="736"/>
                  </a:lnTo>
                  <a:lnTo>
                    <a:pt x="13315" y="440"/>
                  </a:lnTo>
                  <a:lnTo>
                    <a:pt x="12282" y="145"/>
                  </a:lnTo>
                  <a:lnTo>
                    <a:pt x="11243" y="145"/>
                  </a:lnTo>
                  <a:lnTo>
                    <a:pt x="10211" y="0"/>
                  </a:lnTo>
                  <a:lnTo>
                    <a:pt x="9172" y="145"/>
                  </a:lnTo>
                  <a:lnTo>
                    <a:pt x="8139" y="440"/>
                  </a:lnTo>
                  <a:lnTo>
                    <a:pt x="7101" y="736"/>
                  </a:lnTo>
                  <a:lnTo>
                    <a:pt x="5916" y="1177"/>
                  </a:lnTo>
                  <a:lnTo>
                    <a:pt x="4884" y="1762"/>
                  </a:lnTo>
                  <a:lnTo>
                    <a:pt x="3997" y="2353"/>
                  </a:lnTo>
                  <a:lnTo>
                    <a:pt x="3110" y="3089"/>
                  </a:lnTo>
                  <a:lnTo>
                    <a:pt x="2369" y="3970"/>
                  </a:lnTo>
                  <a:lnTo>
                    <a:pt x="1780" y="4851"/>
                  </a:lnTo>
                  <a:lnTo>
                    <a:pt x="1184" y="5732"/>
                  </a:lnTo>
                  <a:lnTo>
                    <a:pt x="741" y="6758"/>
                  </a:lnTo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50" name="Google Shape;556;p43"/>
            <p:cNvSpPr/>
            <p:nvPr/>
          </p:nvSpPr>
          <p:spPr>
            <a:xfrm>
              <a:off x="121790" y="108107"/>
              <a:ext cx="128861" cy="130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766"/>
                  </a:moveTo>
                  <a:lnTo>
                    <a:pt x="72" y="9722"/>
                  </a:lnTo>
                  <a:lnTo>
                    <a:pt x="209" y="8613"/>
                  </a:lnTo>
                  <a:lnTo>
                    <a:pt x="489" y="7569"/>
                  </a:lnTo>
                  <a:lnTo>
                    <a:pt x="838" y="6596"/>
                  </a:lnTo>
                  <a:lnTo>
                    <a:pt x="1325" y="5624"/>
                  </a:lnTo>
                  <a:lnTo>
                    <a:pt x="1882" y="4791"/>
                  </a:lnTo>
                  <a:lnTo>
                    <a:pt x="2509" y="3958"/>
                  </a:lnTo>
                  <a:lnTo>
                    <a:pt x="3207" y="3194"/>
                  </a:lnTo>
                  <a:lnTo>
                    <a:pt x="3974" y="2498"/>
                  </a:lnTo>
                  <a:lnTo>
                    <a:pt x="4738" y="1874"/>
                  </a:lnTo>
                  <a:lnTo>
                    <a:pt x="5645" y="1318"/>
                  </a:lnTo>
                  <a:lnTo>
                    <a:pt x="6620" y="833"/>
                  </a:lnTo>
                  <a:lnTo>
                    <a:pt x="7596" y="485"/>
                  </a:lnTo>
                  <a:lnTo>
                    <a:pt x="8640" y="208"/>
                  </a:lnTo>
                  <a:lnTo>
                    <a:pt x="9687" y="68"/>
                  </a:lnTo>
                  <a:lnTo>
                    <a:pt x="10800" y="0"/>
                  </a:lnTo>
                  <a:lnTo>
                    <a:pt x="11916" y="68"/>
                  </a:lnTo>
                  <a:lnTo>
                    <a:pt x="13032" y="208"/>
                  </a:lnTo>
                  <a:lnTo>
                    <a:pt x="14007" y="485"/>
                  </a:lnTo>
                  <a:lnTo>
                    <a:pt x="15051" y="833"/>
                  </a:lnTo>
                  <a:lnTo>
                    <a:pt x="15958" y="1318"/>
                  </a:lnTo>
                  <a:lnTo>
                    <a:pt x="16862" y="1874"/>
                  </a:lnTo>
                  <a:lnTo>
                    <a:pt x="17698" y="2498"/>
                  </a:lnTo>
                  <a:lnTo>
                    <a:pt x="18464" y="3194"/>
                  </a:lnTo>
                  <a:lnTo>
                    <a:pt x="19162" y="3958"/>
                  </a:lnTo>
                  <a:lnTo>
                    <a:pt x="19789" y="4791"/>
                  </a:lnTo>
                  <a:lnTo>
                    <a:pt x="20347" y="5624"/>
                  </a:lnTo>
                  <a:lnTo>
                    <a:pt x="20765" y="6596"/>
                  </a:lnTo>
                  <a:lnTo>
                    <a:pt x="21182" y="7569"/>
                  </a:lnTo>
                  <a:lnTo>
                    <a:pt x="21391" y="8613"/>
                  </a:lnTo>
                  <a:lnTo>
                    <a:pt x="21600" y="9722"/>
                  </a:lnTo>
                  <a:lnTo>
                    <a:pt x="21600" y="11875"/>
                  </a:lnTo>
                  <a:lnTo>
                    <a:pt x="21391" y="12987"/>
                  </a:lnTo>
                  <a:lnTo>
                    <a:pt x="21182" y="14028"/>
                  </a:lnTo>
                  <a:lnTo>
                    <a:pt x="20765" y="15001"/>
                  </a:lnTo>
                  <a:lnTo>
                    <a:pt x="20347" y="15905"/>
                  </a:lnTo>
                  <a:lnTo>
                    <a:pt x="19789" y="16809"/>
                  </a:lnTo>
                  <a:lnTo>
                    <a:pt x="19162" y="17642"/>
                  </a:lnTo>
                  <a:lnTo>
                    <a:pt x="18464" y="18406"/>
                  </a:lnTo>
                  <a:lnTo>
                    <a:pt x="17698" y="19099"/>
                  </a:lnTo>
                  <a:lnTo>
                    <a:pt x="16862" y="19723"/>
                  </a:lnTo>
                  <a:lnTo>
                    <a:pt x="15958" y="20280"/>
                  </a:lnTo>
                  <a:lnTo>
                    <a:pt x="15051" y="20696"/>
                  </a:lnTo>
                  <a:lnTo>
                    <a:pt x="14007" y="21115"/>
                  </a:lnTo>
                  <a:lnTo>
                    <a:pt x="13032" y="21323"/>
                  </a:lnTo>
                  <a:lnTo>
                    <a:pt x="11916" y="21532"/>
                  </a:lnTo>
                  <a:lnTo>
                    <a:pt x="10800" y="21600"/>
                  </a:lnTo>
                  <a:lnTo>
                    <a:pt x="9687" y="21532"/>
                  </a:lnTo>
                  <a:lnTo>
                    <a:pt x="8640" y="21323"/>
                  </a:lnTo>
                  <a:lnTo>
                    <a:pt x="7596" y="21115"/>
                  </a:lnTo>
                  <a:lnTo>
                    <a:pt x="6620" y="20696"/>
                  </a:lnTo>
                  <a:lnTo>
                    <a:pt x="5645" y="20280"/>
                  </a:lnTo>
                  <a:lnTo>
                    <a:pt x="4738" y="19723"/>
                  </a:lnTo>
                  <a:lnTo>
                    <a:pt x="3974" y="19099"/>
                  </a:lnTo>
                  <a:lnTo>
                    <a:pt x="3207" y="18406"/>
                  </a:lnTo>
                  <a:lnTo>
                    <a:pt x="2509" y="17642"/>
                  </a:lnTo>
                  <a:lnTo>
                    <a:pt x="1882" y="16809"/>
                  </a:lnTo>
                  <a:lnTo>
                    <a:pt x="1325" y="15905"/>
                  </a:lnTo>
                  <a:lnTo>
                    <a:pt x="838" y="15001"/>
                  </a:lnTo>
                  <a:lnTo>
                    <a:pt x="489" y="14028"/>
                  </a:lnTo>
                  <a:lnTo>
                    <a:pt x="209" y="12987"/>
                  </a:lnTo>
                  <a:lnTo>
                    <a:pt x="72" y="11875"/>
                  </a:lnTo>
                  <a:lnTo>
                    <a:pt x="0" y="10766"/>
                  </a:lnTo>
                  <a:close/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51" name="Google Shape;557;p43"/>
            <p:cNvSpPr/>
            <p:nvPr/>
          </p:nvSpPr>
          <p:spPr>
            <a:xfrm>
              <a:off x="91445" y="48803"/>
              <a:ext cx="55711" cy="73176"/>
            </a:xfrm>
            <a:prstGeom prst="line">
              <a:avLst/>
            </a:pr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152" name="Google Shape;558;p43"/>
            <p:cNvSpPr/>
            <p:nvPr/>
          </p:nvSpPr>
          <p:spPr>
            <a:xfrm flipV="1">
              <a:off x="228204" y="31137"/>
              <a:ext cx="78564" cy="92534"/>
            </a:xfrm>
            <a:prstGeom prst="line">
              <a:avLst/>
            </a:pr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153" name="Google Shape;559;p43"/>
            <p:cNvSpPr/>
            <p:nvPr/>
          </p:nvSpPr>
          <p:spPr>
            <a:xfrm flipH="1" flipV="1">
              <a:off x="250238" y="181711"/>
              <a:ext cx="86875" cy="11350"/>
            </a:xfrm>
            <a:prstGeom prst="line">
              <a:avLst/>
            </a:pr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154" name="Google Shape;560;p43"/>
            <p:cNvSpPr/>
            <p:nvPr/>
          </p:nvSpPr>
          <p:spPr>
            <a:xfrm flipV="1">
              <a:off x="180398" y="238493"/>
              <a:ext cx="3332" cy="87492"/>
            </a:xfrm>
            <a:prstGeom prst="line">
              <a:avLst/>
            </a:pr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155" name="Google Shape;561;p43"/>
            <p:cNvSpPr/>
            <p:nvPr/>
          </p:nvSpPr>
          <p:spPr>
            <a:xfrm flipV="1">
              <a:off x="30345" y="198532"/>
              <a:ext cx="96450" cy="40380"/>
            </a:xfrm>
            <a:prstGeom prst="line">
              <a:avLst/>
            </a:pr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62" name="Google Shape;562;p43"/>
          <p:cNvGrpSpPr/>
          <p:nvPr/>
        </p:nvGrpSpPr>
        <p:grpSpPr>
          <a:xfrm>
            <a:off x="4308663" y="2954496"/>
            <a:ext cx="374102" cy="344051"/>
            <a:chOff x="-1" y="0"/>
            <a:chExt cx="374101" cy="344050"/>
          </a:xfrm>
        </p:grpSpPr>
        <p:sp>
          <p:nvSpPr>
            <p:cNvPr id="157" name="Google Shape;563;p43"/>
            <p:cNvSpPr/>
            <p:nvPr/>
          </p:nvSpPr>
          <p:spPr>
            <a:xfrm>
              <a:off x="37821" y="178759"/>
              <a:ext cx="298031" cy="165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0553"/>
                  </a:lnTo>
                  <a:lnTo>
                    <a:pt x="10785" y="21600"/>
                  </a:lnTo>
                  <a:lnTo>
                    <a:pt x="21600" y="10553"/>
                  </a:lnTo>
                  <a:lnTo>
                    <a:pt x="21600" y="0"/>
                  </a:lnTo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58" name="Google Shape;564;p43"/>
            <p:cNvSpPr/>
            <p:nvPr/>
          </p:nvSpPr>
          <p:spPr>
            <a:xfrm>
              <a:off x="38231" y="-1"/>
              <a:ext cx="297621" cy="86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lnTo>
                    <a:pt x="10741" y="0"/>
                  </a:lnTo>
                  <a:lnTo>
                    <a:pt x="0" y="21600"/>
                  </a:lnTo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59" name="Google Shape;565;p43"/>
            <p:cNvSpPr/>
            <p:nvPr/>
          </p:nvSpPr>
          <p:spPr>
            <a:xfrm>
              <a:off x="-2" y="86641"/>
              <a:ext cx="187045" cy="156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185" y="21600"/>
                  </a:moveTo>
                  <a:lnTo>
                    <a:pt x="0" y="9722"/>
                  </a:lnTo>
                  <a:lnTo>
                    <a:pt x="4415" y="0"/>
                  </a:lnTo>
                  <a:lnTo>
                    <a:pt x="21600" y="11876"/>
                  </a:lnTo>
                  <a:lnTo>
                    <a:pt x="17185" y="21600"/>
                  </a:lnTo>
                  <a:close/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60" name="Google Shape;566;p43"/>
            <p:cNvSpPr/>
            <p:nvPr/>
          </p:nvSpPr>
          <p:spPr>
            <a:xfrm>
              <a:off x="187039" y="86641"/>
              <a:ext cx="187062" cy="156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417" y="21600"/>
                  </a:moveTo>
                  <a:lnTo>
                    <a:pt x="21600" y="9722"/>
                  </a:lnTo>
                  <a:lnTo>
                    <a:pt x="17183" y="0"/>
                  </a:lnTo>
                  <a:lnTo>
                    <a:pt x="0" y="11876"/>
                  </a:lnTo>
                  <a:lnTo>
                    <a:pt x="4417" y="21600"/>
                  </a:lnTo>
                  <a:close/>
                </a:path>
              </a:pathLst>
            </a:cu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Roboto"/>
                  <a:ea typeface="Roboto"/>
                  <a:cs typeface="Roboto"/>
                  <a:sym typeface="Roboto"/>
                </a:defRPr>
              </a:pPr>
            </a:p>
          </p:txBody>
        </p:sp>
        <p:sp>
          <p:nvSpPr>
            <p:cNvPr id="161" name="Google Shape;567;p43"/>
            <p:cNvSpPr/>
            <p:nvPr/>
          </p:nvSpPr>
          <p:spPr>
            <a:xfrm flipH="1">
              <a:off x="187039" y="172438"/>
              <a:ext cx="5" cy="171613"/>
            </a:xfrm>
            <a:prstGeom prst="line">
              <a:avLst/>
            </a:prstGeom>
            <a:noFill/>
            <a:ln w="12175" cap="rnd">
              <a:solidFill>
                <a:srgbClr val="29679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</p:grpSp>
      <p:sp>
        <p:nvSpPr>
          <p:cNvPr id="163" name="Google Shape;568;p43"/>
          <p:cNvSpPr/>
          <p:nvPr/>
        </p:nvSpPr>
        <p:spPr>
          <a:xfrm>
            <a:off x="4372202" y="828703"/>
            <a:ext cx="300111" cy="303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0" y="10249"/>
                </a:lnTo>
                <a:lnTo>
                  <a:pt x="65" y="9697"/>
                </a:lnTo>
                <a:lnTo>
                  <a:pt x="130" y="9146"/>
                </a:lnTo>
                <a:lnTo>
                  <a:pt x="228" y="8627"/>
                </a:lnTo>
                <a:lnTo>
                  <a:pt x="325" y="8109"/>
                </a:lnTo>
                <a:lnTo>
                  <a:pt x="487" y="7589"/>
                </a:lnTo>
                <a:lnTo>
                  <a:pt x="648" y="7103"/>
                </a:lnTo>
                <a:lnTo>
                  <a:pt x="844" y="6584"/>
                </a:lnTo>
                <a:lnTo>
                  <a:pt x="1071" y="6130"/>
                </a:lnTo>
                <a:lnTo>
                  <a:pt x="1298" y="5644"/>
                </a:lnTo>
                <a:lnTo>
                  <a:pt x="1557" y="5190"/>
                </a:lnTo>
                <a:lnTo>
                  <a:pt x="1850" y="4767"/>
                </a:lnTo>
                <a:lnTo>
                  <a:pt x="2141" y="4345"/>
                </a:lnTo>
                <a:lnTo>
                  <a:pt x="2465" y="3924"/>
                </a:lnTo>
                <a:lnTo>
                  <a:pt x="2822" y="3536"/>
                </a:lnTo>
                <a:lnTo>
                  <a:pt x="3179" y="3179"/>
                </a:lnTo>
                <a:lnTo>
                  <a:pt x="3535" y="2822"/>
                </a:lnTo>
                <a:lnTo>
                  <a:pt x="3924" y="2465"/>
                </a:lnTo>
                <a:lnTo>
                  <a:pt x="4346" y="2140"/>
                </a:lnTo>
                <a:lnTo>
                  <a:pt x="4768" y="1848"/>
                </a:lnTo>
                <a:lnTo>
                  <a:pt x="5189" y="1557"/>
                </a:lnTo>
                <a:lnTo>
                  <a:pt x="5643" y="1297"/>
                </a:lnTo>
                <a:lnTo>
                  <a:pt x="6129" y="1071"/>
                </a:lnTo>
                <a:lnTo>
                  <a:pt x="6583" y="843"/>
                </a:lnTo>
                <a:lnTo>
                  <a:pt x="7103" y="649"/>
                </a:lnTo>
                <a:lnTo>
                  <a:pt x="7589" y="486"/>
                </a:lnTo>
                <a:lnTo>
                  <a:pt x="8108" y="324"/>
                </a:lnTo>
                <a:lnTo>
                  <a:pt x="8627" y="226"/>
                </a:lnTo>
                <a:lnTo>
                  <a:pt x="9145" y="129"/>
                </a:lnTo>
                <a:lnTo>
                  <a:pt x="9697" y="65"/>
                </a:lnTo>
                <a:lnTo>
                  <a:pt x="10248" y="0"/>
                </a:lnTo>
                <a:lnTo>
                  <a:pt x="11352" y="0"/>
                </a:lnTo>
                <a:lnTo>
                  <a:pt x="11903" y="65"/>
                </a:lnTo>
                <a:lnTo>
                  <a:pt x="12455" y="129"/>
                </a:lnTo>
                <a:lnTo>
                  <a:pt x="12973" y="226"/>
                </a:lnTo>
                <a:lnTo>
                  <a:pt x="13492" y="324"/>
                </a:lnTo>
                <a:lnTo>
                  <a:pt x="14011" y="486"/>
                </a:lnTo>
                <a:lnTo>
                  <a:pt x="14529" y="649"/>
                </a:lnTo>
                <a:lnTo>
                  <a:pt x="15017" y="843"/>
                </a:lnTo>
                <a:lnTo>
                  <a:pt x="15471" y="1071"/>
                </a:lnTo>
                <a:lnTo>
                  <a:pt x="15957" y="1297"/>
                </a:lnTo>
                <a:lnTo>
                  <a:pt x="16411" y="1557"/>
                </a:lnTo>
                <a:lnTo>
                  <a:pt x="16833" y="1848"/>
                </a:lnTo>
                <a:lnTo>
                  <a:pt x="17254" y="2140"/>
                </a:lnTo>
                <a:lnTo>
                  <a:pt x="17676" y="2465"/>
                </a:lnTo>
                <a:lnTo>
                  <a:pt x="18065" y="2822"/>
                </a:lnTo>
                <a:lnTo>
                  <a:pt x="18421" y="3179"/>
                </a:lnTo>
                <a:lnTo>
                  <a:pt x="18810" y="3536"/>
                </a:lnTo>
                <a:lnTo>
                  <a:pt x="19135" y="3924"/>
                </a:lnTo>
                <a:lnTo>
                  <a:pt x="19459" y="4345"/>
                </a:lnTo>
                <a:lnTo>
                  <a:pt x="19750" y="4767"/>
                </a:lnTo>
                <a:lnTo>
                  <a:pt x="20043" y="5190"/>
                </a:lnTo>
                <a:lnTo>
                  <a:pt x="20303" y="5644"/>
                </a:lnTo>
                <a:lnTo>
                  <a:pt x="20529" y="6130"/>
                </a:lnTo>
                <a:lnTo>
                  <a:pt x="20756" y="6584"/>
                </a:lnTo>
                <a:lnTo>
                  <a:pt x="20952" y="7103"/>
                </a:lnTo>
                <a:lnTo>
                  <a:pt x="21113" y="7589"/>
                </a:lnTo>
                <a:lnTo>
                  <a:pt x="21275" y="8109"/>
                </a:lnTo>
                <a:lnTo>
                  <a:pt x="21372" y="8627"/>
                </a:lnTo>
                <a:lnTo>
                  <a:pt x="21470" y="9146"/>
                </a:lnTo>
                <a:lnTo>
                  <a:pt x="21535" y="9697"/>
                </a:lnTo>
                <a:lnTo>
                  <a:pt x="21600" y="10249"/>
                </a:lnTo>
                <a:lnTo>
                  <a:pt x="21600" y="11351"/>
                </a:lnTo>
                <a:lnTo>
                  <a:pt x="21535" y="11903"/>
                </a:lnTo>
                <a:lnTo>
                  <a:pt x="21470" y="12454"/>
                </a:lnTo>
                <a:lnTo>
                  <a:pt x="21372" y="12973"/>
                </a:lnTo>
                <a:lnTo>
                  <a:pt x="21275" y="13493"/>
                </a:lnTo>
                <a:lnTo>
                  <a:pt x="21113" y="14011"/>
                </a:lnTo>
                <a:lnTo>
                  <a:pt x="20952" y="14498"/>
                </a:lnTo>
                <a:lnTo>
                  <a:pt x="20756" y="15016"/>
                </a:lnTo>
                <a:lnTo>
                  <a:pt x="20529" y="15470"/>
                </a:lnTo>
                <a:lnTo>
                  <a:pt x="20303" y="15958"/>
                </a:lnTo>
                <a:lnTo>
                  <a:pt x="20043" y="16410"/>
                </a:lnTo>
                <a:lnTo>
                  <a:pt x="19750" y="16833"/>
                </a:lnTo>
                <a:lnTo>
                  <a:pt x="19459" y="17255"/>
                </a:lnTo>
                <a:lnTo>
                  <a:pt x="19135" y="17676"/>
                </a:lnTo>
                <a:lnTo>
                  <a:pt x="18810" y="18066"/>
                </a:lnTo>
                <a:lnTo>
                  <a:pt x="18421" y="18423"/>
                </a:lnTo>
                <a:lnTo>
                  <a:pt x="18065" y="18778"/>
                </a:lnTo>
                <a:lnTo>
                  <a:pt x="17676" y="19135"/>
                </a:lnTo>
                <a:lnTo>
                  <a:pt x="17254" y="19460"/>
                </a:lnTo>
                <a:lnTo>
                  <a:pt x="16833" y="19752"/>
                </a:lnTo>
                <a:lnTo>
                  <a:pt x="16411" y="20043"/>
                </a:lnTo>
                <a:lnTo>
                  <a:pt x="15957" y="20303"/>
                </a:lnTo>
                <a:lnTo>
                  <a:pt x="15471" y="20531"/>
                </a:lnTo>
                <a:lnTo>
                  <a:pt x="15017" y="20757"/>
                </a:lnTo>
                <a:lnTo>
                  <a:pt x="14529" y="20951"/>
                </a:lnTo>
                <a:lnTo>
                  <a:pt x="14011" y="21114"/>
                </a:lnTo>
                <a:lnTo>
                  <a:pt x="13492" y="21276"/>
                </a:lnTo>
                <a:lnTo>
                  <a:pt x="12973" y="21374"/>
                </a:lnTo>
                <a:lnTo>
                  <a:pt x="12455" y="21471"/>
                </a:lnTo>
                <a:lnTo>
                  <a:pt x="11903" y="21536"/>
                </a:lnTo>
                <a:lnTo>
                  <a:pt x="11352" y="21600"/>
                </a:lnTo>
                <a:lnTo>
                  <a:pt x="10248" y="21600"/>
                </a:lnTo>
                <a:lnTo>
                  <a:pt x="9697" y="21536"/>
                </a:lnTo>
                <a:lnTo>
                  <a:pt x="9145" y="21471"/>
                </a:lnTo>
                <a:lnTo>
                  <a:pt x="8627" y="21374"/>
                </a:lnTo>
                <a:lnTo>
                  <a:pt x="8108" y="21276"/>
                </a:lnTo>
                <a:lnTo>
                  <a:pt x="7589" y="21114"/>
                </a:lnTo>
                <a:lnTo>
                  <a:pt x="7103" y="20951"/>
                </a:lnTo>
                <a:lnTo>
                  <a:pt x="6583" y="20757"/>
                </a:lnTo>
                <a:lnTo>
                  <a:pt x="6129" y="20531"/>
                </a:lnTo>
                <a:lnTo>
                  <a:pt x="5643" y="20303"/>
                </a:lnTo>
                <a:lnTo>
                  <a:pt x="5189" y="20043"/>
                </a:lnTo>
                <a:lnTo>
                  <a:pt x="4768" y="19752"/>
                </a:lnTo>
                <a:lnTo>
                  <a:pt x="4346" y="19460"/>
                </a:lnTo>
                <a:lnTo>
                  <a:pt x="3924" y="19135"/>
                </a:lnTo>
                <a:lnTo>
                  <a:pt x="3535" y="18778"/>
                </a:lnTo>
                <a:lnTo>
                  <a:pt x="3179" y="18423"/>
                </a:lnTo>
                <a:lnTo>
                  <a:pt x="2822" y="18066"/>
                </a:lnTo>
                <a:lnTo>
                  <a:pt x="2465" y="17676"/>
                </a:lnTo>
                <a:lnTo>
                  <a:pt x="2141" y="17255"/>
                </a:lnTo>
                <a:lnTo>
                  <a:pt x="1850" y="16833"/>
                </a:lnTo>
                <a:lnTo>
                  <a:pt x="1557" y="16410"/>
                </a:lnTo>
                <a:lnTo>
                  <a:pt x="1298" y="15958"/>
                </a:lnTo>
                <a:lnTo>
                  <a:pt x="1071" y="15470"/>
                </a:lnTo>
                <a:lnTo>
                  <a:pt x="844" y="15016"/>
                </a:lnTo>
                <a:lnTo>
                  <a:pt x="648" y="14498"/>
                </a:lnTo>
                <a:lnTo>
                  <a:pt x="487" y="14011"/>
                </a:lnTo>
                <a:lnTo>
                  <a:pt x="325" y="13493"/>
                </a:lnTo>
                <a:lnTo>
                  <a:pt x="228" y="12973"/>
                </a:lnTo>
                <a:lnTo>
                  <a:pt x="130" y="12454"/>
                </a:lnTo>
                <a:lnTo>
                  <a:pt x="65" y="11903"/>
                </a:lnTo>
                <a:lnTo>
                  <a:pt x="0" y="11351"/>
                </a:lnTo>
                <a:lnTo>
                  <a:pt x="0" y="10800"/>
                </a:lnTo>
                <a:close/>
                <a:moveTo>
                  <a:pt x="9633" y="14887"/>
                </a:moveTo>
                <a:lnTo>
                  <a:pt x="9697" y="14887"/>
                </a:lnTo>
                <a:lnTo>
                  <a:pt x="9924" y="14854"/>
                </a:lnTo>
                <a:lnTo>
                  <a:pt x="10151" y="14756"/>
                </a:lnTo>
                <a:lnTo>
                  <a:pt x="10379" y="14627"/>
                </a:lnTo>
                <a:lnTo>
                  <a:pt x="10541" y="14465"/>
                </a:lnTo>
                <a:lnTo>
                  <a:pt x="15989" y="8984"/>
                </a:lnTo>
                <a:lnTo>
                  <a:pt x="16119" y="8821"/>
                </a:lnTo>
                <a:lnTo>
                  <a:pt x="16183" y="8660"/>
                </a:lnTo>
                <a:lnTo>
                  <a:pt x="16248" y="8466"/>
                </a:lnTo>
                <a:lnTo>
                  <a:pt x="16248" y="8270"/>
                </a:lnTo>
                <a:lnTo>
                  <a:pt x="16216" y="8011"/>
                </a:lnTo>
                <a:lnTo>
                  <a:pt x="16151" y="7752"/>
                </a:lnTo>
                <a:lnTo>
                  <a:pt x="16022" y="7557"/>
                </a:lnTo>
                <a:lnTo>
                  <a:pt x="15827" y="7362"/>
                </a:lnTo>
                <a:lnTo>
                  <a:pt x="15665" y="7232"/>
                </a:lnTo>
                <a:lnTo>
                  <a:pt x="15471" y="7167"/>
                </a:lnTo>
                <a:lnTo>
                  <a:pt x="15276" y="7103"/>
                </a:lnTo>
                <a:lnTo>
                  <a:pt x="15080" y="7103"/>
                </a:lnTo>
                <a:lnTo>
                  <a:pt x="14822" y="7135"/>
                </a:lnTo>
                <a:lnTo>
                  <a:pt x="14594" y="7200"/>
                </a:lnTo>
                <a:lnTo>
                  <a:pt x="14368" y="7330"/>
                </a:lnTo>
                <a:lnTo>
                  <a:pt x="14172" y="7524"/>
                </a:lnTo>
                <a:lnTo>
                  <a:pt x="9536" y="11968"/>
                </a:lnTo>
                <a:lnTo>
                  <a:pt x="7719" y="10183"/>
                </a:lnTo>
                <a:lnTo>
                  <a:pt x="7557" y="10022"/>
                </a:lnTo>
                <a:lnTo>
                  <a:pt x="7330" y="9925"/>
                </a:lnTo>
                <a:lnTo>
                  <a:pt x="7135" y="9860"/>
                </a:lnTo>
                <a:lnTo>
                  <a:pt x="6908" y="9827"/>
                </a:lnTo>
                <a:lnTo>
                  <a:pt x="6681" y="9860"/>
                </a:lnTo>
                <a:lnTo>
                  <a:pt x="6454" y="9925"/>
                </a:lnTo>
                <a:lnTo>
                  <a:pt x="6260" y="10022"/>
                </a:lnTo>
                <a:lnTo>
                  <a:pt x="6065" y="10183"/>
                </a:lnTo>
                <a:lnTo>
                  <a:pt x="5935" y="10346"/>
                </a:lnTo>
                <a:lnTo>
                  <a:pt x="5806" y="10540"/>
                </a:lnTo>
                <a:lnTo>
                  <a:pt x="5741" y="10768"/>
                </a:lnTo>
                <a:lnTo>
                  <a:pt x="5741" y="11222"/>
                </a:lnTo>
                <a:lnTo>
                  <a:pt x="5806" y="11449"/>
                </a:lnTo>
                <a:lnTo>
                  <a:pt x="5935" y="11643"/>
                </a:lnTo>
                <a:lnTo>
                  <a:pt x="6065" y="11837"/>
                </a:lnTo>
                <a:lnTo>
                  <a:pt x="8790" y="14562"/>
                </a:lnTo>
                <a:lnTo>
                  <a:pt x="8984" y="14693"/>
                </a:lnTo>
                <a:lnTo>
                  <a:pt x="9179" y="14822"/>
                </a:lnTo>
                <a:lnTo>
                  <a:pt x="9405" y="14887"/>
                </a:lnTo>
                <a:lnTo>
                  <a:pt x="9633" y="14887"/>
                </a:lnTo>
                <a:close/>
              </a:path>
            </a:pathLst>
          </a:custGeom>
          <a:ln w="12175" cap="rnd">
            <a:solidFill>
              <a:srgbClr val="29679F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164" name="Уровень текста 1…"/>
          <p:cNvSpPr txBox="1"/>
          <p:nvPr>
            <p:ph type="body" sz="quarter" idx="1"/>
          </p:nvPr>
        </p:nvSpPr>
        <p:spPr>
          <a:xfrm>
            <a:off x="238294" y="1086950"/>
            <a:ext cx="2060083" cy="3751230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90000"/>
              </a:lnSpc>
              <a:buClr>
                <a:srgbClr val="29679F"/>
              </a:buClr>
              <a:buSzPct val="100000"/>
              <a:buFont typeface="Arial"/>
              <a:buChar char="•"/>
              <a:defRPr sz="800"/>
            </a:lvl1pPr>
            <a:lvl2pPr marL="0" indent="0">
              <a:lnSpc>
                <a:spcPct val="90000"/>
              </a:lnSpc>
              <a:buClr>
                <a:srgbClr val="29679F"/>
              </a:buClr>
              <a:buSzTx/>
              <a:buFont typeface="Arial"/>
              <a:buNone/>
              <a:defRPr sz="800"/>
            </a:lvl2pPr>
            <a:lvl3pPr marL="0" indent="0">
              <a:lnSpc>
                <a:spcPct val="90000"/>
              </a:lnSpc>
              <a:buClr>
                <a:srgbClr val="29679F"/>
              </a:buClr>
              <a:buSzTx/>
              <a:buFont typeface="Arial"/>
              <a:buNone/>
              <a:defRPr sz="800"/>
            </a:lvl3pPr>
            <a:lvl4pPr marL="0" indent="0">
              <a:lnSpc>
                <a:spcPct val="90000"/>
              </a:lnSpc>
              <a:buClr>
                <a:srgbClr val="29679F"/>
              </a:buClr>
              <a:buSzTx/>
              <a:buFont typeface="Arial"/>
              <a:buNone/>
              <a:defRPr sz="800"/>
            </a:lvl4pPr>
            <a:lvl5pPr marL="0" indent="0">
              <a:lnSpc>
                <a:spcPct val="90000"/>
              </a:lnSpc>
              <a:buClr>
                <a:srgbClr val="29679F"/>
              </a:buClr>
              <a:buSzTx/>
              <a:buFont typeface="Arial"/>
              <a:buNone/>
              <a:defRPr sz="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5" name="Заголовок 1"/>
          <p:cNvSpPr txBox="1"/>
          <p:nvPr/>
        </p:nvSpPr>
        <p:spPr>
          <a:xfrm>
            <a:off x="2590388" y="787011"/>
            <a:ext cx="1686419" cy="370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b">
            <a:normAutofit fontScale="100000" lnSpcReduction="0"/>
          </a:bodyPr>
          <a:lstStyle>
            <a:lvl1pPr>
              <a:lnSpc>
                <a:spcPct val="81000"/>
              </a:lnSpc>
              <a:defRPr sz="1000"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/>
            <a:r>
              <a:t>Ключевые виды деятельности</a:t>
            </a:r>
          </a:p>
        </p:txBody>
      </p:sp>
      <p:sp>
        <p:nvSpPr>
          <p:cNvPr id="166" name="Заголовок 1"/>
          <p:cNvSpPr txBox="1"/>
          <p:nvPr/>
        </p:nvSpPr>
        <p:spPr>
          <a:xfrm>
            <a:off x="4862360" y="787011"/>
            <a:ext cx="1686420" cy="265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b">
            <a:normAutofit fontScale="100000" lnSpcReduction="0"/>
          </a:bodyPr>
          <a:lstStyle>
            <a:lvl1pPr>
              <a:lnSpc>
                <a:spcPct val="90000"/>
              </a:lnSpc>
              <a:defRPr sz="1000"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/>
            <a:r>
              <a:t>Ценностное предложение</a:t>
            </a:r>
          </a:p>
        </p:txBody>
      </p:sp>
      <p:sp>
        <p:nvSpPr>
          <p:cNvPr id="167" name="Текст 2"/>
          <p:cNvSpPr/>
          <p:nvPr>
            <p:ph type="body" sz="quarter" idx="21"/>
          </p:nvPr>
        </p:nvSpPr>
        <p:spPr>
          <a:xfrm>
            <a:off x="7090533" y="1155590"/>
            <a:ext cx="2060084" cy="163584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8" name="Заголовок 1"/>
          <p:cNvSpPr txBox="1"/>
          <p:nvPr/>
        </p:nvSpPr>
        <p:spPr>
          <a:xfrm>
            <a:off x="7136252" y="787011"/>
            <a:ext cx="1715125" cy="370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b">
            <a:normAutofit fontScale="100000" lnSpcReduction="0"/>
          </a:bodyPr>
          <a:lstStyle>
            <a:lvl1pPr>
              <a:lnSpc>
                <a:spcPct val="81000"/>
              </a:lnSpc>
              <a:defRPr sz="1000"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/>
            <a:r>
              <a:t>Взаимоотношения с клиентом</a:t>
            </a:r>
          </a:p>
        </p:txBody>
      </p:sp>
      <p:sp>
        <p:nvSpPr>
          <p:cNvPr id="169" name="Заголовок 1"/>
          <p:cNvSpPr txBox="1"/>
          <p:nvPr/>
        </p:nvSpPr>
        <p:spPr>
          <a:xfrm>
            <a:off x="9417560" y="787011"/>
            <a:ext cx="1715126" cy="370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b">
            <a:normAutofit fontScale="100000" lnSpcReduction="0"/>
          </a:bodyPr>
          <a:lstStyle>
            <a:lvl1pPr>
              <a:lnSpc>
                <a:spcPct val="81000"/>
              </a:lnSpc>
              <a:defRPr sz="1000"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/>
            <a:r>
              <a:t>Потребительские сегменты</a:t>
            </a:r>
          </a:p>
        </p:txBody>
      </p:sp>
      <p:sp>
        <p:nvSpPr>
          <p:cNvPr id="170" name="Текст 2"/>
          <p:cNvSpPr/>
          <p:nvPr>
            <p:ph type="body" sz="quarter" idx="22"/>
          </p:nvPr>
        </p:nvSpPr>
        <p:spPr>
          <a:xfrm>
            <a:off x="7090533" y="3145655"/>
            <a:ext cx="2060084" cy="1770679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1" name="Заголовок 1"/>
          <p:cNvSpPr txBox="1"/>
          <p:nvPr/>
        </p:nvSpPr>
        <p:spPr>
          <a:xfrm>
            <a:off x="7136252" y="2885487"/>
            <a:ext cx="1715125" cy="2601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b">
            <a:normAutofit fontScale="100000" lnSpcReduction="0"/>
          </a:bodyPr>
          <a:lstStyle>
            <a:lvl1pPr>
              <a:lnSpc>
                <a:spcPct val="90000"/>
              </a:lnSpc>
              <a:defRPr sz="1000"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/>
            <a:r>
              <a:t>Каналы сбыта</a:t>
            </a:r>
          </a:p>
        </p:txBody>
      </p:sp>
      <p:sp>
        <p:nvSpPr>
          <p:cNvPr id="172" name="Текст 2"/>
          <p:cNvSpPr/>
          <p:nvPr>
            <p:ph type="body" sz="quarter" idx="23"/>
          </p:nvPr>
        </p:nvSpPr>
        <p:spPr>
          <a:xfrm>
            <a:off x="288264" y="5306440"/>
            <a:ext cx="5519909" cy="117852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3" name="Заголовок 1"/>
          <p:cNvSpPr txBox="1"/>
          <p:nvPr/>
        </p:nvSpPr>
        <p:spPr>
          <a:xfrm>
            <a:off x="333982" y="5068818"/>
            <a:ext cx="4672266" cy="2453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b">
            <a:normAutofit fontScale="100000" lnSpcReduction="0"/>
          </a:bodyPr>
          <a:lstStyle>
            <a:lvl1pPr>
              <a:lnSpc>
                <a:spcPct val="90000"/>
              </a:lnSpc>
              <a:defRPr sz="1000"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/>
            <a:r>
              <a:t>Структура издержек</a:t>
            </a:r>
          </a:p>
        </p:txBody>
      </p:sp>
      <p:sp>
        <p:nvSpPr>
          <p:cNvPr id="174" name="Текст 2"/>
          <p:cNvSpPr/>
          <p:nvPr>
            <p:ph type="body" sz="quarter" idx="24"/>
          </p:nvPr>
        </p:nvSpPr>
        <p:spPr>
          <a:xfrm>
            <a:off x="5967583" y="5306440"/>
            <a:ext cx="5519735" cy="117852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5" name="Заголовок 1"/>
          <p:cNvSpPr txBox="1"/>
          <p:nvPr/>
        </p:nvSpPr>
        <p:spPr>
          <a:xfrm>
            <a:off x="6038184" y="5068818"/>
            <a:ext cx="4914830" cy="2453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b">
            <a:normAutofit fontScale="100000" lnSpcReduction="0"/>
          </a:bodyPr>
          <a:lstStyle>
            <a:lvl1pPr>
              <a:lnSpc>
                <a:spcPct val="90000"/>
              </a:lnSpc>
              <a:defRPr sz="1000"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/>
            <a:r>
              <a:t>Потоки доходов</a:t>
            </a:r>
          </a:p>
        </p:txBody>
      </p:sp>
      <p:sp>
        <p:nvSpPr>
          <p:cNvPr id="176" name="Заголовок 1"/>
          <p:cNvSpPr txBox="1"/>
          <p:nvPr/>
        </p:nvSpPr>
        <p:spPr>
          <a:xfrm>
            <a:off x="2590388" y="2910469"/>
            <a:ext cx="1686419" cy="2328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b">
            <a:normAutofit fontScale="100000" lnSpcReduction="0"/>
          </a:bodyPr>
          <a:lstStyle>
            <a:lvl1pPr defTabSz="886966">
              <a:lnSpc>
                <a:spcPct val="90000"/>
              </a:lnSpc>
              <a:defRPr sz="900"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/>
            <a:r>
              <a:t>Ключевые ресурсы</a:t>
            </a:r>
          </a:p>
        </p:txBody>
      </p:sp>
      <p:sp>
        <p:nvSpPr>
          <p:cNvPr id="177" name="Текст 2"/>
          <p:cNvSpPr/>
          <p:nvPr>
            <p:ph type="body" sz="quarter" idx="25"/>
          </p:nvPr>
        </p:nvSpPr>
        <p:spPr>
          <a:xfrm>
            <a:off x="9384030" y="1155592"/>
            <a:ext cx="2060084" cy="376073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8" name="Текст 256"/>
          <p:cNvSpPr/>
          <p:nvPr>
            <p:ph type="body" sz="quarter" idx="26"/>
          </p:nvPr>
        </p:nvSpPr>
        <p:spPr>
          <a:xfrm>
            <a:off x="2624138" y="3143250"/>
            <a:ext cx="2060578" cy="1773241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9" name="Текст 2"/>
          <p:cNvSpPr/>
          <p:nvPr>
            <p:ph type="body" sz="quarter" idx="27"/>
          </p:nvPr>
        </p:nvSpPr>
        <p:spPr>
          <a:xfrm>
            <a:off x="4816640" y="1155592"/>
            <a:ext cx="2060084" cy="376073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0" name="Текст 262"/>
          <p:cNvSpPr/>
          <p:nvPr>
            <p:ph type="body" sz="quarter" idx="28" hasCustomPrompt="1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buClr>
                <a:srgbClr val="29679F"/>
              </a:buClr>
              <a:buSzPct val="100000"/>
              <a:buFont typeface="Arial"/>
              <a:buChar char="•"/>
              <a:defRPr sz="800"/>
            </a:lvl1pPr>
          </a:lstStyle>
          <a:p>
            <a:pPr/>
            <a:r>
              <a:t>текст</a:t>
            </a:r>
          </a:p>
        </p:txBody>
      </p:sp>
      <p:sp>
        <p:nvSpPr>
          <p:cNvPr id="181" name="Заголовок 1"/>
          <p:cNvSpPr txBox="1"/>
          <p:nvPr/>
        </p:nvSpPr>
        <p:spPr>
          <a:xfrm>
            <a:off x="381407" y="787011"/>
            <a:ext cx="1686418" cy="265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b">
            <a:normAutofit fontScale="100000" lnSpcReduction="0"/>
          </a:bodyPr>
          <a:lstStyle>
            <a:lvl1pPr>
              <a:lnSpc>
                <a:spcPct val="90000"/>
              </a:lnSpc>
              <a:defRPr sz="1000"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/>
            <a:r>
              <a:t>Ключевые партнеры</a:t>
            </a:r>
          </a:p>
        </p:txBody>
      </p:sp>
      <p:sp>
        <p:nvSpPr>
          <p:cNvPr id="18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Что есть сейчас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Рисунок 11" descr="Рисунок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TextBox 5"/>
          <p:cNvSpPr txBox="1"/>
          <p:nvPr/>
        </p:nvSpPr>
        <p:spPr>
          <a:xfrm>
            <a:off x="168184" y="142424"/>
            <a:ext cx="2264823" cy="39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2400">
                <a:solidFill>
                  <a:srgbClr val="2867A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Что есть сейчас?</a:t>
            </a:r>
          </a:p>
        </p:txBody>
      </p:sp>
      <p:sp>
        <p:nvSpPr>
          <p:cNvPr id="191" name="Уровень текста 1…"/>
          <p:cNvSpPr txBox="1"/>
          <p:nvPr>
            <p:ph type="body" sz="quarter" idx="1" hasCustomPrompt="1"/>
          </p:nvPr>
        </p:nvSpPr>
        <p:spPr>
          <a:xfrm>
            <a:off x="155573" y="723898"/>
            <a:ext cx="9159879" cy="1337131"/>
          </a:xfrm>
          <a:prstGeom prst="rect">
            <a:avLst/>
          </a:prstGeom>
        </p:spPr>
        <p:txBody>
          <a:bodyPr/>
          <a:lstStyle/>
          <a:p>
            <a:pPr/>
            <a:r>
              <a:t>Задел команды (патенты, публикации, подтвержденные результаты экспериментов, опросов итд.)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92" name="Текст 6"/>
          <p:cNvSpPr/>
          <p:nvPr>
            <p:ph type="body" sz="quarter" idx="21" hasCustomPrompt="1"/>
          </p:nvPr>
        </p:nvSpPr>
        <p:spPr>
          <a:xfrm>
            <a:off x="155575" y="3016250"/>
            <a:ext cx="4073525" cy="266700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/>
            <a:r>
              <a:t>Указывается стадия готовности продукта на момент презентации</a:t>
            </a:r>
          </a:p>
        </p:txBody>
      </p:sp>
      <p:sp>
        <p:nvSpPr>
          <p:cNvPr id="19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Рисунок 80" descr="Рисунок 8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TextBox 5"/>
          <p:cNvSpPr txBox="1"/>
          <p:nvPr/>
        </p:nvSpPr>
        <p:spPr>
          <a:xfrm>
            <a:off x="168184" y="142424"/>
            <a:ext cx="1297293" cy="39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2400">
                <a:solidFill>
                  <a:srgbClr val="2867A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Команда</a:t>
            </a:r>
          </a:p>
        </p:txBody>
      </p:sp>
      <p:sp>
        <p:nvSpPr>
          <p:cNvPr id="202" name="Уровень текста 1…"/>
          <p:cNvSpPr txBox="1"/>
          <p:nvPr>
            <p:ph type="body" sz="quarter" idx="1" hasCustomPrompt="1"/>
          </p:nvPr>
        </p:nvSpPr>
        <p:spPr>
          <a:xfrm>
            <a:off x="155576" y="2764975"/>
            <a:ext cx="2740026" cy="342904"/>
          </a:xfrm>
          <a:prstGeom prst="rect">
            <a:avLst/>
          </a:prstGeom>
        </p:spPr>
        <p:txBody>
          <a:bodyPr/>
          <a:lstStyle/>
          <a:p>
            <a:pPr/>
            <a:r>
              <a:t>Имя Фамилия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03" name="Текст 6"/>
          <p:cNvSpPr/>
          <p:nvPr>
            <p:ph type="body" sz="quarter" idx="21" hasCustomPrompt="1"/>
          </p:nvPr>
        </p:nvSpPr>
        <p:spPr>
          <a:xfrm>
            <a:off x="155576" y="3184075"/>
            <a:ext cx="2740026" cy="34290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2867A0"/>
                </a:solidFill>
              </a:defRPr>
            </a:lvl1pPr>
          </a:lstStyle>
          <a:p>
            <a:pPr/>
            <a:r>
              <a:t>роль</a:t>
            </a:r>
          </a:p>
        </p:txBody>
      </p:sp>
      <p:sp>
        <p:nvSpPr>
          <p:cNvPr id="204" name="Рисунок 24"/>
          <p:cNvSpPr/>
          <p:nvPr>
            <p:ph type="pic" sz="quarter" idx="22"/>
          </p:nvPr>
        </p:nvSpPr>
        <p:spPr>
          <a:xfrm>
            <a:off x="228603" y="661310"/>
            <a:ext cx="1934026" cy="193402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05" name="Текст 6"/>
          <p:cNvSpPr/>
          <p:nvPr>
            <p:ph type="body" sz="quarter" idx="23" hasCustomPrompt="1"/>
          </p:nvPr>
        </p:nvSpPr>
        <p:spPr>
          <a:xfrm>
            <a:off x="4509863" y="2764975"/>
            <a:ext cx="2740028" cy="342904"/>
          </a:xfrm>
          <a:prstGeom prst="rect">
            <a:avLst/>
          </a:prstGeom>
        </p:spPr>
        <p:txBody>
          <a:bodyPr/>
          <a:lstStyle/>
          <a:p>
            <a:pPr/>
            <a:r>
              <a:t>Имя Фамилия</a:t>
            </a:r>
          </a:p>
        </p:txBody>
      </p:sp>
      <p:sp>
        <p:nvSpPr>
          <p:cNvPr id="206" name="Текст 6"/>
          <p:cNvSpPr/>
          <p:nvPr>
            <p:ph type="body" sz="quarter" idx="24" hasCustomPrompt="1"/>
          </p:nvPr>
        </p:nvSpPr>
        <p:spPr>
          <a:xfrm>
            <a:off x="4509863" y="3184075"/>
            <a:ext cx="2740028" cy="34290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2867A0"/>
                </a:solidFill>
              </a:defRPr>
            </a:lvl1pPr>
          </a:lstStyle>
          <a:p>
            <a:pPr/>
            <a:r>
              <a:t>роль</a:t>
            </a:r>
          </a:p>
        </p:txBody>
      </p:sp>
      <p:sp>
        <p:nvSpPr>
          <p:cNvPr id="207" name="Рисунок 42"/>
          <p:cNvSpPr/>
          <p:nvPr>
            <p:ph type="pic" sz="quarter" idx="25"/>
          </p:nvPr>
        </p:nvSpPr>
        <p:spPr>
          <a:xfrm>
            <a:off x="4582888" y="661310"/>
            <a:ext cx="1934030" cy="193402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08" name="Текст 6"/>
          <p:cNvSpPr/>
          <p:nvPr>
            <p:ph type="body" sz="quarter" idx="26" hasCustomPrompt="1"/>
          </p:nvPr>
        </p:nvSpPr>
        <p:spPr>
          <a:xfrm>
            <a:off x="8457748" y="2764975"/>
            <a:ext cx="2740028" cy="342904"/>
          </a:xfrm>
          <a:prstGeom prst="rect">
            <a:avLst/>
          </a:prstGeom>
        </p:spPr>
        <p:txBody>
          <a:bodyPr/>
          <a:lstStyle/>
          <a:p>
            <a:pPr/>
            <a:r>
              <a:t>Имя Фамилия</a:t>
            </a:r>
          </a:p>
        </p:txBody>
      </p:sp>
      <p:sp>
        <p:nvSpPr>
          <p:cNvPr id="209" name="Текст 6"/>
          <p:cNvSpPr/>
          <p:nvPr>
            <p:ph type="body" sz="quarter" idx="27" hasCustomPrompt="1"/>
          </p:nvPr>
        </p:nvSpPr>
        <p:spPr>
          <a:xfrm>
            <a:off x="8457748" y="3184075"/>
            <a:ext cx="2740028" cy="34290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2867A0"/>
                </a:solidFill>
              </a:defRPr>
            </a:lvl1pPr>
          </a:lstStyle>
          <a:p>
            <a:pPr/>
            <a:r>
              <a:t>роль</a:t>
            </a:r>
          </a:p>
        </p:txBody>
      </p:sp>
      <p:sp>
        <p:nvSpPr>
          <p:cNvPr id="210" name="Рисунок 49"/>
          <p:cNvSpPr/>
          <p:nvPr>
            <p:ph type="pic" sz="quarter" idx="28"/>
          </p:nvPr>
        </p:nvSpPr>
        <p:spPr>
          <a:xfrm>
            <a:off x="8530773" y="661310"/>
            <a:ext cx="1934030" cy="193402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1" name="Текст 6"/>
          <p:cNvSpPr/>
          <p:nvPr>
            <p:ph type="body" sz="quarter" idx="29" hasCustomPrompt="1"/>
          </p:nvPr>
        </p:nvSpPr>
        <p:spPr>
          <a:xfrm>
            <a:off x="155576" y="5900058"/>
            <a:ext cx="2740026" cy="342904"/>
          </a:xfrm>
          <a:prstGeom prst="rect">
            <a:avLst/>
          </a:prstGeom>
        </p:spPr>
        <p:txBody>
          <a:bodyPr/>
          <a:lstStyle/>
          <a:p>
            <a:pPr/>
            <a:r>
              <a:t>Имя Фамилия</a:t>
            </a:r>
          </a:p>
        </p:txBody>
      </p:sp>
      <p:sp>
        <p:nvSpPr>
          <p:cNvPr id="212" name="Текст 6"/>
          <p:cNvSpPr/>
          <p:nvPr>
            <p:ph type="body" sz="quarter" idx="30" hasCustomPrompt="1"/>
          </p:nvPr>
        </p:nvSpPr>
        <p:spPr>
          <a:xfrm>
            <a:off x="155576" y="6319158"/>
            <a:ext cx="2740026" cy="34290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2867A0"/>
                </a:solidFill>
              </a:defRPr>
            </a:lvl1pPr>
          </a:lstStyle>
          <a:p>
            <a:pPr/>
            <a:r>
              <a:t>роль</a:t>
            </a:r>
          </a:p>
        </p:txBody>
      </p:sp>
      <p:sp>
        <p:nvSpPr>
          <p:cNvPr id="213" name="Рисунок 73"/>
          <p:cNvSpPr/>
          <p:nvPr>
            <p:ph type="pic" sz="quarter" idx="31"/>
          </p:nvPr>
        </p:nvSpPr>
        <p:spPr>
          <a:xfrm>
            <a:off x="228603" y="3796391"/>
            <a:ext cx="1934026" cy="19340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4" name="Текст 6"/>
          <p:cNvSpPr/>
          <p:nvPr>
            <p:ph type="body" sz="quarter" idx="32" hasCustomPrompt="1"/>
          </p:nvPr>
        </p:nvSpPr>
        <p:spPr>
          <a:xfrm>
            <a:off x="4509863" y="5900058"/>
            <a:ext cx="2740028" cy="342904"/>
          </a:xfrm>
          <a:prstGeom prst="rect">
            <a:avLst/>
          </a:prstGeom>
        </p:spPr>
        <p:txBody>
          <a:bodyPr/>
          <a:lstStyle/>
          <a:p>
            <a:pPr/>
            <a:r>
              <a:t>Имя Фамилия</a:t>
            </a:r>
          </a:p>
        </p:txBody>
      </p:sp>
      <p:sp>
        <p:nvSpPr>
          <p:cNvPr id="215" name="Текст 6"/>
          <p:cNvSpPr/>
          <p:nvPr>
            <p:ph type="body" sz="quarter" idx="33" hasCustomPrompt="1"/>
          </p:nvPr>
        </p:nvSpPr>
        <p:spPr>
          <a:xfrm>
            <a:off x="4509863" y="6319158"/>
            <a:ext cx="2740028" cy="34290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2867A0"/>
                </a:solidFill>
              </a:defRPr>
            </a:lvl1pPr>
          </a:lstStyle>
          <a:p>
            <a:pPr/>
            <a:r>
              <a:t>роль</a:t>
            </a:r>
          </a:p>
        </p:txBody>
      </p:sp>
      <p:sp>
        <p:nvSpPr>
          <p:cNvPr id="216" name="Рисунок 76"/>
          <p:cNvSpPr/>
          <p:nvPr>
            <p:ph type="pic" sz="quarter" idx="34"/>
          </p:nvPr>
        </p:nvSpPr>
        <p:spPr>
          <a:xfrm>
            <a:off x="4582888" y="3796391"/>
            <a:ext cx="1934030" cy="19340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7" name="Текст 6"/>
          <p:cNvSpPr/>
          <p:nvPr>
            <p:ph type="body" sz="quarter" idx="35" hasCustomPrompt="1"/>
          </p:nvPr>
        </p:nvSpPr>
        <p:spPr>
          <a:xfrm>
            <a:off x="8457748" y="5900058"/>
            <a:ext cx="2740028" cy="342904"/>
          </a:xfrm>
          <a:prstGeom prst="rect">
            <a:avLst/>
          </a:prstGeom>
        </p:spPr>
        <p:txBody>
          <a:bodyPr/>
          <a:lstStyle/>
          <a:p>
            <a:pPr/>
            <a:r>
              <a:t>Имя Фамилия</a:t>
            </a:r>
          </a:p>
        </p:txBody>
      </p:sp>
      <p:sp>
        <p:nvSpPr>
          <p:cNvPr id="218" name="Текст 6"/>
          <p:cNvSpPr/>
          <p:nvPr>
            <p:ph type="body" sz="quarter" idx="36" hasCustomPrompt="1"/>
          </p:nvPr>
        </p:nvSpPr>
        <p:spPr>
          <a:xfrm>
            <a:off x="8457748" y="6319158"/>
            <a:ext cx="2740028" cy="34290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2867A0"/>
                </a:solidFill>
              </a:defRPr>
            </a:lvl1pPr>
          </a:lstStyle>
          <a:p>
            <a:pPr/>
            <a:r>
              <a:t>роль</a:t>
            </a:r>
          </a:p>
        </p:txBody>
      </p:sp>
      <p:sp>
        <p:nvSpPr>
          <p:cNvPr id="219" name="Рисунок 79"/>
          <p:cNvSpPr/>
          <p:nvPr>
            <p:ph type="pic" sz="quarter" idx="37"/>
          </p:nvPr>
        </p:nvSpPr>
        <p:spPr>
          <a:xfrm>
            <a:off x="8530773" y="3796391"/>
            <a:ext cx="1934030" cy="19340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лан развития стартап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Уровень текста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2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1" descr="Рисунок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5"/>
          <p:cNvSpPr txBox="1"/>
          <p:nvPr/>
        </p:nvSpPr>
        <p:spPr>
          <a:xfrm>
            <a:off x="168183" y="142424"/>
            <a:ext cx="1297293" cy="39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2400">
                <a:solidFill>
                  <a:srgbClr val="2867A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Команда</a:t>
            </a:r>
          </a:p>
        </p:txBody>
      </p:sp>
      <p:sp>
        <p:nvSpPr>
          <p:cNvPr id="4" name="Уровень текста 1…"/>
          <p:cNvSpPr txBox="1"/>
          <p:nvPr>
            <p:ph type="body" idx="1" hasCustomPrompt="1"/>
          </p:nvPr>
        </p:nvSpPr>
        <p:spPr>
          <a:xfrm>
            <a:off x="155573" y="723900"/>
            <a:ext cx="11464604" cy="541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Текст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" name="Текст заголовка"/>
          <p:cNvSpPr txBox="1"/>
          <p:nvPr>
            <p:ph type="title"/>
          </p:nvPr>
        </p:nvSpPr>
        <p:spPr>
          <a:xfrm>
            <a:off x="1826683" y="1371600"/>
            <a:ext cx="9753601" cy="465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6" name="Номер слайда"/>
          <p:cNvSpPr txBox="1"/>
          <p:nvPr>
            <p:ph type="sldNum" sz="quarter" idx="2"/>
          </p:nvPr>
        </p:nvSpPr>
        <p:spPr>
          <a:xfrm>
            <a:off x="8478981" y="6232199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0" marR="0" indent="0" algn="l" defTabSz="914400" rtl="0" latinLnBrk="0">
        <a:lnSpc>
          <a:spcPct val="7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609600" marR="0" indent="-152400" algn="l" defTabSz="914400" rtl="0" latinLnBrk="0">
        <a:lnSpc>
          <a:spcPct val="70000"/>
        </a:lnSpc>
        <a:spcBef>
          <a:spcPts val="10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0" strike="noStrike" sz="16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097280" marR="0" indent="-182880" algn="l" defTabSz="914400" rtl="0" latinLnBrk="0">
        <a:lnSpc>
          <a:spcPct val="70000"/>
        </a:lnSpc>
        <a:spcBef>
          <a:spcPts val="10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0" strike="noStrike" sz="16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574800" marR="0" indent="-203200" algn="l" defTabSz="914400" rtl="0" latinLnBrk="0">
        <a:lnSpc>
          <a:spcPct val="70000"/>
        </a:lnSpc>
        <a:spcBef>
          <a:spcPts val="10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0" strike="noStrike" sz="16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032000" marR="0" indent="-203200" algn="l" defTabSz="914400" rtl="0" latinLnBrk="0">
        <a:lnSpc>
          <a:spcPct val="70000"/>
        </a:lnSpc>
        <a:spcBef>
          <a:spcPts val="10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0" strike="noStrike" sz="16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489200" marR="0" indent="-203200" algn="l" defTabSz="914400" rtl="0" latinLnBrk="0">
        <a:lnSpc>
          <a:spcPct val="7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6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2946400" marR="0" indent="-203200" algn="l" defTabSz="914400" rtl="0" latinLnBrk="0">
        <a:lnSpc>
          <a:spcPct val="7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6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403600" marR="0" indent="-203200" algn="l" defTabSz="914400" rtl="0" latinLnBrk="0">
        <a:lnSpc>
          <a:spcPct val="7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6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3860800" marR="0" indent="-203200" algn="l" defTabSz="914400" rtl="0" latinLnBrk="0">
        <a:lnSpc>
          <a:spcPct val="7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6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Текст 1"/>
          <p:cNvSpPr txBox="1"/>
          <p:nvPr>
            <p:ph type="subTitle" sz="half" idx="1"/>
          </p:nvPr>
        </p:nvSpPr>
        <p:spPr>
          <a:prstGeom prst="rect">
            <a:avLst/>
          </a:prstGeom>
        </p:spPr>
        <p:txBody>
          <a:bodyPr/>
          <a:lstStyle>
            <a:lvl1pPr algn="ctr" defTabSz="457200">
              <a:lnSpc>
                <a:spcPct val="100000"/>
              </a:lnSpc>
              <a:spcBef>
                <a:spcPts val="1200"/>
              </a:spcBef>
              <a:defRPr sz="3000">
                <a:solidFill>
                  <a:srgbClr val="2C2C2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Искусственная ткань, с биологическими свойствами.</a:t>
            </a:r>
          </a:p>
        </p:txBody>
      </p:sp>
      <p:sp>
        <p:nvSpPr>
          <p:cNvPr id="238" name="Текст 2"/>
          <p:cNvSpPr/>
          <p:nvPr>
            <p:ph type="body" idx="21"/>
          </p:nvPr>
        </p:nvSpPr>
        <p:spPr>
          <a:xfrm>
            <a:off x="4829173" y="4290671"/>
            <a:ext cx="5864228" cy="43372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Биотехнологии, здравоохранение, медицина.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Текст 1"/>
          <p:cNvSpPr txBox="1"/>
          <p:nvPr>
            <p:ph type="body" sz="quarter" idx="1"/>
          </p:nvPr>
        </p:nvSpPr>
        <p:spPr>
          <a:xfrm>
            <a:off x="161273" y="3670300"/>
            <a:ext cx="2531131" cy="2406650"/>
          </a:xfrm>
          <a:prstGeom prst="rect">
            <a:avLst/>
          </a:prstGeom>
        </p:spPr>
        <p:txBody>
          <a:bodyPr/>
          <a:lstStyle>
            <a:lvl1pPr defTabSz="355600">
              <a:spcBef>
                <a:spcPts val="0"/>
              </a:spcBef>
              <a:defRPr sz="15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Медицинские организации, занимающиеся пересадкой биологических тканей</a:t>
            </a:r>
          </a:p>
        </p:txBody>
      </p:sp>
      <p:sp>
        <p:nvSpPr>
          <p:cNvPr id="241" name="Текст 2"/>
          <p:cNvSpPr/>
          <p:nvPr>
            <p:ph type="body" idx="21"/>
          </p:nvPr>
        </p:nvSpPr>
        <p:spPr>
          <a:xfrm>
            <a:off x="5795636" y="3670300"/>
            <a:ext cx="2749554" cy="240665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marL="264190" indent="-264190" defTabSz="425194">
              <a:spcBef>
                <a:spcPts val="0"/>
              </a:spcBef>
              <a:buClrTx/>
              <a:buAutoNum type="arabicParenR" startAt="1"/>
              <a:defRPr sz="1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Технология производства искусственный ткани кожного покрова;</a:t>
            </a:r>
          </a:p>
          <a:p>
            <a:pPr marL="264190" indent="-264190" defTabSz="425194">
              <a:spcBef>
                <a:spcPts val="0"/>
              </a:spcBef>
              <a:buClrTx/>
              <a:buAutoNum type="arabicParenR" startAt="1"/>
              <a:defRPr sz="1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Производство искусственной ткани кожного покрова;</a:t>
            </a:r>
          </a:p>
          <a:p>
            <a:pPr marL="264190" indent="-264190" defTabSz="425194">
              <a:spcBef>
                <a:spcPts val="0"/>
              </a:spcBef>
              <a:buClrTx/>
              <a:buAutoNum type="arabicParenR" startAt="1"/>
              <a:defRPr sz="1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Коммерциализация полученного продукта.</a:t>
            </a:r>
          </a:p>
        </p:txBody>
      </p:sp>
      <p:sp>
        <p:nvSpPr>
          <p:cNvPr id="242" name="Текст 3"/>
          <p:cNvSpPr/>
          <p:nvPr>
            <p:ph type="body" idx="22"/>
          </p:nvPr>
        </p:nvSpPr>
        <p:spPr>
          <a:xfrm>
            <a:off x="8915400" y="3670300"/>
            <a:ext cx="2952750" cy="240665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 defTabSz="355600">
              <a:spcBef>
                <a:spcPts val="0"/>
              </a:spcBef>
              <a:buSzTx/>
              <a:buNone/>
              <a:defRPr sz="15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Трансплантология</a:t>
            </a:r>
          </a:p>
        </p:txBody>
      </p:sp>
      <p:sp>
        <p:nvSpPr>
          <p:cNvPr id="243" name="Текст 4"/>
          <p:cNvSpPr/>
          <p:nvPr>
            <p:ph type="body" idx="23"/>
          </p:nvPr>
        </p:nvSpPr>
        <p:spPr>
          <a:xfrm>
            <a:off x="762000" y="685798"/>
            <a:ext cx="4914900" cy="17653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355600">
              <a:lnSpc>
                <a:spcPct val="100000"/>
              </a:lnSpc>
              <a:spcBef>
                <a:spcPts val="0"/>
              </a:spcBef>
              <a:defRPr sz="15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Данный проект нацелен на создание технологии производства искусственной ткани кожного покрова для дальнейшего использования в медицине (внедрение в живые организмы)</a:t>
            </a:r>
          </a:p>
        </p:txBody>
      </p:sp>
      <p:sp>
        <p:nvSpPr>
          <p:cNvPr id="244" name="Текст 5"/>
          <p:cNvSpPr/>
          <p:nvPr>
            <p:ph type="body" idx="24"/>
          </p:nvPr>
        </p:nvSpPr>
        <p:spPr>
          <a:xfrm>
            <a:off x="6667500" y="728865"/>
            <a:ext cx="4933952" cy="18365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marL="256210" indent="-256210" defTabSz="224183">
              <a:lnSpc>
                <a:spcPct val="100000"/>
              </a:lnSpc>
              <a:spcBef>
                <a:spcPts val="0"/>
              </a:spcBef>
              <a:buClrTx/>
              <a:buFontTx/>
              <a:buAutoNum type="arabicPeriod" startAt="1"/>
              <a:defRPr sz="141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Изучить информацию для моделирования биологической мембраны и ее свойств</a:t>
            </a:r>
          </a:p>
          <a:p>
            <a:pPr marL="256210" indent="-256210" defTabSz="224183">
              <a:lnSpc>
                <a:spcPct val="100000"/>
              </a:lnSpc>
              <a:spcBef>
                <a:spcPts val="0"/>
              </a:spcBef>
              <a:buClrTx/>
              <a:buFontTx/>
              <a:buAutoNum type="arabicPeriod" startAt="1"/>
              <a:defRPr sz="141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Произвести моделирование биологической мембраны и ее свойств с помощью специализированного компилятора </a:t>
            </a:r>
          </a:p>
          <a:p>
            <a:pPr marL="256210" indent="-256210" defTabSz="224183">
              <a:lnSpc>
                <a:spcPct val="100000"/>
              </a:lnSpc>
              <a:spcBef>
                <a:spcPts val="0"/>
              </a:spcBef>
              <a:buClrTx/>
              <a:buFontTx/>
              <a:buAutoNum type="arabicPeriod" startAt="1"/>
              <a:defRPr sz="141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Найти партнеров для помощи в производстве искусственной ткани кожного покрова</a:t>
            </a:r>
          </a:p>
          <a:p>
            <a:pPr marL="256210" indent="-256210" defTabSz="224183">
              <a:lnSpc>
                <a:spcPct val="100000"/>
              </a:lnSpc>
              <a:spcBef>
                <a:spcPts val="0"/>
              </a:spcBef>
              <a:buClrTx/>
              <a:buFontTx/>
              <a:buAutoNum type="arabicPeriod" startAt="1"/>
              <a:defRPr sz="141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Начать производство искусственной ткани кожного покрова</a:t>
            </a:r>
          </a:p>
          <a:p>
            <a:pPr marL="256210" indent="-256210" defTabSz="224183">
              <a:lnSpc>
                <a:spcPct val="100000"/>
              </a:lnSpc>
              <a:spcBef>
                <a:spcPts val="0"/>
              </a:spcBef>
              <a:buClrTx/>
              <a:buFontTx/>
              <a:buAutoNum type="arabicPeriod" startAt="1"/>
              <a:defRPr sz="141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Продажа готового продукта заинтересованной организации </a:t>
            </a:r>
          </a:p>
        </p:txBody>
      </p:sp>
      <p:sp>
        <p:nvSpPr>
          <p:cNvPr id="245" name="Текст 6"/>
          <p:cNvSpPr/>
          <p:nvPr>
            <p:ph type="body" idx="25"/>
          </p:nvPr>
        </p:nvSpPr>
        <p:spPr>
          <a:xfrm>
            <a:off x="3013075" y="3670300"/>
            <a:ext cx="2304184" cy="240665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 defTabSz="355600">
              <a:spcBef>
                <a:spcPts val="0"/>
              </a:spcBef>
              <a:buSzTx/>
              <a:buNone/>
              <a:defRPr sz="15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Компании заинтересованные в покупке технологии производства искусственной ткани кожного покрова (например, НИИ)</a:t>
            </a:r>
          </a:p>
        </p:txBody>
      </p:sp>
      <p:grpSp>
        <p:nvGrpSpPr>
          <p:cNvPr id="248" name="Скругленный прямоугольник 7"/>
          <p:cNvGrpSpPr/>
          <p:nvPr/>
        </p:nvGrpSpPr>
        <p:grpSpPr>
          <a:xfrm>
            <a:off x="5795636" y="2822871"/>
            <a:ext cx="2542533" cy="350550"/>
            <a:chOff x="0" y="0"/>
            <a:chExt cx="2542532" cy="350548"/>
          </a:xfrm>
        </p:grpSpPr>
        <p:sp>
          <p:nvSpPr>
            <p:cNvPr id="246" name="Закругленный прямоугольник"/>
            <p:cNvSpPr/>
            <p:nvPr/>
          </p:nvSpPr>
          <p:spPr>
            <a:xfrm>
              <a:off x="-1" y="-1"/>
              <a:ext cx="2542534" cy="350549"/>
            </a:xfrm>
            <a:prstGeom prst="roundRect">
              <a:avLst>
                <a:gd name="adj" fmla="val 5578"/>
              </a:avLst>
            </a:prstGeom>
            <a:noFill/>
            <a:ln w="12700" cap="flat">
              <a:solidFill>
                <a:srgbClr val="FD5701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600">
                  <a:solidFill>
                    <a:srgbClr val="2867A0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247" name="Ожидаемые результаты"/>
            <p:cNvSpPr txBox="1"/>
            <p:nvPr/>
          </p:nvSpPr>
          <p:spPr>
            <a:xfrm>
              <a:off x="57794" y="24974"/>
              <a:ext cx="2426942" cy="300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2867A0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pPr/>
              <a:r>
                <a:t>Ожидаемые результаты</a:t>
              </a:r>
            </a:p>
          </p:txBody>
        </p:sp>
      </p:grpSp>
      <p:grpSp>
        <p:nvGrpSpPr>
          <p:cNvPr id="251" name="Скругленный прямоугольник 8"/>
          <p:cNvGrpSpPr/>
          <p:nvPr/>
        </p:nvGrpSpPr>
        <p:grpSpPr>
          <a:xfrm>
            <a:off x="8915396" y="2822872"/>
            <a:ext cx="2780323" cy="342593"/>
            <a:chOff x="-1" y="0"/>
            <a:chExt cx="2780322" cy="342592"/>
          </a:xfrm>
        </p:grpSpPr>
        <p:sp>
          <p:nvSpPr>
            <p:cNvPr id="249" name="Закругленный прямоугольник"/>
            <p:cNvSpPr/>
            <p:nvPr/>
          </p:nvSpPr>
          <p:spPr>
            <a:xfrm>
              <a:off x="-2" y="0"/>
              <a:ext cx="2780324" cy="342593"/>
            </a:xfrm>
            <a:prstGeom prst="roundRect">
              <a:avLst>
                <a:gd name="adj" fmla="val 5578"/>
              </a:avLst>
            </a:prstGeom>
            <a:noFill/>
            <a:ln w="12700" cap="flat">
              <a:solidFill>
                <a:srgbClr val="FD5701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600">
                  <a:solidFill>
                    <a:srgbClr val="2867A0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250" name="Область применения"/>
            <p:cNvSpPr txBox="1"/>
            <p:nvPr/>
          </p:nvSpPr>
          <p:spPr>
            <a:xfrm>
              <a:off x="57664" y="20996"/>
              <a:ext cx="2664990" cy="300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2867A0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pPr/>
              <a:r>
                <a:t>Область применения</a:t>
              </a:r>
            </a:p>
          </p:txBody>
        </p:sp>
      </p:grpSp>
      <p:sp>
        <p:nvSpPr>
          <p:cNvPr id="252" name="TextBox 9"/>
          <p:cNvSpPr txBox="1"/>
          <p:nvPr/>
        </p:nvSpPr>
        <p:spPr>
          <a:xfrm>
            <a:off x="102868" y="704851"/>
            <a:ext cx="643491" cy="333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FD5701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Цель:</a:t>
            </a:r>
          </a:p>
        </p:txBody>
      </p:sp>
      <p:sp>
        <p:nvSpPr>
          <p:cNvPr id="253" name="Прямая соединительная линия 10"/>
          <p:cNvSpPr/>
          <p:nvPr/>
        </p:nvSpPr>
        <p:spPr>
          <a:xfrm>
            <a:off x="166006" y="625024"/>
            <a:ext cx="11644995" cy="2"/>
          </a:xfrm>
          <a:prstGeom prst="line">
            <a:avLst/>
          </a:prstGeom>
          <a:ln w="12700">
            <a:solidFill>
              <a:srgbClr val="2867A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4" name="Прямая соединительная линия 11"/>
          <p:cNvSpPr/>
          <p:nvPr/>
        </p:nvSpPr>
        <p:spPr>
          <a:xfrm>
            <a:off x="155574" y="2667230"/>
            <a:ext cx="11644995" cy="2"/>
          </a:xfrm>
          <a:prstGeom prst="line">
            <a:avLst/>
          </a:prstGeom>
          <a:ln w="12700">
            <a:solidFill>
              <a:srgbClr val="2867A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5" name="TextBox 12"/>
          <p:cNvSpPr txBox="1"/>
          <p:nvPr/>
        </p:nvSpPr>
        <p:spPr>
          <a:xfrm>
            <a:off x="5732598" y="704851"/>
            <a:ext cx="850882" cy="333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FD5701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Задачи:</a:t>
            </a:r>
          </a:p>
        </p:txBody>
      </p:sp>
      <p:grpSp>
        <p:nvGrpSpPr>
          <p:cNvPr id="258" name="Скругленный прямоугольник 13"/>
          <p:cNvGrpSpPr/>
          <p:nvPr/>
        </p:nvGrpSpPr>
        <p:grpSpPr>
          <a:xfrm>
            <a:off x="155575" y="2797471"/>
            <a:ext cx="2542530" cy="350550"/>
            <a:chOff x="0" y="0"/>
            <a:chExt cx="2542529" cy="350548"/>
          </a:xfrm>
        </p:grpSpPr>
        <p:sp>
          <p:nvSpPr>
            <p:cNvPr id="256" name="Закругленный прямоугольник"/>
            <p:cNvSpPr/>
            <p:nvPr/>
          </p:nvSpPr>
          <p:spPr>
            <a:xfrm>
              <a:off x="0" y="-1"/>
              <a:ext cx="2542530" cy="350549"/>
            </a:xfrm>
            <a:prstGeom prst="roundRect">
              <a:avLst>
                <a:gd name="adj" fmla="val 5578"/>
              </a:avLst>
            </a:prstGeom>
            <a:noFill/>
            <a:ln w="12700" cap="flat">
              <a:solidFill>
                <a:srgbClr val="FD5701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600">
                  <a:solidFill>
                    <a:srgbClr val="2867A0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257" name="Целевая аудитория"/>
            <p:cNvSpPr txBox="1"/>
            <p:nvPr/>
          </p:nvSpPr>
          <p:spPr>
            <a:xfrm>
              <a:off x="57795" y="24974"/>
              <a:ext cx="2426938" cy="300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2867A0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pPr/>
              <a:r>
                <a:t>Целевая аудитория</a:t>
              </a:r>
            </a:p>
          </p:txBody>
        </p:sp>
      </p:grpSp>
      <p:sp>
        <p:nvSpPr>
          <p:cNvPr id="259" name="TextBox 14"/>
          <p:cNvSpPr txBox="1"/>
          <p:nvPr/>
        </p:nvSpPr>
        <p:spPr>
          <a:xfrm>
            <a:off x="99695" y="3292026"/>
            <a:ext cx="1074905" cy="333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FD5701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основная:</a:t>
            </a:r>
          </a:p>
        </p:txBody>
      </p:sp>
      <p:sp>
        <p:nvSpPr>
          <p:cNvPr id="260" name="TextBox 15"/>
          <p:cNvSpPr txBox="1"/>
          <p:nvPr/>
        </p:nvSpPr>
        <p:spPr>
          <a:xfrm>
            <a:off x="3058797" y="3292026"/>
            <a:ext cx="1646628" cy="333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2867A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потенциальная: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Текст 1"/>
          <p:cNvSpPr txBox="1"/>
          <p:nvPr>
            <p:ph type="body" idx="1"/>
          </p:nvPr>
        </p:nvSpPr>
        <p:spPr>
          <a:xfrm>
            <a:off x="152401" y="963915"/>
            <a:ext cx="11508845" cy="5233146"/>
          </a:xfrm>
          <a:prstGeom prst="rect">
            <a:avLst/>
          </a:prstGeom>
        </p:spPr>
        <p:txBody>
          <a:bodyPr/>
          <a:lstStyle/>
          <a:p>
            <a:pPr algn="just" defTabSz="434340">
              <a:lnSpc>
                <a:spcPct val="100000"/>
              </a:lnSpc>
              <a:spcBef>
                <a:spcPts val="0"/>
              </a:spcBef>
              <a:defRPr sz="19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</a:t>
            </a:r>
            <a:r>
              <a:rPr sz="2850"/>
              <a:t>Человеку необходима искусственная ткань кожного покрова, так как в настоящее время трансплантация тканей происходит по принципу взятия её у донора, что не является благоприятным воздействием для него.  </a:t>
            </a:r>
            <a:endParaRPr sz="2850"/>
          </a:p>
          <a:p>
            <a:pPr algn="just" defTabSz="434340">
              <a:lnSpc>
                <a:spcPct val="100000"/>
              </a:lnSpc>
              <a:spcBef>
                <a:spcPts val="0"/>
              </a:spcBef>
              <a:defRPr sz="285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На данный момент на отечественном рынке есть большое количество научных работ и исследований теоретического плана, но нет полноценного прототипа и технологии для полноценного производства искусственных тканей.</a:t>
            </a:r>
          </a:p>
          <a:p>
            <a:pPr algn="just" defTabSz="434340">
              <a:lnSpc>
                <a:spcPct val="100000"/>
              </a:lnSpc>
              <a:spcBef>
                <a:spcPts val="0"/>
              </a:spcBef>
              <a:defRPr sz="285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Восстановление кожного покрова человека методом внедрения в организм искусственных тканей востребовано во всем мире - от ожогов, при которых требуется ее пересадка, каждый год страдает около 80 млн. человек (1% населения Земли).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Текст 1"/>
          <p:cNvSpPr txBox="1"/>
          <p:nvPr>
            <p:ph type="body" idx="1"/>
          </p:nvPr>
        </p:nvSpPr>
        <p:spPr>
          <a:xfrm>
            <a:off x="155570" y="723895"/>
            <a:ext cx="11261732" cy="5410210"/>
          </a:xfrm>
          <a:prstGeom prst="rect">
            <a:avLst/>
          </a:prstGeom>
        </p:spPr>
        <p:txBody>
          <a:bodyPr/>
          <a:lstStyle/>
          <a:p>
            <a:pPr algn="just" defTabSz="457200">
              <a:lnSpc>
                <a:spcPct val="100000"/>
              </a:lnSpc>
              <a:spcBef>
                <a:spcPts val="0"/>
              </a:spcBef>
              <a:defRPr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Данный продукт представляет интерес для частных медицинских организаций, а так же государственных. Потенциальным потребителем данного продукта являются медицинские организации, занимающиеся пересадкой биологических тканей.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На данный момент в России трансплантацией кожи занимаются 12 организаций, большая часть из которых находится в Москве и Санкт-Петербурге.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Текст 1"/>
          <p:cNvSpPr txBox="1"/>
          <p:nvPr>
            <p:ph type="body" idx="1"/>
          </p:nvPr>
        </p:nvSpPr>
        <p:spPr>
          <a:xfrm>
            <a:off x="155572" y="2755899"/>
            <a:ext cx="11702602" cy="3387010"/>
          </a:xfrm>
          <a:prstGeom prst="rect">
            <a:avLst/>
          </a:prstGeom>
        </p:spPr>
        <p:txBody>
          <a:bodyPr/>
          <a:lstStyle/>
          <a:p>
            <a:pPr algn="just" defTabSz="443484">
              <a:lnSpc>
                <a:spcPct val="100000"/>
              </a:lnSpc>
              <a:spcBef>
                <a:spcPts val="0"/>
              </a:spcBef>
              <a:defRPr sz="1843">
                <a:latin typeface="+mn-lt"/>
                <a:ea typeface="+mn-ea"/>
                <a:cs typeface="+mn-cs"/>
                <a:sym typeface="Helvetica"/>
              </a:defRPr>
            </a:pPr>
            <a:r>
              <a:t>  </a:t>
            </a:r>
            <a:r>
              <a:rPr sz="1940"/>
              <a:t> Ткань – это совокупность клеток и межклеточного вещества, имеющих схожее строение, происхождение и выполняемые ими функции. Ткань кожного покрова  отделяет организм от внешней среды и выстилает внутренние органы. Таким образом, она с одной стороны является барьерной, а с другой – обменной тканью.</a:t>
            </a:r>
            <a:endParaRPr sz="1940"/>
          </a:p>
          <a:p>
            <a:pPr algn="just" defTabSz="443484">
              <a:lnSpc>
                <a:spcPct val="100000"/>
              </a:lnSpc>
              <a:spcBef>
                <a:spcPts val="0"/>
              </a:spcBef>
              <a:defRPr sz="1940">
                <a:latin typeface="+mn-lt"/>
                <a:ea typeface="+mn-ea"/>
                <a:cs typeface="+mn-cs"/>
                <a:sym typeface="Helvetica"/>
              </a:defRPr>
            </a:pPr>
            <a:r>
              <a:t>   В процессе разработки искусственных тканей за основу берётся искусственная мембрана, которая обычно представляет собой жесткую селективно-проницаемую перегородку, разделяющую массообменный аппарат на две рабочие зоны, в которых поддерживаются различные давления и составы разделяемой смеси.</a:t>
            </a:r>
          </a:p>
          <a:p>
            <a:pPr algn="just" defTabSz="443484">
              <a:lnSpc>
                <a:spcPct val="100000"/>
              </a:lnSpc>
              <a:spcBef>
                <a:spcPts val="0"/>
              </a:spcBef>
              <a:defRPr sz="1940">
                <a:latin typeface="+mn-lt"/>
                <a:ea typeface="+mn-ea"/>
                <a:cs typeface="+mn-cs"/>
                <a:sym typeface="Helvetica"/>
              </a:defRPr>
            </a:pPr>
            <a:r>
              <a:t>   Данный проект нацелен на создание модели имитирующей свойства искусственной ткани кожного покрова, технологии производства и её изготовление для дальнейшего использования в медицине (внедрение в живые организмы).</a:t>
            </a:r>
          </a:p>
        </p:txBody>
      </p:sp>
      <p:sp>
        <p:nvSpPr>
          <p:cNvPr id="267" name="Текст 2"/>
          <p:cNvSpPr/>
          <p:nvPr>
            <p:ph type="body" idx="21"/>
          </p:nvPr>
        </p:nvSpPr>
        <p:spPr>
          <a:xfrm>
            <a:off x="2745182" y="790919"/>
            <a:ext cx="8975585" cy="123338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2000"/>
            </a:lvl1pPr>
          </a:lstStyle>
          <a:p>
            <a:pPr/>
            <a:r>
              <a:t>Искусственная ткань, которая соответствует свойствам кожного покрова человека.</a:t>
            </a:r>
          </a:p>
        </p:txBody>
      </p:sp>
      <p:grpSp>
        <p:nvGrpSpPr>
          <p:cNvPr id="270" name="Группа 8"/>
          <p:cNvGrpSpPr/>
          <p:nvPr/>
        </p:nvGrpSpPr>
        <p:grpSpPr>
          <a:xfrm>
            <a:off x="89256" y="2280331"/>
            <a:ext cx="11708141" cy="340340"/>
            <a:chOff x="-1" y="0"/>
            <a:chExt cx="11708139" cy="340338"/>
          </a:xfrm>
        </p:grpSpPr>
        <p:sp>
          <p:nvSpPr>
            <p:cNvPr id="268" name="TextBox 3"/>
            <p:cNvSpPr txBox="1"/>
            <p:nvPr/>
          </p:nvSpPr>
          <p:spPr>
            <a:xfrm>
              <a:off x="-2" y="7254"/>
              <a:ext cx="2063088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>
              <a:lvl1pPr>
                <a:defRPr>
                  <a:solidFill>
                    <a:srgbClr val="FD5701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pPr/>
              <a:r>
                <a:t>Описание продукта:</a:t>
              </a:r>
            </a:p>
          </p:txBody>
        </p:sp>
        <p:sp>
          <p:nvSpPr>
            <p:cNvPr id="269" name="Прямая соединительная линия 4"/>
            <p:cNvSpPr/>
            <p:nvPr/>
          </p:nvSpPr>
          <p:spPr>
            <a:xfrm>
              <a:off x="63134" y="-1"/>
              <a:ext cx="11645005" cy="2"/>
            </a:xfrm>
            <a:prstGeom prst="line">
              <a:avLst/>
            </a:prstGeom>
            <a:noFill/>
            <a:ln w="12700" cap="flat">
              <a:solidFill>
                <a:srgbClr val="2867A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273" name="Группа 7"/>
          <p:cNvGrpSpPr/>
          <p:nvPr/>
        </p:nvGrpSpPr>
        <p:grpSpPr>
          <a:xfrm>
            <a:off x="89257" y="741816"/>
            <a:ext cx="11708139" cy="340340"/>
            <a:chOff x="-1" y="0"/>
            <a:chExt cx="11708139" cy="340338"/>
          </a:xfrm>
        </p:grpSpPr>
        <p:sp>
          <p:nvSpPr>
            <p:cNvPr id="271" name="TextBox 5"/>
            <p:cNvSpPr txBox="1"/>
            <p:nvPr/>
          </p:nvSpPr>
          <p:spPr>
            <a:xfrm>
              <a:off x="-2" y="7254"/>
              <a:ext cx="2668520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>
              <a:lvl1pPr>
                <a:defRPr>
                  <a:solidFill>
                    <a:srgbClr val="FD5701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pPr/>
              <a:r>
                <a:t>Тип результата / продукта:</a:t>
              </a:r>
            </a:p>
          </p:txBody>
        </p:sp>
        <p:sp>
          <p:nvSpPr>
            <p:cNvPr id="272" name="Прямая соединительная линия 6"/>
            <p:cNvSpPr/>
            <p:nvPr/>
          </p:nvSpPr>
          <p:spPr>
            <a:xfrm>
              <a:off x="63134" y="-1"/>
              <a:ext cx="11645005" cy="2"/>
            </a:xfrm>
            <a:prstGeom prst="line">
              <a:avLst/>
            </a:prstGeom>
            <a:noFill/>
            <a:ln w="12700" cap="flat">
              <a:solidFill>
                <a:srgbClr val="2867A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Текст 1"/>
          <p:cNvSpPr txBox="1"/>
          <p:nvPr>
            <p:ph type="body" sz="quarter" idx="1"/>
          </p:nvPr>
        </p:nvSpPr>
        <p:spPr>
          <a:xfrm>
            <a:off x="361947" y="2590800"/>
            <a:ext cx="3638557" cy="3676650"/>
          </a:xfrm>
          <a:prstGeom prst="rect">
            <a:avLst/>
          </a:prstGeom>
        </p:spPr>
        <p:txBody>
          <a:bodyPr/>
          <a:lstStyle/>
          <a:p>
            <a: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При повреждении тканей кожного покрова человека (ожог, порез и др.) очень тяжело найти донора для пересадки.</a:t>
            </a:r>
          </a:p>
          <a:p>
            <a: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Кожные ткани донора могут не прижиться в другом организме.</a:t>
            </a:r>
          </a:p>
          <a:p>
            <a: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</a:t>
            </a:r>
            <a:r>
              <a:t>При использовании донорской ткани приходится нарушать кожный покров донора.</a:t>
            </a:r>
          </a:p>
        </p:txBody>
      </p:sp>
      <p:sp>
        <p:nvSpPr>
          <p:cNvPr id="276" name="Текст 2"/>
          <p:cNvSpPr/>
          <p:nvPr>
            <p:ph type="body" idx="21"/>
          </p:nvPr>
        </p:nvSpPr>
        <p:spPr>
          <a:xfrm>
            <a:off x="4305301" y="2590799"/>
            <a:ext cx="3581399" cy="367665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Потребитель покупает продукт при необходимости пересадки повреждённого участка кожного покрова.</a:t>
            </a:r>
          </a:p>
          <a:p>
            <a: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Продукт полезен при косметологических вмешательствах. </a:t>
            </a:r>
          </a:p>
        </p:txBody>
      </p:sp>
      <p:sp>
        <p:nvSpPr>
          <p:cNvPr id="277" name="Текст 3"/>
          <p:cNvSpPr/>
          <p:nvPr>
            <p:ph type="body" idx="22"/>
          </p:nvPr>
        </p:nvSpPr>
        <p:spPr>
          <a:xfrm>
            <a:off x="8065467" y="2556780"/>
            <a:ext cx="3638554" cy="36766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Более лёгкие условия хранения.</a:t>
            </a:r>
          </a:p>
          <a:p>
            <a:pPr/>
            <a:r>
              <a:t>        </a:t>
            </a:r>
            <a:r>
              <a:rPr sz="2000">
                <a:latin typeface="Times New Roman"/>
                <a:ea typeface="Times New Roman"/>
                <a:cs typeface="Times New Roman"/>
                <a:sym typeface="Times New Roman"/>
              </a:rPr>
              <a:t>Меньше шансов отторжения организмом.</a:t>
            </a:r>
            <a:r>
              <a:t> </a:t>
            </a:r>
          </a:p>
          <a:p>
            <a: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Всегда в наличие.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Текст 1"/>
          <p:cNvSpPr txBox="1"/>
          <p:nvPr>
            <p:ph type="body" sz="half" idx="1"/>
          </p:nvPr>
        </p:nvSpPr>
        <p:spPr>
          <a:xfrm>
            <a:off x="174169" y="740453"/>
            <a:ext cx="11501925" cy="2516179"/>
          </a:xfrm>
          <a:prstGeom prst="rect">
            <a:avLst/>
          </a:prstGeom>
        </p:spPr>
        <p:txBody>
          <a:bodyPr/>
          <a:lstStyle/>
          <a:p>
            <a:pPr algn="just" defTabSz="355600">
              <a:spcBef>
                <a:spcPts val="0"/>
              </a:spcBef>
              <a:defRPr sz="2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</a:t>
            </a:r>
            <a:r>
              <a:rPr sz="2600"/>
              <a:t>Наш продукт помогает людям, которым необходима трансплантация биологических тканей кожного покрова. В настоящее время при срочной надобности очень трудно найти донора для пересадки его тканей в другой организм. Эту проблему легко решает искусственная ткань кожного покрова.</a:t>
            </a:r>
          </a:p>
        </p:txBody>
      </p:sp>
      <p:sp>
        <p:nvSpPr>
          <p:cNvPr id="280" name="Текст 2"/>
          <p:cNvSpPr/>
          <p:nvPr>
            <p:ph type="body" idx="21"/>
          </p:nvPr>
        </p:nvSpPr>
        <p:spPr>
          <a:xfrm>
            <a:off x="155572" y="4054783"/>
            <a:ext cx="11501925" cy="21293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297179" indent="-297179" algn="just"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   Так как на данный момент есть много НИР и проектов, но нет готового отечественного продукта искусственной ткани кожного покрова, то конкурентом может выступать донорская ткань, которую в экстренных случаях тяжело найти и с ней очень тяжело работать (при совершении неправильного применения может не хватить материала). В свою очередь искусственная ткань кожного покрова всегда и в любых объёмах есть у врача.</a:t>
            </a:r>
          </a:p>
        </p:txBody>
      </p:sp>
      <p:grpSp>
        <p:nvGrpSpPr>
          <p:cNvPr id="283" name="Группа 5"/>
          <p:cNvGrpSpPr/>
          <p:nvPr/>
        </p:nvGrpSpPr>
        <p:grpSpPr>
          <a:xfrm>
            <a:off x="196828" y="3339577"/>
            <a:ext cx="11419414" cy="632261"/>
            <a:chOff x="0" y="0"/>
            <a:chExt cx="11419413" cy="632259"/>
          </a:xfrm>
        </p:grpSpPr>
        <p:sp>
          <p:nvSpPr>
            <p:cNvPr id="281" name="TextBox 3"/>
            <p:cNvSpPr txBox="1"/>
            <p:nvPr/>
          </p:nvSpPr>
          <p:spPr>
            <a:xfrm>
              <a:off x="-1" y="7075"/>
              <a:ext cx="3978271" cy="6251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>
                  <a:solidFill>
                    <a:srgbClr val="FD5701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pPr/>
              <a:r>
                <a:t>Ключевые конкурентные преимущества:</a:t>
              </a:r>
            </a:p>
          </p:txBody>
        </p:sp>
        <p:sp>
          <p:nvSpPr>
            <p:cNvPr id="282" name="Прямая соединительная линия 4"/>
            <p:cNvSpPr/>
            <p:nvPr/>
          </p:nvSpPr>
          <p:spPr>
            <a:xfrm>
              <a:off x="61578" y="-1"/>
              <a:ext cx="11357836" cy="2"/>
            </a:xfrm>
            <a:prstGeom prst="line">
              <a:avLst/>
            </a:prstGeom>
            <a:noFill/>
            <a:ln w="12700" cap="flat">
              <a:solidFill>
                <a:srgbClr val="2867A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Текст 1"/>
          <p:cNvSpPr txBox="1"/>
          <p:nvPr>
            <p:ph type="body" sz="quarter" idx="1"/>
          </p:nvPr>
        </p:nvSpPr>
        <p:spPr>
          <a:xfrm>
            <a:off x="238294" y="1086950"/>
            <a:ext cx="2060084" cy="375123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None/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ВОЛГТУ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None/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ВОЛГМУ</a:t>
            </a:r>
            <a:br/>
            <a:r>
              <a:t>Лаборатории, НИИ</a:t>
            </a:r>
            <a:br/>
            <a:r>
              <a:t>Научные и профессиональные сообщества</a:t>
            </a:r>
          </a:p>
        </p:txBody>
      </p:sp>
      <p:sp>
        <p:nvSpPr>
          <p:cNvPr id="286" name="Текст 2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Сбор обратной связи по применению технологии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Совместное тестирование новых продуктов</a:t>
            </a:r>
            <a:br/>
            <a:r>
              <a:t>Гарантия качества технологии</a:t>
            </a:r>
            <a:br/>
            <a:r>
              <a:t>Аккаунтинг клиента</a:t>
            </a:r>
          </a:p>
        </p:txBody>
      </p:sp>
      <p:sp>
        <p:nvSpPr>
          <p:cNvPr id="287" name="Текст 3"/>
          <p:cNvSpPr/>
          <p:nvPr>
            <p:ph type="body" idx="2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Продажа через медицинские форумы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Продажа через собственный сайт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Продажа через социальные сети </a:t>
            </a:r>
          </a:p>
        </p:txBody>
      </p:sp>
      <p:sp>
        <p:nvSpPr>
          <p:cNvPr id="288" name="Текст 4"/>
          <p:cNvSpPr/>
          <p:nvPr>
            <p:ph type="body" idx="2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defTabSz="341518">
              <a:lnSpc>
                <a:spcPct val="100000"/>
              </a:lnSpc>
              <a:spcBef>
                <a:spcPts val="0"/>
              </a:spcBef>
              <a:defRPr sz="117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Заработная платы</a:t>
            </a:r>
          </a:p>
          <a:p>
            <a:pPr defTabSz="341518">
              <a:lnSpc>
                <a:spcPct val="100000"/>
              </a:lnSpc>
              <a:spcBef>
                <a:spcPts val="0"/>
              </a:spcBef>
              <a:defRPr sz="117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Сырьё для производства материала </a:t>
            </a:r>
          </a:p>
          <a:p>
            <a:pPr defTabSz="341518">
              <a:lnSpc>
                <a:spcPct val="100000"/>
              </a:lnSpc>
              <a:spcBef>
                <a:spcPts val="0"/>
              </a:spcBef>
              <a:defRPr sz="117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Расходы на маркетинг</a:t>
            </a:r>
          </a:p>
          <a:p>
            <a:pPr defTabSz="341518">
              <a:lnSpc>
                <a:spcPct val="100000"/>
              </a:lnSpc>
              <a:spcBef>
                <a:spcPts val="0"/>
              </a:spcBef>
              <a:defRPr sz="117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Расходы на экспериментальную деятельность </a:t>
            </a:r>
          </a:p>
          <a:p>
            <a:pPr defTabSz="341518">
              <a:lnSpc>
                <a:spcPct val="100000"/>
              </a:lnSpc>
              <a:spcBef>
                <a:spcPts val="0"/>
              </a:spcBef>
              <a:defRPr sz="117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Аренда помещения</a:t>
            </a:r>
          </a:p>
          <a:p>
            <a:pPr defTabSz="341518">
              <a:lnSpc>
                <a:spcPct val="100000"/>
              </a:lnSpc>
              <a:spcBef>
                <a:spcPts val="0"/>
              </a:spcBef>
              <a:defRPr sz="117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Налоги</a:t>
            </a:r>
          </a:p>
        </p:txBody>
      </p:sp>
      <p:sp>
        <p:nvSpPr>
          <p:cNvPr id="289" name="Текст 5"/>
          <p:cNvSpPr/>
          <p:nvPr>
            <p:ph type="body" idx="24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Продажа искусственной ткани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Продажа технологии</a:t>
            </a:r>
            <a:br/>
            <a:r>
              <a:t>Лицензионное отчисление с 1 единицы изделия, произведенного по технологии. 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НИОКР – разработка под заказ клиента.</a:t>
            </a:r>
          </a:p>
        </p:txBody>
      </p:sp>
      <p:sp>
        <p:nvSpPr>
          <p:cNvPr id="290" name="Текст 6"/>
          <p:cNvSpPr/>
          <p:nvPr>
            <p:ph type="body" idx="2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ct val="100000"/>
              </a:lnSpc>
              <a:spcBef>
                <a:spcPts val="0"/>
              </a:spcBef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Медицинские учреждения которые занимаются трансплантацией (B2B)</a:t>
            </a:r>
          </a:p>
        </p:txBody>
      </p:sp>
      <p:sp>
        <p:nvSpPr>
          <p:cNvPr id="291" name="Текст 7"/>
          <p:cNvSpPr/>
          <p:nvPr>
            <p:ph type="body" idx="26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defTabSz="355600">
              <a:lnSpc>
                <a:spcPct val="100000"/>
              </a:lnSpc>
              <a:spcBef>
                <a:spcPts val="0"/>
              </a:spcBef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Оборудование (компьютеры, лабораторное оборудование и др.)</a:t>
            </a:r>
          </a:p>
          <a:p>
            <a:pPr defTabSz="355600">
              <a:lnSpc>
                <a:spcPct val="100000"/>
              </a:lnSpc>
              <a:spcBef>
                <a:spcPts val="0"/>
              </a:spcBef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Человеческие ресурсы (администратор, маркетолог, технолог и др)</a:t>
            </a:r>
          </a:p>
          <a:p>
            <a:pPr defTabSz="355600">
              <a:lnSpc>
                <a:spcPct val="100000"/>
              </a:lnSpc>
              <a:spcBef>
                <a:spcPts val="0"/>
              </a:spcBef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Материалы для создания образцов</a:t>
            </a:r>
          </a:p>
        </p:txBody>
      </p:sp>
      <p:sp>
        <p:nvSpPr>
          <p:cNvPr id="292" name="Текст 8"/>
          <p:cNvSpPr/>
          <p:nvPr>
            <p:ph type="body" idx="27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defTabSz="355600">
              <a:lnSpc>
                <a:spcPct val="100000"/>
              </a:lnSpc>
              <a:spcBef>
                <a:spcPts val="0"/>
              </a:spcBef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Наш продукт помогает людям, которым необходима трансплантация биологических тканей кожного покрова. </a:t>
            </a:r>
          </a:p>
          <a:p>
            <a:pPr defTabSz="355600">
              <a:lnSpc>
                <a:spcPct val="100000"/>
              </a:lnSpc>
              <a:spcBef>
                <a:spcPts val="0"/>
              </a:spcBef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 настоящее время при срочной надобности очень трудно найти донора для пересадки его тканей в другой организм.</a:t>
            </a:r>
          </a:p>
          <a:p>
            <a:pPr defTabSz="355600">
              <a:lnSpc>
                <a:spcPct val="100000"/>
              </a:lnSpc>
              <a:spcBef>
                <a:spcPts val="0"/>
              </a:spcBef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Эту проблему легко решает искусственная ткань кожного покрова.</a:t>
            </a:r>
          </a:p>
        </p:txBody>
      </p:sp>
      <p:sp>
        <p:nvSpPr>
          <p:cNvPr id="293" name="Текст 9"/>
          <p:cNvSpPr/>
          <p:nvPr>
            <p:ph type="body" idx="28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None/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НИОКР, разработка и совершенствование продукта</a:t>
            </a:r>
            <a:br/>
            <a:r>
              <a:t>Коммерциализация продукта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Текст 2"/>
          <p:cNvSpPr txBox="1"/>
          <p:nvPr>
            <p:ph type="body" sz="half" idx="1"/>
          </p:nvPr>
        </p:nvSpPr>
        <p:spPr>
          <a:xfrm>
            <a:off x="749143" y="1364344"/>
            <a:ext cx="4969268" cy="4340987"/>
          </a:xfrm>
          <a:prstGeom prst="rect">
            <a:avLst/>
          </a:prstGeo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r" defTabSz="4572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3C84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342900" indent="-342900" defTabSz="457200">
              <a:lnSpc>
                <a:spcPct val="100000"/>
              </a:lnSpc>
              <a:spcBef>
                <a:spcPts val="0"/>
              </a:spcBef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     На данный момент изучена теоретическая часть и начата практическая, а именно производится моделирование мембраны в программе GROMACS.</a:t>
            </a:r>
          </a:p>
          <a:p>
            <a:pPr marL="342900" indent="-342900" algn="just" defTabSz="457200">
              <a:lnSpc>
                <a:spcPct val="100000"/>
              </a:lnSpc>
              <a:spcBef>
                <a:spcPts val="0"/>
              </a:spcBef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</a:t>
            </a:r>
          </a:p>
          <a:p>
            <a:pPr marL="342900" indent="-342900" defTabSz="457200">
              <a:lnSpc>
                <a:spcPct val="100000"/>
              </a:lnSpc>
              <a:spcBef>
                <a:spcPts val="0"/>
              </a:spcBef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2.     Изучен рынок, есть понимание бизнес-модели, целевых сегментов: потенциальных покупателей и потребителей.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342900" indent="-342900" defTabSz="457200">
              <a:lnSpc>
                <a:spcPct val="100000"/>
              </a:lnSpc>
              <a:spcBef>
                <a:spcPts val="0"/>
              </a:spcBef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</a:t>
            </a:r>
          </a:p>
        </p:txBody>
      </p:sp>
      <p:grpSp>
        <p:nvGrpSpPr>
          <p:cNvPr id="298" name="Группа 10"/>
          <p:cNvGrpSpPr/>
          <p:nvPr/>
        </p:nvGrpSpPr>
        <p:grpSpPr>
          <a:xfrm>
            <a:off x="446397" y="749857"/>
            <a:ext cx="11397264" cy="413438"/>
            <a:chOff x="0" y="-1"/>
            <a:chExt cx="11397262" cy="413437"/>
          </a:xfrm>
        </p:grpSpPr>
        <p:sp>
          <p:nvSpPr>
            <p:cNvPr id="296" name="TextBox 3"/>
            <p:cNvSpPr txBox="1"/>
            <p:nvPr/>
          </p:nvSpPr>
          <p:spPr>
            <a:xfrm>
              <a:off x="-1" y="80353"/>
              <a:ext cx="4691133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>
                  <a:solidFill>
                    <a:srgbClr val="FD5701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pPr/>
              <a:r>
                <a:t>Текущие результаты:</a:t>
              </a:r>
            </a:p>
          </p:txBody>
        </p:sp>
        <p:sp>
          <p:nvSpPr>
            <p:cNvPr id="297" name="Прямая соединительная линия 4"/>
            <p:cNvSpPr/>
            <p:nvPr/>
          </p:nvSpPr>
          <p:spPr>
            <a:xfrm>
              <a:off x="114713" y="-2"/>
              <a:ext cx="11282550" cy="2"/>
            </a:xfrm>
            <a:prstGeom prst="line">
              <a:avLst/>
            </a:prstGeom>
            <a:noFill/>
            <a:ln w="12700" cap="flat">
              <a:solidFill>
                <a:srgbClr val="2867A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</p:grpSp>
      <p:pic>
        <p:nvPicPr>
          <p:cNvPr id="299" name="IMG_0228.JPG" descr="IMG_022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76396" y="1307286"/>
            <a:ext cx="6059406" cy="43409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1" name="Tаблица 1"/>
          <p:cNvGraphicFramePr/>
          <p:nvPr/>
        </p:nvGraphicFramePr>
        <p:xfrm>
          <a:off x="561761" y="1213595"/>
          <a:ext cx="11068471" cy="400577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844745"/>
                <a:gridCol w="1844745"/>
                <a:gridCol w="1844745"/>
                <a:gridCol w="1844745"/>
                <a:gridCol w="1844745"/>
                <a:gridCol w="1844745"/>
              </a:tblGrid>
              <a:tr h="1032708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полугодие 2024</a:t>
                      </a:r>
                    </a:p>
                  </a:txBody>
                  <a:tcPr marL="12700" marR="12700" marT="12700" marB="12700" anchor="t" anchorCtr="0" horzOverflow="overflow">
                    <a:lnL w="38100">
                      <a:solidFill>
                        <a:srgbClr val="020202"/>
                      </a:solidFill>
                      <a:miter lim="400000"/>
                    </a:lnL>
                    <a:lnR w="38100">
                      <a:solidFill>
                        <a:srgbClr val="020202"/>
                      </a:solidFill>
                    </a:lnR>
                    <a:lnT w="38100">
                      <a:solidFill>
                        <a:srgbClr val="020202"/>
                      </a:solidFill>
                      <a:miter lim="400000"/>
                    </a:lnT>
                    <a:lnB w="38100">
                      <a:solidFill>
                        <a:srgbClr val="02020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полугодие 2024</a:t>
                      </a:r>
                    </a:p>
                  </a:txBody>
                  <a:tcPr marL="12700" marR="12700" marT="12700" marB="12700" anchor="t" anchorCtr="0" horzOverflow="overflow">
                    <a:lnL w="38100">
                      <a:solidFill>
                        <a:srgbClr val="020202"/>
                      </a:solidFill>
                    </a:lnL>
                    <a:lnR w="38100">
                      <a:solidFill>
                        <a:srgbClr val="020202"/>
                      </a:solidFill>
                    </a:lnR>
                    <a:lnT w="38100">
                      <a:solidFill>
                        <a:srgbClr val="020202"/>
                      </a:solidFill>
                      <a:miter lim="400000"/>
                    </a:lnT>
                    <a:lnB w="38100">
                      <a:solidFill>
                        <a:srgbClr val="02020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полугодие 2025</a:t>
                      </a:r>
                    </a:p>
                  </a:txBody>
                  <a:tcPr marL="12700" marR="12700" marT="12700" marB="12700" anchor="t" anchorCtr="0" horzOverflow="overflow">
                    <a:lnL w="38100">
                      <a:solidFill>
                        <a:srgbClr val="020202"/>
                      </a:solidFill>
                    </a:lnL>
                    <a:lnR w="38100">
                      <a:solidFill>
                        <a:srgbClr val="020202"/>
                      </a:solidFill>
                    </a:lnR>
                    <a:lnT w="38100">
                      <a:solidFill>
                        <a:srgbClr val="020202"/>
                      </a:solidFill>
                      <a:miter lim="400000"/>
                    </a:lnT>
                    <a:lnB w="38100">
                      <a:solidFill>
                        <a:srgbClr val="02020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полугодие 2025</a:t>
                      </a:r>
                    </a:p>
                  </a:txBody>
                  <a:tcPr marL="12700" marR="12700" marT="12700" marB="12700" anchor="t" anchorCtr="0" horzOverflow="overflow">
                    <a:lnL w="38100">
                      <a:solidFill>
                        <a:srgbClr val="020202"/>
                      </a:solidFill>
                    </a:lnL>
                    <a:lnR w="38100">
                      <a:solidFill>
                        <a:srgbClr val="020202"/>
                      </a:solidFill>
                    </a:lnR>
                    <a:lnT w="38100">
                      <a:solidFill>
                        <a:srgbClr val="020202"/>
                      </a:solidFill>
                      <a:miter lim="400000"/>
                    </a:lnT>
                    <a:lnB w="38100">
                      <a:solidFill>
                        <a:srgbClr val="02020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полугодие 2026</a:t>
                      </a:r>
                    </a:p>
                  </a:txBody>
                  <a:tcPr marL="12700" marR="12700" marT="12700" marB="12700" anchor="t" anchorCtr="0" horzOverflow="overflow">
                    <a:lnL w="38100">
                      <a:solidFill>
                        <a:srgbClr val="020202"/>
                      </a:solidFill>
                    </a:lnL>
                    <a:lnR w="38100">
                      <a:solidFill>
                        <a:srgbClr val="020202"/>
                      </a:solidFill>
                    </a:lnR>
                    <a:lnT w="38100">
                      <a:solidFill>
                        <a:srgbClr val="020202"/>
                      </a:solidFill>
                      <a:miter lim="400000"/>
                    </a:lnT>
                    <a:lnB w="38100">
                      <a:solidFill>
                        <a:srgbClr val="02020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полугодие 2026</a:t>
                      </a:r>
                    </a:p>
                  </a:txBody>
                  <a:tcPr marL="12700" marR="12700" marT="12700" marB="12700" anchor="t" anchorCtr="0" horzOverflow="overflow">
                    <a:lnL w="38100">
                      <a:solidFill>
                        <a:srgbClr val="020202"/>
                      </a:solidFill>
                    </a:lnL>
                    <a:lnR w="38100">
                      <a:solidFill>
                        <a:srgbClr val="020202"/>
                      </a:solidFill>
                      <a:miter lim="400000"/>
                    </a:lnR>
                    <a:lnT w="38100">
                      <a:solidFill>
                        <a:srgbClr val="020202"/>
                      </a:solidFill>
                      <a:miter lim="400000"/>
                    </a:lnT>
                    <a:lnB w="38100">
                      <a:solidFill>
                        <a:srgbClr val="02020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973064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технологии</a:t>
                      </a:r>
                    </a:p>
                  </a:txBody>
                  <a:tcPr marL="12700" marR="12700" marT="12700" marB="12700" anchor="t" anchorCtr="0" horzOverflow="overflow">
                    <a:lnL w="38100">
                      <a:solidFill>
                        <a:srgbClr val="020202"/>
                      </a:solidFill>
                      <a:miter lim="400000"/>
                    </a:lnL>
                    <a:lnR w="38100">
                      <a:solidFill>
                        <a:srgbClr val="020202"/>
                      </a:solidFill>
                    </a:lnR>
                    <a:lnT w="38100">
                      <a:solidFill>
                        <a:srgbClr val="020202"/>
                      </a:solidFill>
                    </a:lnT>
                    <a:lnB w="38100">
                      <a:solidFill>
                        <a:srgbClr val="020202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Протестировать технологию в лабораторных условиях</a:t>
                      </a:r>
                    </a:p>
                  </a:txBody>
                  <a:tcPr marL="12700" marR="12700" marT="12700" marB="12700" anchor="t" anchorCtr="0" horzOverflow="overflow">
                    <a:lnL w="38100">
                      <a:solidFill>
                        <a:srgbClr val="020202"/>
                      </a:solidFill>
                    </a:lnL>
                    <a:lnR w="38100">
                      <a:solidFill>
                        <a:srgbClr val="020202"/>
                      </a:solidFill>
                    </a:lnR>
                    <a:lnT w="38100">
                      <a:solidFill>
                        <a:srgbClr val="020202"/>
                      </a:solidFill>
                    </a:lnT>
                    <a:lnB w="38100">
                      <a:solidFill>
                        <a:srgbClr val="020202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Протестировать технологию в условиях близких к эксплуатационным</a:t>
                      </a:r>
                    </a:p>
                  </a:txBody>
                  <a:tcPr marL="12700" marR="12700" marT="12700" marB="12700" anchor="t" anchorCtr="0" horzOverflow="overflow">
                    <a:lnL w="38100">
                      <a:solidFill>
                        <a:srgbClr val="020202"/>
                      </a:solidFill>
                    </a:lnL>
                    <a:lnR w="38100">
                      <a:solidFill>
                        <a:srgbClr val="020202"/>
                      </a:solidFill>
                    </a:lnR>
                    <a:lnT w="38100">
                      <a:solidFill>
                        <a:srgbClr val="020202"/>
                      </a:solidFill>
                    </a:lnT>
                    <a:lnB w="38100">
                      <a:solidFill>
                        <a:srgbClr val="020202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Депонирование технологии</a:t>
                      </a:r>
                    </a:p>
                  </a:txBody>
                  <a:tcPr marL="12700" marR="12700" marT="12700" marB="12700" anchor="t" anchorCtr="0" horzOverflow="overflow">
                    <a:lnL w="38100">
                      <a:solidFill>
                        <a:srgbClr val="020202"/>
                      </a:solidFill>
                    </a:lnL>
                    <a:lnR w="38100">
                      <a:solidFill>
                        <a:srgbClr val="020202"/>
                      </a:solidFill>
                    </a:lnR>
                    <a:lnT w="38100">
                      <a:solidFill>
                        <a:srgbClr val="020202"/>
                      </a:solidFill>
                    </a:lnT>
                    <a:lnB w="38100">
                      <a:solidFill>
                        <a:srgbClr val="020202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Презентация технологии потенциальным клиентам</a:t>
                      </a:r>
                    </a:p>
                  </a:txBody>
                  <a:tcPr marL="12700" marR="12700" marT="12700" marB="12700" anchor="t" anchorCtr="0" horzOverflow="overflow">
                    <a:lnL w="38100">
                      <a:solidFill>
                        <a:srgbClr val="020202"/>
                      </a:solidFill>
                    </a:lnL>
                    <a:lnR w="38100">
                      <a:solidFill>
                        <a:srgbClr val="020202"/>
                      </a:solidFill>
                    </a:lnR>
                    <a:lnT w="38100">
                      <a:solidFill>
                        <a:srgbClr val="020202"/>
                      </a:solidFill>
                    </a:lnT>
                    <a:lnB w="38100">
                      <a:solidFill>
                        <a:srgbClr val="020202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Производство пробной партии конечных изделий с применение технологии</a:t>
                      </a:r>
                    </a:p>
                  </a:txBody>
                  <a:tcPr marL="12700" marR="12700" marT="12700" marB="12700" anchor="t" anchorCtr="0" horzOverflow="overflow">
                    <a:lnL w="38100">
                      <a:solidFill>
                        <a:srgbClr val="020202"/>
                      </a:solidFill>
                    </a:lnL>
                    <a:lnR w="38100">
                      <a:solidFill>
                        <a:srgbClr val="020202"/>
                      </a:solidFill>
                      <a:miter lim="400000"/>
                    </a:lnR>
                    <a:lnT w="38100">
                      <a:solidFill>
                        <a:srgbClr val="020202"/>
                      </a:solidFill>
                    </a:lnT>
                    <a:lnB w="38100">
                      <a:solidFill>
                        <a:srgbClr val="020202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