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59" r:id="rId6"/>
    <p:sldId id="260" r:id="rId7"/>
    <p:sldId id="261" r:id="rId8"/>
    <p:sldId id="272" r:id="rId9"/>
    <p:sldId id="286" r:id="rId10"/>
    <p:sldId id="269" r:id="rId11"/>
    <p:sldId id="285" r:id="rId12"/>
    <p:sldId id="283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atton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E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fif"/><Relationship Id="rId3" Type="http://schemas.openxmlformats.org/officeDocument/2006/relationships/image" Target="../media/image2.png"/><Relationship Id="rId7" Type="http://schemas.openxmlformats.org/officeDocument/2006/relationships/image" Target="../media/image14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fif"/><Relationship Id="rId5" Type="http://schemas.openxmlformats.org/officeDocument/2006/relationships/image" Target="../media/image12.jfif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lyuzayau@mail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2" t="105196" r="29312" b="-6144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226" r="62784"/>
          <a:stretch>
            <a:fillRect/>
          </a:stretch>
        </p:blipFill>
        <p:spPr>
          <a:xfrm rot="5400000">
            <a:off x="4000499" y="-4000501"/>
            <a:ext cx="10287000" cy="1828800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 rot="5400000">
            <a:off x="4044228" y="6020093"/>
            <a:ext cx="9525" cy="2740991"/>
          </a:xfrm>
          <a:prstGeom prst="rect">
            <a:avLst/>
          </a:prstGeom>
          <a:solidFill>
            <a:srgbClr val="343434"/>
          </a:solidFill>
        </p:spPr>
        <p:txBody>
          <a:bodyPr/>
          <a:lstStyle/>
          <a:p>
            <a:endParaRPr lang="ru-RU"/>
          </a:p>
        </p:txBody>
      </p:sp>
      <p:pic>
        <p:nvPicPr>
          <p:cNvPr id="9" name="Picture 2" descr="Институт химических технологий и инжиниринга федерального государственного бюджетного образовательного учреждения высшего образования &quot;Уфимский государственный нефтяной технический университет&quot; (филиал в г. Стерлитамаке)">
            <a:extLst>
              <a:ext uri="{FF2B5EF4-FFF2-40B4-BE49-F238E27FC236}">
                <a16:creationId xmlns:a16="http://schemas.microsoft.com/office/drawing/2014/main" id="{D3D2ABAE-9E5F-FC3F-9591-39E038215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4200" y="707005"/>
            <a:ext cx="2999509" cy="307116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87A167-46AE-1006-D3E9-7E0B5354382A}"/>
              </a:ext>
            </a:extLst>
          </p:cNvPr>
          <p:cNvSpPr txBox="1"/>
          <p:nvPr/>
        </p:nvSpPr>
        <p:spPr>
          <a:xfrm>
            <a:off x="734291" y="5126501"/>
            <a:ext cx="66294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проектом работали </a:t>
            </a:r>
          </a:p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ИХТИ УГНТУ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г.Стерлитамак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БТС 20-31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Мулюкова Руфина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Фатиховна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Яушева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Илюза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Радиковна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35EA38A-02B2-8E8C-5B69-81C57FD236F2}"/>
              </a:ext>
            </a:extLst>
          </p:cNvPr>
          <p:cNvSpPr txBox="1">
            <a:spLocks/>
          </p:cNvSpPr>
          <p:nvPr/>
        </p:nvSpPr>
        <p:spPr>
          <a:xfrm>
            <a:off x="734291" y="1643843"/>
            <a:ext cx="9547659" cy="31717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4800" b="1" spc="146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Получение пигмента на основе отработанных катализаторов для производства объемных красителей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2787" t="28528" r="54014" b="148"/>
          <a:stretch>
            <a:fillRect/>
          </a:stretch>
        </p:blipFill>
        <p:spPr>
          <a:xfrm rot="5400000">
            <a:off x="-1781951" y="1781951"/>
            <a:ext cx="10287000" cy="672309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700" y="943275"/>
            <a:ext cx="4991100" cy="2065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ru-RU" sz="6000" b="1" u="none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en-US" sz="6000" b="1" u="none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536202" y="1760373"/>
            <a:ext cx="6723098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rufinamulukova@gmail.com</a:t>
            </a:r>
            <a:endParaRPr lang="ko-KR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536202" y="883747"/>
            <a:ext cx="6723098" cy="49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60"/>
              </a:lnSpc>
              <a:spcBef>
                <a:spcPct val="0"/>
              </a:spcBef>
            </a:pPr>
            <a:r>
              <a:rPr lang="ru-RU" sz="3200" u="none" spc="5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Мулюкова Руфина </a:t>
            </a:r>
            <a:r>
              <a:rPr lang="ru-RU" sz="3200" u="none" spc="5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Фатиховна</a:t>
            </a:r>
            <a:endParaRPr lang="en-US" sz="3200" u="none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536202" y="4788825"/>
            <a:ext cx="6723098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ilyuzayau@mail.ru</a:t>
            </a:r>
            <a:endParaRPr lang="ko-KR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36202" y="3919861"/>
            <a:ext cx="6723098" cy="49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60"/>
              </a:lnSpc>
              <a:spcBef>
                <a:spcPct val="0"/>
              </a:spcBef>
            </a:pPr>
            <a:r>
              <a:rPr lang="ru-RU" sz="3200" spc="5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Яушева</a:t>
            </a:r>
            <a:r>
              <a:rPr lang="ru-RU" sz="3200" spc="5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5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Илюза</a:t>
            </a:r>
            <a:r>
              <a:rPr lang="ru-RU" sz="3200" spc="5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5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Радиковна</a:t>
            </a:r>
            <a:endParaRPr lang="en-US" sz="3200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1AA20C-C079-9C4E-67A7-EEC4471ABA8D}"/>
              </a:ext>
            </a:extLst>
          </p:cNvPr>
          <p:cNvSpPr txBox="1"/>
          <p:nvPr/>
        </p:nvSpPr>
        <p:spPr>
          <a:xfrm>
            <a:off x="980299" y="6263695"/>
            <a:ext cx="47625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ko-KR" sz="3200" dirty="0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Студенты </a:t>
            </a:r>
            <a:r>
              <a:rPr lang="ru-RU" altLang="ko-KR" sz="3200" dirty="0" err="1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гр.БТС</a:t>
            </a:r>
            <a:r>
              <a:rPr lang="ru-RU" altLang="ko-KR" sz="3200" dirty="0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 20-31</a:t>
            </a:r>
          </a:p>
          <a:p>
            <a:endParaRPr lang="ru-RU" altLang="ko-KR" sz="3200" dirty="0">
              <a:latin typeface="Times New Roman" panose="02020603050405020304" pitchFamily="18" charset="0"/>
              <a:ea typeface="Yu Gothic Medium" panose="020B0500000000000000" pitchFamily="34" charset="-128"/>
              <a:cs typeface="Times New Roman" panose="02020603050405020304" pitchFamily="18" charset="0"/>
            </a:endParaRPr>
          </a:p>
          <a:p>
            <a:r>
              <a:rPr lang="ru-RU" altLang="ko-KR" sz="3200" dirty="0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Институт химических технологий и инжиниринга УГНТУ в </a:t>
            </a:r>
            <a:r>
              <a:rPr lang="ru-RU" altLang="ko-KR" sz="3200" dirty="0" err="1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г.Стерлитамаке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445337C-4DFB-4F1F-3A37-B3F71346E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7782969" y="539196"/>
            <a:ext cx="2289283" cy="22892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ED2D19-7698-C511-ED55-F6FDCD66D0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7769115" y="3780298"/>
            <a:ext cx="2289283" cy="22892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2787" t="28528" r="54014" b="148"/>
          <a:stretch>
            <a:fillRect/>
          </a:stretch>
        </p:blipFill>
        <p:spPr>
          <a:xfrm rot="5400000">
            <a:off x="-1781951" y="1781951"/>
            <a:ext cx="10287000" cy="672309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700" y="943275"/>
            <a:ext cx="4991100" cy="2065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ru-RU" sz="6000" b="1" u="none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en-US" sz="6000" b="1" u="none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1AA20C-C079-9C4E-67A7-EEC4471ABA8D}"/>
              </a:ext>
            </a:extLst>
          </p:cNvPr>
          <p:cNvSpPr txBox="1"/>
          <p:nvPr/>
        </p:nvSpPr>
        <p:spPr>
          <a:xfrm>
            <a:off x="980299" y="6263695"/>
            <a:ext cx="47625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ko-KR" sz="3200" dirty="0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Наставники</a:t>
            </a:r>
          </a:p>
          <a:p>
            <a:endParaRPr lang="ru-RU" altLang="ko-KR" sz="3200" dirty="0">
              <a:latin typeface="Times New Roman" panose="02020603050405020304" pitchFamily="18" charset="0"/>
              <a:ea typeface="Yu Gothic Medium" panose="020B0500000000000000" pitchFamily="34" charset="-128"/>
              <a:cs typeface="Times New Roman" panose="02020603050405020304" pitchFamily="18" charset="0"/>
            </a:endParaRPr>
          </a:p>
          <a:p>
            <a:r>
              <a:rPr lang="ru-RU" altLang="ko-KR" sz="3200" dirty="0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Институт химических технологий и инжиниринга УГНТУ в </a:t>
            </a:r>
            <a:r>
              <a:rPr lang="ru-RU" altLang="ko-KR" sz="3200" dirty="0" err="1">
                <a:latin typeface="Times New Roman" panose="02020603050405020304" pitchFamily="18" charset="0"/>
                <a:ea typeface="Yu Gothic Medium" panose="020B0500000000000000" pitchFamily="34" charset="-128"/>
                <a:cs typeface="Times New Roman" panose="02020603050405020304" pitchFamily="18" charset="0"/>
              </a:rPr>
              <a:t>г.Стерлитамаке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4CAEFD-1A6D-E1C1-D492-7BADFF77D4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30" b="15630"/>
          <a:stretch/>
        </p:blipFill>
        <p:spPr>
          <a:xfrm>
            <a:off x="7162800" y="3767646"/>
            <a:ext cx="2935027" cy="3075828"/>
          </a:xfrm>
          <a:prstGeom prst="rect">
            <a:avLst/>
          </a:prstGeom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918DA1E0-0FAA-F76D-AD6C-E2A4DF913B46}"/>
              </a:ext>
            </a:extLst>
          </p:cNvPr>
          <p:cNvSpPr txBox="1"/>
          <p:nvPr/>
        </p:nvSpPr>
        <p:spPr>
          <a:xfrm>
            <a:off x="10595140" y="5133107"/>
            <a:ext cx="6723098" cy="49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60"/>
              </a:lnSpc>
              <a:spcBef>
                <a:spcPct val="0"/>
              </a:spcBef>
            </a:pPr>
            <a:r>
              <a:rPr lang="ru-RU" sz="3200" u="none" spc="5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Касьянова Лилия </a:t>
            </a:r>
            <a:r>
              <a:rPr lang="ru-RU" sz="3200" u="none" spc="5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Зайнулловна</a:t>
            </a:r>
            <a:endParaRPr lang="en-US" sz="3200" u="none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58AE3096-61BA-8737-E77F-40DC2E2D5D20}"/>
              </a:ext>
            </a:extLst>
          </p:cNvPr>
          <p:cNvSpPr txBox="1"/>
          <p:nvPr/>
        </p:nvSpPr>
        <p:spPr>
          <a:xfrm>
            <a:off x="10595140" y="5981700"/>
            <a:ext cx="6723098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Преподаватель, наставник</a:t>
            </a:r>
          </a:p>
          <a:p>
            <a:r>
              <a:rPr lang="ru-RU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химических наук, доцент</a:t>
            </a:r>
            <a:endParaRPr lang="ko-KR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5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29312" t="90820" r="29312" b="-33111"/>
          <a:stretch/>
        </p:blipFill>
        <p:spPr>
          <a:xfrm>
            <a:off x="-27709" y="0"/>
            <a:ext cx="18288000" cy="77343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38200" y="800100"/>
            <a:ext cx="8420100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ru-RU" sz="6000" b="1" u="none" spc="5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en-US" sz="6000" b="1" u="none" spc="5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09FC2B-61AB-1989-B03B-0BCCF905F733}"/>
              </a:ext>
            </a:extLst>
          </p:cNvPr>
          <p:cNvSpPr txBox="1"/>
          <p:nvPr/>
        </p:nvSpPr>
        <p:spPr>
          <a:xfrm>
            <a:off x="838200" y="1850707"/>
            <a:ext cx="11076709" cy="7636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Придерживаясь целевой федеральной программы «Отходы», федерального закона «Об отходах производства и потребления», на современном этапе необходимо задуматься о вторичных материальных ресурсах – это также и отходы различных производств, в том числе отходы катализаторов, как о ценном сырье вторичного производства.</a:t>
            </a:r>
          </a:p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Коррозию металла невозможно устранить полностью, но ее можно замедлить. Для этих целей применяют разнообразные антикоррозийные покрытия, менее подверженные коррозийным процессам, чем основания, на которые они наноситься.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Промышленные предприятия ежегодно теряют в результате коррозийного урона 4-5% дохода.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Наши продукты могут применятся во всех отраслях, где есть риск наружного разрушения металла.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Железооксидные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катализаторы применяются в процессах дегидрирования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олефиновых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алкилароматических углеводородов, таких как показатели изопрена и стирола. При этом образуется около 250 тонн твердых катализаторных отходов и т.д.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128199-F103-0C5F-1528-129F39A0E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6800" y="3009900"/>
            <a:ext cx="5434445" cy="3774397"/>
          </a:xfrm>
          <a:prstGeom prst="round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2" t="105196" r="29312" b="-61446"/>
          <a:stretch>
            <a:fillRect/>
          </a:stretch>
        </p:blipFill>
        <p:spPr>
          <a:xfrm>
            <a:off x="6927" y="-24245"/>
            <a:ext cx="18288000" cy="10287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4324831-D152-5865-AFBB-BA27BF5998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12" t="90820" r="29312" b="-33111"/>
          <a:stretch/>
        </p:blipFill>
        <p:spPr>
          <a:xfrm>
            <a:off x="-16452" y="8576"/>
            <a:ext cx="18288000" cy="77343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44026" y="558383"/>
            <a:ext cx="3863501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ru-RU" sz="6000" b="1" u="none" spc="5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en-US" sz="6000" b="1" u="none" spc="5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48C5EDD-4CC8-99C2-A3FB-2677CAAAD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/>
          <a:stretch/>
        </p:blipFill>
        <p:spPr bwMode="auto">
          <a:xfrm>
            <a:off x="2743200" y="6443579"/>
            <a:ext cx="3562098" cy="328503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916319" y="1827169"/>
            <a:ext cx="8054501" cy="4975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ru-RU" sz="3200" b="1" spc="5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Переработка отработанных катализаторов.</a:t>
            </a:r>
          </a:p>
          <a:p>
            <a:pPr marL="0" lvl="0" indent="0" algn="l">
              <a:spcBef>
                <a:spcPct val="0"/>
              </a:spcBef>
            </a:pPr>
            <a:endParaRPr lang="ru-RU" sz="3200" b="1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Отработанные катализаторы являются многотоннажными отходами нефтехимической промышленности, которые обычно не находят применения и подвергаются захоронению на специально оборудованных полигонах. Превращение отходов в товарные продукты является актуальной экологической задачей.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ts val="4060"/>
              </a:lnSpc>
              <a:spcBef>
                <a:spcPct val="0"/>
              </a:spcBef>
            </a:pPr>
            <a:endParaRPr lang="en-US" sz="2900" u="none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C51307-FB46-333F-F022-061DAC0BE43E}"/>
              </a:ext>
            </a:extLst>
          </p:cNvPr>
          <p:cNvSpPr txBox="1"/>
          <p:nvPr/>
        </p:nvSpPr>
        <p:spPr>
          <a:xfrm>
            <a:off x="9866357" y="1753117"/>
            <a:ext cx="742220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ru-RU" sz="3200" b="1" spc="5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не достаточно?</a:t>
            </a:r>
          </a:p>
          <a:p>
            <a:pPr marL="0" lvl="0" indent="0" algn="l">
              <a:spcBef>
                <a:spcPct val="0"/>
              </a:spcBef>
            </a:pPr>
            <a:endParaRPr lang="ru-RU" sz="3200" b="1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Отработанные катализаторы отправляются на специально отведенные территории, где они хранятся без дальнейшего использования. Вместо того, чтобы добавлять в краски и грунтовки другие вещества, которые придают антикоррозийные свойства, будет экологичнее и выгоднее добавлять отработанные катализаторы.</a:t>
            </a:r>
          </a:p>
          <a:p>
            <a:pPr marL="0" lvl="0" indent="0" algn="l">
              <a:spcBef>
                <a:spcPct val="0"/>
              </a:spcBef>
            </a:pPr>
            <a:endParaRPr lang="ru-RU" sz="3200" b="1" spc="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0BAA149-2A3E-2848-8E1C-3382BE4286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6" r="22355" b="14970"/>
          <a:stretch/>
        </p:blipFill>
        <p:spPr bwMode="auto">
          <a:xfrm>
            <a:off x="12192000" y="6443579"/>
            <a:ext cx="3581088" cy="328503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29312" t="92109" r="29312" b="-14306"/>
          <a:stretch/>
        </p:blipFill>
        <p:spPr>
          <a:xfrm>
            <a:off x="0" y="-3487"/>
            <a:ext cx="18288000" cy="405929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62000" y="342900"/>
            <a:ext cx="3366568" cy="988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ru-RU" sz="6000" b="1" u="none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en-US" sz="6000" b="1" u="none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A89FEA-F649-F5AF-3D3A-18E26924065D}"/>
              </a:ext>
            </a:extLst>
          </p:cNvPr>
          <p:cNvSpPr txBox="1"/>
          <p:nvPr/>
        </p:nvSpPr>
        <p:spPr>
          <a:xfrm>
            <a:off x="762000" y="2026161"/>
            <a:ext cx="7010400" cy="767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состав отходов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железооксидных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катализаторов входит 80% соединений железа в основном в виде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ru-RU" sz="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FeO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20% водорастворимых соединений калия. </a:t>
            </a:r>
          </a:p>
          <a:p>
            <a:pPr algn="just"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данной работе разрабатывается метод получения пигмента путем удаления водорастворимой части с последующим измельчением твердой части. Полученный пигмент может применяться в производстве красок, грунтовок и антикоррозионных покрытий.</a:t>
            </a:r>
          </a:p>
          <a:p>
            <a:pPr algn="just"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Выгодой будет являться то, что в данном проекте используются отходы, а это значит, что прибыль будет идти не только от основного продукта, но и от отработанных катализаторов.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EE03F4D-1BB7-A21B-FFBB-1B500994A9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 t="23960" r="4568" b="16337"/>
          <a:stretch/>
        </p:blipFill>
        <p:spPr>
          <a:xfrm>
            <a:off x="10908631" y="2026161"/>
            <a:ext cx="4243137" cy="42651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089C17-8A76-4D44-7F29-0CA52036342C}"/>
              </a:ext>
            </a:extLst>
          </p:cNvPr>
          <p:cNvSpPr txBox="1"/>
          <p:nvPr/>
        </p:nvSpPr>
        <p:spPr>
          <a:xfrm>
            <a:off x="10901704" y="6515100"/>
            <a:ext cx="42431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Образец стекла, покрытого олифой с добавлением пигмента.</a:t>
            </a:r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63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121" r="62679"/>
          <a:stretch>
            <a:fillRect/>
          </a:stretch>
        </p:blipFill>
        <p:spPr>
          <a:xfrm rot="-5400000">
            <a:off x="4189268" y="-4210050"/>
            <a:ext cx="2400300" cy="108204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06582" y="706008"/>
            <a:ext cx="10820400" cy="988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ru-RU" sz="6000" b="1" u="none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получения пигмента</a:t>
            </a:r>
            <a:endParaRPr lang="en-US" sz="6000" b="1" u="none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476F3F-C28F-0379-D0A7-E25362B4B532}"/>
              </a:ext>
            </a:extLst>
          </p:cNvPr>
          <p:cNvSpPr txBox="1"/>
          <p:nvPr/>
        </p:nvSpPr>
        <p:spPr>
          <a:xfrm>
            <a:off x="457200" y="2397076"/>
            <a:ext cx="16968040" cy="4839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514350" algn="just"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Отработанный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железооксидный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катализатор представляет собой твёрдое вещество красно-коричневого цвета.</a:t>
            </a:r>
          </a:p>
          <a:p>
            <a:pPr marL="628650" indent="-514350" algn="just"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Отбираем некоторое количество катализатора и измельчаем до порошка.</a:t>
            </a:r>
          </a:p>
          <a:p>
            <a:pPr marL="628650" indent="-514350" algn="just"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Измельченную массу добавляем в дистиллированную воду.</a:t>
            </a:r>
          </a:p>
          <a:p>
            <a:pPr marL="628650" indent="-514350" algn="just"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с водой пропускаем через фильтровальную бумагу.</a:t>
            </a:r>
          </a:p>
          <a:p>
            <a:pPr marL="628650" indent="-514350" algn="just"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Полученную смесь, после осаждения на фильтровальной бумаге, высушиваем, измельчаем повторно и получаем пигмент.</a:t>
            </a:r>
          </a:p>
          <a:p>
            <a:pPr marL="114300" algn="just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747EDB71-836C-77CC-1866-B87C93BB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7875" y="6236753"/>
            <a:ext cx="2925723" cy="286070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B9EC715-0E74-22F0-52C6-2CFBC3E22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241517"/>
            <a:ext cx="2858995" cy="2860707"/>
          </a:xfrm>
          <a:prstGeom prst="ellipse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C2F449-4ED5-D76E-1B49-D0164F95EF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192" y="6241517"/>
            <a:ext cx="2936794" cy="2860707"/>
          </a:xfrm>
          <a:prstGeom prst="ellipse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92B035E-B351-4C71-F9FB-001A4C15BA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983" y="6241517"/>
            <a:ext cx="2918507" cy="2860707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C85D307-2C98-136F-8B85-6D78E5E76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9618" y="6236754"/>
            <a:ext cx="2891878" cy="2860706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8A7EF6-7EBC-8C64-543C-494215A49CE8}"/>
              </a:ext>
            </a:extLst>
          </p:cNvPr>
          <p:cNvSpPr txBox="1"/>
          <p:nvPr/>
        </p:nvSpPr>
        <p:spPr>
          <a:xfrm>
            <a:off x="261662" y="6236753"/>
            <a:ext cx="889840" cy="908864"/>
          </a:xfrm>
          <a:prstGeom prst="ellipse">
            <a:avLst/>
          </a:prstGeom>
          <a:solidFill>
            <a:srgbClr val="D3E9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4A9982-076E-05B1-483E-23C58A6ADA54}"/>
              </a:ext>
            </a:extLst>
          </p:cNvPr>
          <p:cNvSpPr txBox="1"/>
          <p:nvPr/>
        </p:nvSpPr>
        <p:spPr>
          <a:xfrm>
            <a:off x="3858322" y="6236753"/>
            <a:ext cx="889840" cy="908864"/>
          </a:xfrm>
          <a:prstGeom prst="ellipse">
            <a:avLst/>
          </a:prstGeom>
          <a:solidFill>
            <a:srgbClr val="D3E9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37B2D2-5B1D-9C7D-D631-772A29B9D9DB}"/>
              </a:ext>
            </a:extLst>
          </p:cNvPr>
          <p:cNvSpPr txBox="1"/>
          <p:nvPr/>
        </p:nvSpPr>
        <p:spPr>
          <a:xfrm>
            <a:off x="7451903" y="6236753"/>
            <a:ext cx="889840" cy="908864"/>
          </a:xfrm>
          <a:prstGeom prst="ellipse">
            <a:avLst/>
          </a:prstGeom>
          <a:solidFill>
            <a:srgbClr val="D3E9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975643-CC63-BED4-FC13-6A55341A5ABB}"/>
              </a:ext>
            </a:extLst>
          </p:cNvPr>
          <p:cNvSpPr txBox="1"/>
          <p:nvPr/>
        </p:nvSpPr>
        <p:spPr>
          <a:xfrm>
            <a:off x="10934294" y="6236753"/>
            <a:ext cx="889840" cy="908864"/>
          </a:xfrm>
          <a:prstGeom prst="ellipse">
            <a:avLst/>
          </a:prstGeom>
          <a:solidFill>
            <a:srgbClr val="D3E9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FE1524-6239-F1D4-9352-D81ADA3D10FF}"/>
              </a:ext>
            </a:extLst>
          </p:cNvPr>
          <p:cNvSpPr txBox="1"/>
          <p:nvPr/>
        </p:nvSpPr>
        <p:spPr>
          <a:xfrm>
            <a:off x="14527875" y="6236753"/>
            <a:ext cx="889840" cy="908864"/>
          </a:xfrm>
          <a:prstGeom prst="ellipse">
            <a:avLst/>
          </a:prstGeom>
          <a:solidFill>
            <a:srgbClr val="D3E9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2" t="87904" r="29312" b="-4415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24BB05B9-4637-75C4-3199-16CF2828F75B}"/>
              </a:ext>
            </a:extLst>
          </p:cNvPr>
          <p:cNvSpPr txBox="1"/>
          <p:nvPr/>
        </p:nvSpPr>
        <p:spPr>
          <a:xfrm>
            <a:off x="685800" y="283272"/>
            <a:ext cx="5638191" cy="98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ru-RU" sz="6000" b="1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lang="en-US" sz="6000" b="1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A49220-C18D-025F-9FC0-8D418056A3A5}"/>
              </a:ext>
            </a:extLst>
          </p:cNvPr>
          <p:cNvSpPr txBox="1"/>
          <p:nvPr/>
        </p:nvSpPr>
        <p:spPr>
          <a:xfrm>
            <a:off x="685800" y="2716901"/>
            <a:ext cx="168402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429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технологии получения пигмента потенциальными производителям пигмента. Организация частного бизнеса по получению пигмента и производства антикоррозионных покрытий.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отработанного катализатора и лакокрасочные предприятия могут заключить договор о взаимном обмене, отработанного катализатора в обмен на антикоррозионные покрытия.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компании, где образуются отработанные катализаторы могут создать дочерние предприятия по выпуску пигмента на давальческом сырье (отработанный катализатор).</a:t>
            </a:r>
          </a:p>
          <a:p>
            <a:pPr marL="358775" indent="-3429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пигмента в качестве объёмного красителя производителям декоративных бетонных изделий.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312" t="87904" r="29312" b="-44154"/>
          <a:stretch>
            <a:fillRect/>
          </a:stretch>
        </p:blipFill>
        <p:spPr>
          <a:xfrm>
            <a:off x="-38100" y="-17318"/>
            <a:ext cx="18288000" cy="10287000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24BB05B9-4637-75C4-3199-16CF2828F75B}"/>
              </a:ext>
            </a:extLst>
          </p:cNvPr>
          <p:cNvSpPr txBox="1"/>
          <p:nvPr/>
        </p:nvSpPr>
        <p:spPr>
          <a:xfrm>
            <a:off x="685800" y="283272"/>
            <a:ext cx="5638191" cy="98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ru-RU" sz="6000" b="1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lang="en-US" sz="6000" b="1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A49220-C18D-025F-9FC0-8D418056A3A5}"/>
              </a:ext>
            </a:extLst>
          </p:cNvPr>
          <p:cNvSpPr txBox="1"/>
          <p:nvPr/>
        </p:nvSpPr>
        <p:spPr>
          <a:xfrm>
            <a:off x="685800" y="2716901"/>
            <a:ext cx="168402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Предприятия, выпускающие краски, лаки, грунтовки для покрытия металлических поверхностей будут являться целью нашего плана. Так как металлические поверхности подвержены коррозии, впоследствии чего они становятся хрупкими и имеют трещины, то стоимость покраски поверхностей красками или грунтовкой с добавлением нашего пигмента будет обходиться дешевле, нежели замена новой поверхностью.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выпускаемых металлических изделий в России растет. За семь месяцев 2022 года рост объемов составил 0,3% к январю-июлю 2021 года, сообщается на сайте Росстата. Из этого следует, что спрос на грунтовки и краски с антикоррозионным свойством будет расти.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1CA16138-EBC8-0201-D669-40C96AA46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085609"/>
            <a:ext cx="4876800" cy="323697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0F7AC0-CA7F-C6BA-A401-965E397D9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0" y="6061364"/>
            <a:ext cx="4845423" cy="32335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47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6370"/>
          <a:stretch>
            <a:fillRect/>
          </a:stretch>
        </p:blipFill>
        <p:spPr>
          <a:xfrm>
            <a:off x="-34636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/>
          <a:srcRect l="22317" t="-1" r="74133" b="14791"/>
          <a:stretch/>
        </p:blipFill>
        <p:spPr>
          <a:xfrm rot="-5400000">
            <a:off x="7006764" y="-7014036"/>
            <a:ext cx="1569372" cy="155829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85800" y="283272"/>
            <a:ext cx="5638191" cy="98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ru-RU" sz="6000" b="1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</a:t>
            </a:r>
            <a:endParaRPr lang="en-US" sz="6000" b="1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2A38F-9E46-F0DF-10B2-4B2D5140D7B8}"/>
              </a:ext>
            </a:extLst>
          </p:cNvPr>
          <p:cNvSpPr txBox="1"/>
          <p:nvPr/>
        </p:nvSpPr>
        <p:spPr>
          <a:xfrm>
            <a:off x="685800" y="1954232"/>
            <a:ext cx="148971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находится на стадии исполнения, но уже имеются некоторые данные, по которым мы можем сделать вывод о том, что краска с добавлением пигмента обладает укрываемостью, стойкостью к ультрафиолетовому излучению, а также при добавлении пигмента в бетон можно добиться различной окраски в зависимости от процента содержания пигмента в растворе. Всё, что требуется – это отработанные катализаторы, которые в настоящее время безрезультатно захоранивают в специально отведенные территории, что также неблагоприятно влияет на окружающую среду. Но, проект направлен на то, чтобы использовать эти отходы в дальнейшем, без захоронения. Поэтому мы предлагаем данную перспективу и считаем, что она будет успешна во многих направлениях.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470CDC8-6BA7-DA13-71A6-DC67995E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173" y="5823160"/>
            <a:ext cx="4221027" cy="412722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6370"/>
          <a:stretch>
            <a:fillRect/>
          </a:stretch>
        </p:blipFill>
        <p:spPr>
          <a:xfrm>
            <a:off x="-34636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143652" y="4649358"/>
            <a:ext cx="8000696" cy="988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ru-RU" sz="6000" b="1" spc="8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US" sz="6000" b="1" spc="89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00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63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98413" y="847725"/>
            <a:ext cx="521283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400"/>
              </a:lnSpc>
              <a:spcBef>
                <a:spcPct val="0"/>
              </a:spcBef>
            </a:pPr>
            <a:r>
              <a:rPr lang="ru-RU" sz="6000" u="none" spc="89" dirty="0">
                <a:solidFill>
                  <a:srgbClr val="000000"/>
                </a:solidFill>
                <a:latin typeface="Hatton Bold"/>
              </a:rPr>
              <a:t>Контакты</a:t>
            </a:r>
            <a:endParaRPr lang="en-US" sz="6000" u="none" spc="89" dirty="0">
              <a:solidFill>
                <a:srgbClr val="000000"/>
              </a:solidFill>
              <a:latin typeface="Hatto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8413" y="3771900"/>
            <a:ext cx="7688387" cy="3800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Тел: +79964013972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Яушева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Илюза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Радиковна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28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8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ilyuzayau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@mail.ru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ru-RU" sz="28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Респ.Башкортостан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г.Стерлитамак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ул.Проспект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Октября, 2 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химических технологий и инжиниринга ФГБОУ ВО УГНТУ в г. Стерлитамаке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Институт химических технологий и инжиниринга федерального государственного бюджетного образовательного учреждения высшего образования &quot;Уфимский государственный нефтяной технический университет&quot; (филиал в г. Стерлитамаке)">
            <a:extLst>
              <a:ext uri="{FF2B5EF4-FFF2-40B4-BE49-F238E27FC236}">
                <a16:creationId xmlns:a16="http://schemas.microsoft.com/office/drawing/2014/main" id="{F09227EB-A9DB-B32B-60B2-2A4E6D49B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0" y="350887"/>
            <a:ext cx="2999509" cy="307116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813</Words>
  <Application>Microsoft Office PowerPoint</Application>
  <PresentationFormat>Произвольный</PresentationFormat>
  <Paragraphs>66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Hatton 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de Animated App Pitch Deck Blue and Yellow Illustrative Modern Business Presentation</dc:title>
  <dc:creator>IlyuzaYau</dc:creator>
  <cp:lastModifiedBy>IlyuzaYau</cp:lastModifiedBy>
  <cp:revision>16</cp:revision>
  <dcterms:created xsi:type="dcterms:W3CDTF">2006-08-16T00:00:00Z</dcterms:created>
  <dcterms:modified xsi:type="dcterms:W3CDTF">2023-09-27T08:28:59Z</dcterms:modified>
  <dc:identifier>DAFcbDwVOhQ</dc:identifier>
</cp:coreProperties>
</file>