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6"/>
  </p:notesMasterIdLst>
  <p:sldIdLst>
    <p:sldId id="308" r:id="rId2"/>
    <p:sldId id="309" r:id="rId3"/>
    <p:sldId id="314" r:id="rId4"/>
    <p:sldId id="320" r:id="rId5"/>
    <p:sldId id="317" r:id="rId6"/>
    <p:sldId id="315" r:id="rId7"/>
    <p:sldId id="275" r:id="rId8"/>
    <p:sldId id="311" r:id="rId9"/>
    <p:sldId id="313" r:id="rId10"/>
    <p:sldId id="318" r:id="rId11"/>
    <p:sldId id="322" r:id="rId12"/>
    <p:sldId id="324" r:id="rId13"/>
    <p:sldId id="323" r:id="rId14"/>
    <p:sldId id="269" r:id="rId15"/>
  </p:sldIdLst>
  <p:sldSz cx="9144000" cy="5143500" type="screen16x9"/>
  <p:notesSz cx="6858000" cy="9144000"/>
  <p:embeddedFontLst>
    <p:embeddedFont>
      <p:font typeface="Libre Baskerville" panose="020B0604020202020204" charset="0"/>
      <p:regular r:id="rId17"/>
      <p:bold r:id="rId18"/>
      <p:italic r:id="rId19"/>
    </p:embeddedFont>
    <p:embeddedFont>
      <p:font typeface="Montserrat" panose="020B0604020202020204" charset="-52"/>
      <p:regular r:id="rId20"/>
      <p:bold r:id="rId21"/>
      <p:italic r:id="rId22"/>
      <p:boldItalic r:id="rId23"/>
    </p:embeddedFont>
    <p:embeddedFont>
      <p:font typeface="Prata" panose="020B0604020202020204" charset="-52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A7CE37-9B01-4CF3-BDD7-07A77F491539}">
  <a:tblStyle styleId="{DAA7CE37-9B01-4CF3-BDD7-07A77F4915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8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Анализ конкурентов </a:t>
            </a:r>
          </a:p>
        </c:rich>
      </c:tx>
      <c:layout>
        <c:manualLayout>
          <c:xMode val="edge"/>
          <c:yMode val="edge"/>
          <c:x val="0.23056092358934333"/>
          <c:y val="3.639383517088768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558677821522311E-2"/>
          <c:y val="7.6323317100345511E-2"/>
          <c:w val="0.31965994094488187"/>
          <c:h val="0.558415257671218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8E30-4432-86CF-309EF6A094C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8E30-4432-86CF-309EF6A094C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8E30-4432-86CF-309EF6A094C2}"/>
              </c:ext>
            </c:extLst>
          </c:dPt>
          <c:dPt>
            <c:idx val="3"/>
            <c:bubble3D val="0"/>
            <c:explosion val="1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8E30-4432-86CF-309EF6A094C2}"/>
              </c:ext>
            </c:extLst>
          </c:dPt>
          <c:dPt>
            <c:idx val="4"/>
            <c:bubble3D val="0"/>
            <c:explosion val="1"/>
            <c:spPr>
              <a:gradFill rotWithShape="1">
                <a:gsLst>
                  <a:gs pos="0">
                    <a:schemeClr val="accent3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8E30-4432-86CF-309EF6A094C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8E30-4432-86CF-309EF6A094C2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30-4432-86CF-309EF6A094C2}"/>
                </c:ext>
              </c:extLst>
            </c:dLbl>
            <c:dLbl>
              <c:idx val="1"/>
              <c:layout>
                <c:manualLayout>
                  <c:x val="-3.8731709317585301E-2"/>
                  <c:y val="-6.5820620078740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30-4432-86CF-309EF6A094C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13C2474-07CB-435D-A4E8-1C3E4635128B}" type="VALUE">
                      <a:rPr lang="en-US">
                        <a:solidFill>
                          <a:schemeClr val="tx1">
                            <a:lumMod val="10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E30-4432-86CF-309EF6A094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Завод "Флора"</c:v>
                </c:pt>
                <c:pt idx="1">
                  <c:v>Питомник растений "Моя усадьба"</c:v>
                </c:pt>
                <c:pt idx="2">
                  <c:v>Центр ландшафтного дизайна "Дольшая деревня"</c:v>
                </c:pt>
                <c:pt idx="3">
                  <c:v>Питомник растений "Ивушка"</c:v>
                </c:pt>
                <c:pt idx="4">
                  <c:v>Компания "Сибирские газоны"</c:v>
                </c:pt>
                <c:pt idx="5">
                  <c:v>Наш проект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</c:v>
                </c:pt>
                <c:pt idx="1">
                  <c:v>16</c:v>
                </c:pt>
                <c:pt idx="2">
                  <c:v>5</c:v>
                </c:pt>
                <c:pt idx="3">
                  <c:v>18</c:v>
                </c:pt>
                <c:pt idx="4">
                  <c:v>14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30-4432-86CF-309EF6A09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700897794955484"/>
          <c:y val="9.4380900890460126E-2"/>
          <c:w val="0.50490677707888987"/>
          <c:h val="0.902269657112759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Times New Roman 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23821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Google Shape;320;g74ca63204b_0_0:notes">
            <a:extLst>
              <a:ext uri="{FF2B5EF4-FFF2-40B4-BE49-F238E27FC236}">
                <a16:creationId xmlns:a16="http://schemas.microsoft.com/office/drawing/2014/main" id="{B2826ECA-2923-441A-AF97-A5C55B7E343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21507" name="Google Shape;321;g74ca63204b_0_0:notes">
            <a:extLst>
              <a:ext uri="{FF2B5EF4-FFF2-40B4-BE49-F238E27FC236}">
                <a16:creationId xmlns:a16="http://schemas.microsoft.com/office/drawing/2014/main" id="{A9B64A22-95EB-465B-86F5-B6C480A63DDC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74ca63204b_2_4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74ca63204b_2_4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8409cefd0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8409cefd02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1314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74ca63204b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74ca63204b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8444100" y="3567700"/>
            <a:ext cx="699900" cy="157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450175" y="-39125"/>
            <a:ext cx="1711800" cy="525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1417200" y="659850"/>
            <a:ext cx="7974300" cy="3823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</a:blip>
          <a:srcRect l="52315"/>
          <a:stretch/>
        </p:blipFill>
        <p:spPr>
          <a:xfrm rot="640647" flipH="1">
            <a:off x="8015497" y="2858780"/>
            <a:ext cx="2048052" cy="314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131753">
            <a:off x="-9768" y="-293906"/>
            <a:ext cx="1373491" cy="282598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963200" y="1390974"/>
            <a:ext cx="2808000" cy="131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4963200" y="2785320"/>
            <a:ext cx="2808000" cy="9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_AND_TWO_COLUMNS_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/>
          <p:nvPr/>
        </p:nvSpPr>
        <p:spPr>
          <a:xfrm>
            <a:off x="6688150" y="-6975"/>
            <a:ext cx="2455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618925" y="1241200"/>
            <a:ext cx="7709400" cy="29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618925" y="522175"/>
            <a:ext cx="811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ONLY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/>
          <p:nvPr/>
        </p:nvSpPr>
        <p:spPr>
          <a:xfrm>
            <a:off x="-160050" y="470400"/>
            <a:ext cx="9464100" cy="4191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6983647" y="-701375"/>
            <a:ext cx="3350624" cy="312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 rot="784399">
            <a:off x="-400738" y="1913144"/>
            <a:ext cx="1345978" cy="292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618925" y="522175"/>
            <a:ext cx="811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title" idx="2"/>
          </p:nvPr>
        </p:nvSpPr>
        <p:spPr>
          <a:xfrm>
            <a:off x="1259088" y="2962725"/>
            <a:ext cx="2015700" cy="4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1"/>
          </p:nvPr>
        </p:nvSpPr>
        <p:spPr>
          <a:xfrm>
            <a:off x="1259088" y="3343700"/>
            <a:ext cx="20157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title" idx="3"/>
          </p:nvPr>
        </p:nvSpPr>
        <p:spPr>
          <a:xfrm>
            <a:off x="3564155" y="2962725"/>
            <a:ext cx="2015700" cy="4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ubTitle" idx="4"/>
          </p:nvPr>
        </p:nvSpPr>
        <p:spPr>
          <a:xfrm>
            <a:off x="3564155" y="3343700"/>
            <a:ext cx="20157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title" idx="5"/>
          </p:nvPr>
        </p:nvSpPr>
        <p:spPr>
          <a:xfrm>
            <a:off x="5869222" y="2962725"/>
            <a:ext cx="2015700" cy="4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ubTitle" idx="6"/>
          </p:nvPr>
        </p:nvSpPr>
        <p:spPr>
          <a:xfrm>
            <a:off x="5869222" y="3343700"/>
            <a:ext cx="20157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 idx="7" hasCustomPrompt="1"/>
          </p:nvPr>
        </p:nvSpPr>
        <p:spPr>
          <a:xfrm>
            <a:off x="1530750" y="2331975"/>
            <a:ext cx="1472400" cy="6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16"/>
          <p:cNvSpPr txBox="1">
            <a:spLocks noGrp="1"/>
          </p:cNvSpPr>
          <p:nvPr>
            <p:ph type="title" idx="8" hasCustomPrompt="1"/>
          </p:nvPr>
        </p:nvSpPr>
        <p:spPr>
          <a:xfrm>
            <a:off x="3835800" y="2331975"/>
            <a:ext cx="1472400" cy="6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2" name="Google Shape;112;p16"/>
          <p:cNvSpPr txBox="1">
            <a:spLocks noGrp="1"/>
          </p:cNvSpPr>
          <p:nvPr>
            <p:ph type="title" idx="9" hasCustomPrompt="1"/>
          </p:nvPr>
        </p:nvSpPr>
        <p:spPr>
          <a:xfrm>
            <a:off x="6140850" y="2331975"/>
            <a:ext cx="1472400" cy="6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numbers">
  <p:cSld name="TITLE_ONLY_1_3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0" y="4737250"/>
            <a:ext cx="9144000" cy="466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67065" flipH="1">
            <a:off x="8275631" y="-36250"/>
            <a:ext cx="1213500" cy="264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4127" flipH="1">
            <a:off x="297036" y="3315524"/>
            <a:ext cx="832374" cy="205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2467">
            <a:off x="-498120" y="2623447"/>
            <a:ext cx="1294111" cy="266268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2659275" y="1145925"/>
            <a:ext cx="38253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 hasCustomPrompt="1"/>
          </p:nvPr>
        </p:nvSpPr>
        <p:spPr>
          <a:xfrm>
            <a:off x="2659425" y="463300"/>
            <a:ext cx="3825300" cy="7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0" name="Google Shape;130;p18"/>
          <p:cNvSpPr txBox="1">
            <a:spLocks noGrp="1"/>
          </p:cNvSpPr>
          <p:nvPr>
            <p:ph type="subTitle" idx="2"/>
          </p:nvPr>
        </p:nvSpPr>
        <p:spPr>
          <a:xfrm>
            <a:off x="2659275" y="2606313"/>
            <a:ext cx="38253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title" idx="3" hasCustomPrompt="1"/>
          </p:nvPr>
        </p:nvSpPr>
        <p:spPr>
          <a:xfrm>
            <a:off x="2659425" y="1923688"/>
            <a:ext cx="3825300" cy="7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2" name="Google Shape;132;p18"/>
          <p:cNvSpPr txBox="1">
            <a:spLocks noGrp="1"/>
          </p:cNvSpPr>
          <p:nvPr>
            <p:ph type="subTitle" idx="4"/>
          </p:nvPr>
        </p:nvSpPr>
        <p:spPr>
          <a:xfrm>
            <a:off x="2659275" y="4066713"/>
            <a:ext cx="38253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title" idx="5" hasCustomPrompt="1"/>
          </p:nvPr>
        </p:nvSpPr>
        <p:spPr>
          <a:xfrm>
            <a:off x="2659425" y="3384088"/>
            <a:ext cx="3825300" cy="7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_ONLY_1_2_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618925" y="522175"/>
            <a:ext cx="811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84" name="Google Shape;184;p24"/>
          <p:cNvGrpSpPr/>
          <p:nvPr/>
        </p:nvGrpSpPr>
        <p:grpSpPr>
          <a:xfrm>
            <a:off x="0" y="0"/>
            <a:ext cx="9144000" cy="5187900"/>
            <a:chOff x="0" y="0"/>
            <a:chExt cx="9144000" cy="5187900"/>
          </a:xfrm>
        </p:grpSpPr>
        <p:sp>
          <p:nvSpPr>
            <p:cNvPr id="185" name="Google Shape;185;p24"/>
            <p:cNvSpPr/>
            <p:nvPr/>
          </p:nvSpPr>
          <p:spPr>
            <a:xfrm>
              <a:off x="0" y="4944300"/>
              <a:ext cx="9144000" cy="19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4"/>
            <p:cNvSpPr/>
            <p:nvPr/>
          </p:nvSpPr>
          <p:spPr>
            <a:xfrm rot="5400000">
              <a:off x="-2494350" y="2494350"/>
              <a:ext cx="5187900" cy="19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7" name="Google Shape;187;p24"/>
          <p:cNvPicPr preferRelativeResize="0"/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7182925" y="-496450"/>
            <a:ext cx="2522849" cy="234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SECTION_HEADER_2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"/>
          <p:cNvSpPr/>
          <p:nvPr/>
        </p:nvSpPr>
        <p:spPr>
          <a:xfrm>
            <a:off x="-11550" y="-22625"/>
            <a:ext cx="273600" cy="516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33"/>
          <p:cNvPicPr preferRelativeResize="0"/>
          <p:nvPr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761113" y="1073300"/>
            <a:ext cx="1419631" cy="292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>
          <a:blip r:embed="rId3">
            <a:alphaModFix amt="95000"/>
          </a:blip>
          <a:stretch>
            <a:fillRect/>
          </a:stretch>
        </p:blipFill>
        <p:spPr>
          <a:xfrm rot="1222327" flipH="1">
            <a:off x="-400725" y="1675274"/>
            <a:ext cx="4933626" cy="36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8" name="Google Shape;268;p33"/>
          <p:cNvCxnSpPr/>
          <p:nvPr/>
        </p:nvCxnSpPr>
        <p:spPr>
          <a:xfrm>
            <a:off x="7855400" y="234675"/>
            <a:ext cx="112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" name="Google Shape;269;p33"/>
          <p:cNvCxnSpPr/>
          <p:nvPr/>
        </p:nvCxnSpPr>
        <p:spPr>
          <a:xfrm>
            <a:off x="7855400" y="401150"/>
            <a:ext cx="112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1_3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/>
          <p:nvPr/>
        </p:nvSpPr>
        <p:spPr>
          <a:xfrm rot="10800000">
            <a:off x="7598600" y="-103500"/>
            <a:ext cx="4044600" cy="5350500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4"/>
          <p:cNvSpPr/>
          <p:nvPr/>
        </p:nvSpPr>
        <p:spPr>
          <a:xfrm>
            <a:off x="0" y="0"/>
            <a:ext cx="987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4"/>
          <p:cNvSpPr/>
          <p:nvPr/>
        </p:nvSpPr>
        <p:spPr>
          <a:xfrm>
            <a:off x="338262" y="348000"/>
            <a:ext cx="9520800" cy="4447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30475" y="1168738"/>
            <a:ext cx="1821875" cy="396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2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/>
          <p:nvPr/>
        </p:nvSpPr>
        <p:spPr>
          <a:xfrm>
            <a:off x="7385575" y="0"/>
            <a:ext cx="1758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5"/>
          <p:cNvSpPr/>
          <p:nvPr/>
        </p:nvSpPr>
        <p:spPr>
          <a:xfrm>
            <a:off x="-139400" y="-114175"/>
            <a:ext cx="8797500" cy="4776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8" name="Google Shape;278;p35"/>
          <p:cNvPicPr preferRelativeResize="0"/>
          <p:nvPr/>
        </p:nvPicPr>
        <p:blipFill>
          <a:blip r:embed="rId2">
            <a:alphaModFix amt="84000"/>
          </a:blip>
          <a:stretch>
            <a:fillRect/>
          </a:stretch>
        </p:blipFill>
        <p:spPr>
          <a:xfrm rot="-220026">
            <a:off x="7576676" y="1100017"/>
            <a:ext cx="1758300" cy="4099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Baskerville"/>
              <a:buNone/>
              <a:defRPr sz="2800" b="1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rata"/>
              <a:buNone/>
              <a:defRPr sz="2800">
                <a:solidFill>
                  <a:schemeClr val="dk2"/>
                </a:solidFill>
                <a:latin typeface="Prata"/>
                <a:ea typeface="Prata"/>
                <a:cs typeface="Prata"/>
                <a:sym typeface="Pr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9" r:id="rId3"/>
    <p:sldLayoutId id="2147483662" r:id="rId4"/>
    <p:sldLayoutId id="2147483664" r:id="rId5"/>
    <p:sldLayoutId id="2147483670" r:id="rId6"/>
    <p:sldLayoutId id="2147483679" r:id="rId7"/>
    <p:sldLayoutId id="2147483680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864;p65">
            <a:extLst>
              <a:ext uri="{FF2B5EF4-FFF2-40B4-BE49-F238E27FC236}">
                <a16:creationId xmlns:a16="http://schemas.microsoft.com/office/drawing/2014/main" id="{6F806D5B-E187-4C37-AF37-91B761559A49}"/>
              </a:ext>
            </a:extLst>
          </p:cNvPr>
          <p:cNvSpPr/>
          <p:nvPr/>
        </p:nvSpPr>
        <p:spPr>
          <a:xfrm>
            <a:off x="1534862" y="1060124"/>
            <a:ext cx="5424378" cy="299625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DBFE1E-CF4A-48EE-911D-B14BC7D0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585" y="1280761"/>
            <a:ext cx="5424378" cy="29962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BA1793-FB67-4CD3-97B0-7C6A86E98B2C}"/>
              </a:ext>
            </a:extLst>
          </p:cNvPr>
          <p:cNvSpPr txBox="1"/>
          <p:nvPr/>
        </p:nvSpPr>
        <p:spPr>
          <a:xfrm>
            <a:off x="1793359" y="1434650"/>
            <a:ext cx="5422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 charset="0"/>
              </a:rPr>
              <a:t>Микроклональное размножение</a:t>
            </a:r>
            <a:r>
              <a:rPr lang="en-US" altLang="ru-RU" sz="28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 charset="0"/>
              </a:rPr>
              <a:t> </a:t>
            </a:r>
            <a:r>
              <a:rPr lang="ru-RU" altLang="ru-RU" sz="28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 charset="0"/>
              </a:rPr>
              <a:t>гортензий</a:t>
            </a:r>
            <a:endParaRPr lang="ru-RU" sz="28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7BEC93-382A-4902-89C3-DC6B78A5CA68}"/>
              </a:ext>
            </a:extLst>
          </p:cNvPr>
          <p:cNvSpPr txBox="1"/>
          <p:nvPr/>
        </p:nvSpPr>
        <p:spPr>
          <a:xfrm>
            <a:off x="1791585" y="2754743"/>
            <a:ext cx="5424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Montserrat" charset="0"/>
                <a:sym typeface="Montserrat" charset="0"/>
              </a:rPr>
              <a:t>Кузбасский государственный аграрный университет имени </a:t>
            </a:r>
            <a:r>
              <a:rPr lang="ru-RU" altLang="ru-RU" b="1" dirty="0" err="1">
                <a:solidFill>
                  <a:schemeClr val="tx1">
                    <a:lumMod val="10000"/>
                  </a:schemeClr>
                </a:solidFill>
                <a:latin typeface="Times New Roman "/>
                <a:cs typeface="Montserrat" charset="0"/>
                <a:sym typeface="Montserrat" charset="0"/>
              </a:rPr>
              <a:t>В.Н.Полецкого</a:t>
            </a:r>
            <a:r>
              <a:rPr lang="ru-RU" altLang="ru-RU" b="1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Montserrat" charset="0"/>
                <a:sym typeface="Montserrat" charset="0"/>
              </a:rPr>
              <a:t> </a:t>
            </a:r>
            <a:endParaRPr lang="en-US" altLang="ru-RU" b="1" dirty="0">
              <a:solidFill>
                <a:schemeClr val="tx1">
                  <a:lumMod val="10000"/>
                </a:schemeClr>
              </a:solidFill>
              <a:latin typeface="Times New Roman "/>
              <a:cs typeface="Montserrat" charset="0"/>
              <a:sym typeface="Montserrat" charset="0"/>
            </a:endParaRPr>
          </a:p>
          <a:p>
            <a:pPr algn="ctr"/>
            <a:r>
              <a:rPr lang="ru-RU" altLang="ru-RU" b="1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Montserrat" charset="0"/>
                <a:sym typeface="Montserrat" charset="0"/>
              </a:rPr>
              <a:t>Акселератор "АГРОСТАРТ"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87A19-44C5-49BB-9BFD-9E8271E8EF5B}"/>
              </a:ext>
            </a:extLst>
          </p:cNvPr>
          <p:cNvSpPr txBox="1"/>
          <p:nvPr/>
        </p:nvSpPr>
        <p:spPr>
          <a:xfrm>
            <a:off x="5375511" y="3683704"/>
            <a:ext cx="28690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alt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Ермоленко Валентина Алексеевна</a:t>
            </a:r>
            <a:endParaRPr lang="en-US" altLang="ru-RU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Кудряшова Мария Витальевна 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E8BF1-FB5F-449C-BB23-CFE8E5BE6806}"/>
              </a:ext>
            </a:extLst>
          </p:cNvPr>
          <p:cNvSpPr txBox="1"/>
          <p:nvPr/>
        </p:nvSpPr>
        <p:spPr>
          <a:xfrm>
            <a:off x="5375511" y="3445906"/>
            <a:ext cx="2594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разработали:</a:t>
            </a:r>
          </a:p>
        </p:txBody>
      </p:sp>
      <p:cxnSp>
        <p:nvCxnSpPr>
          <p:cNvPr id="9" name="Google Shape;294;p39">
            <a:extLst>
              <a:ext uri="{FF2B5EF4-FFF2-40B4-BE49-F238E27FC236}">
                <a16:creationId xmlns:a16="http://schemas.microsoft.com/office/drawing/2014/main" id="{90D9B13A-D3C0-4EE9-A60B-7F036C20362E}"/>
              </a:ext>
            </a:extLst>
          </p:cNvPr>
          <p:cNvCxnSpPr/>
          <p:nvPr/>
        </p:nvCxnSpPr>
        <p:spPr>
          <a:xfrm>
            <a:off x="5233105" y="4204174"/>
            <a:ext cx="306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294;p39">
            <a:extLst>
              <a:ext uri="{FF2B5EF4-FFF2-40B4-BE49-F238E27FC236}">
                <a16:creationId xmlns:a16="http://schemas.microsoft.com/office/drawing/2014/main" id="{02D551A6-DC41-453D-8308-22B692C17793}"/>
              </a:ext>
            </a:extLst>
          </p:cNvPr>
          <p:cNvCxnSpPr/>
          <p:nvPr/>
        </p:nvCxnSpPr>
        <p:spPr>
          <a:xfrm>
            <a:off x="5233105" y="3945449"/>
            <a:ext cx="306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A37FF77-62DF-49D1-BA1E-E74C8510E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6935" y="183497"/>
            <a:ext cx="1633870" cy="2205260"/>
          </a:xfrm>
          <a:prstGeom prst="rect">
            <a:avLst/>
          </a:prstGeom>
        </p:spPr>
      </p:pic>
      <p:pic>
        <p:nvPicPr>
          <p:cNvPr id="12" name="Google Shape;1422;p73">
            <a:extLst>
              <a:ext uri="{FF2B5EF4-FFF2-40B4-BE49-F238E27FC236}">
                <a16:creationId xmlns:a16="http://schemas.microsoft.com/office/drawing/2014/main" id="{7691404F-E318-4F0E-98A3-1DE9563E2F2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14452">
            <a:off x="-16650" y="609599"/>
            <a:ext cx="986685" cy="22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79;p65">
            <a:extLst>
              <a:ext uri="{FF2B5EF4-FFF2-40B4-BE49-F238E27FC236}">
                <a16:creationId xmlns:a16="http://schemas.microsoft.com/office/drawing/2014/main" id="{F82BD623-BB9B-4AC3-BF7E-DA2421C8B937}"/>
              </a:ext>
            </a:extLst>
          </p:cNvPr>
          <p:cNvSpPr/>
          <p:nvPr/>
        </p:nvSpPr>
        <p:spPr>
          <a:xfrm>
            <a:off x="8631599" y="3161414"/>
            <a:ext cx="1632300" cy="2121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428;p73">
            <a:extLst>
              <a:ext uri="{FF2B5EF4-FFF2-40B4-BE49-F238E27FC236}">
                <a16:creationId xmlns:a16="http://schemas.microsoft.com/office/drawing/2014/main" id="{CA15C96F-5209-4BBE-9B9F-62F1095F20C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2038" y="2754743"/>
            <a:ext cx="1131127" cy="2121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2DA450D-034B-477C-9549-21C130B9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5806"/>
            <a:ext cx="1037693" cy="103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82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5;p43">
            <a:extLst>
              <a:ext uri="{FF2B5EF4-FFF2-40B4-BE49-F238E27FC236}">
                <a16:creationId xmlns:a16="http://schemas.microsoft.com/office/drawing/2014/main" id="{DF44ED27-3158-4A9D-BCEB-C83DA04C6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541" y="593391"/>
            <a:ext cx="3630613" cy="2412079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482" name="Google Shape;323;p43">
            <a:extLst>
              <a:ext uri="{FF2B5EF4-FFF2-40B4-BE49-F238E27FC236}">
                <a16:creationId xmlns:a16="http://schemas.microsoft.com/office/drawing/2014/main" id="{5E69C4D2-1E78-48D8-AB98-3AF1176CA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70" y="3162486"/>
            <a:ext cx="7696384" cy="14874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ru-RU" altLang="ru-RU" sz="1600" dirty="0">
              <a:solidFill>
                <a:schemeClr val="bg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algn="ctr"/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Calibri" panose="020F0502020204030204" pitchFamily="34" charset="0"/>
              </a:rPr>
              <a:t>На рынке имеется ограниченное число предложений, которые полностью не удовлетворяют спрос потребителя.</a:t>
            </a:r>
            <a:endParaRPr lang="ru-RU" altLang="ru-RU" sz="1600" dirty="0">
              <a:solidFill>
                <a:schemeClr val="tx1">
                  <a:lumMod val="10000"/>
                </a:schemeClr>
              </a:solidFill>
              <a:latin typeface="Times New Roman "/>
              <a:cs typeface="Times New Roman" panose="02020603050405020304" pitchFamily="18" charset="0"/>
              <a:sym typeface="Montserrat" charset="0"/>
            </a:endParaRPr>
          </a:p>
          <a:p>
            <a:pPr algn="ctr"/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Calibri" panose="020F0502020204030204" pitchFamily="34" charset="0"/>
              </a:rPr>
              <a:t>Многие уникальные сорта гортензий могут быть труднодоступны или недоступны для покупки из-за ограниченного количества их экземпляров. Это создает спрос на новые растения или их клонированные копии.</a:t>
            </a:r>
            <a:br>
              <a:rPr lang="ru-RU" altLang="ru-RU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Calibri" panose="020F0502020204030204" pitchFamily="34" charset="0"/>
              </a:rPr>
            </a:br>
            <a:endParaRPr lang="ru-RU" dirty="0">
              <a:solidFill>
                <a:schemeClr val="tx1">
                  <a:lumMod val="10000"/>
                </a:schemeClr>
              </a:solidFill>
              <a:latin typeface="Times New Roman "/>
            </a:endParaRPr>
          </a:p>
        </p:txBody>
      </p:sp>
      <p:sp>
        <p:nvSpPr>
          <p:cNvPr id="20483" name="Google Shape;324;p43">
            <a:extLst>
              <a:ext uri="{FF2B5EF4-FFF2-40B4-BE49-F238E27FC236}">
                <a16:creationId xmlns:a16="http://schemas.microsoft.com/office/drawing/2014/main" id="{BF311268-4A7F-4213-B8FD-236BDD0AE5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36712"/>
            <a:ext cx="9144000" cy="573087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470F03"/>
              </a:buClr>
              <a:buFont typeface="Libre Baskerville" charset="0"/>
              <a:buNone/>
            </a:pPr>
            <a:r>
              <a:rPr lang="ru-RU" altLang="ru-RU" sz="3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 charset="0"/>
              </a:rPr>
              <a:t>Актуальность проекта</a:t>
            </a:r>
          </a:p>
        </p:txBody>
      </p:sp>
      <p:sp>
        <p:nvSpPr>
          <p:cNvPr id="20484" name="Google Shape;325;p43">
            <a:extLst>
              <a:ext uri="{FF2B5EF4-FFF2-40B4-BE49-F238E27FC236}">
                <a16:creationId xmlns:a16="http://schemas.microsoft.com/office/drawing/2014/main" id="{1CDCBFCF-28D0-4E2C-A8AC-D5DEEE220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20" y="593392"/>
            <a:ext cx="3630612" cy="2412079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5" name="Google Shape;327;p43">
            <a:extLst>
              <a:ext uri="{FF2B5EF4-FFF2-40B4-BE49-F238E27FC236}">
                <a16:creationId xmlns:a16="http://schemas.microsoft.com/office/drawing/2014/main" id="{59AC2F76-CBFB-43EC-81CE-63C73379825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33820" y="593391"/>
            <a:ext cx="3630612" cy="2412079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AD2D2"/>
              </a:buClr>
              <a:buSzPts val="1100"/>
              <a:buFont typeface="Montserrat" charset="0"/>
              <a:buNone/>
            </a:pP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Montserrat" charset="0"/>
              </a:rPr>
              <a:t>Сегодня идет спрос на редкие растения для создания уникальных садов и озеленения городов.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AD2D2"/>
              </a:buClr>
              <a:buSzPts val="1100"/>
              <a:buFont typeface="Montserrat" charset="0"/>
              <a:buNone/>
            </a:pP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Montserrat" charset="0"/>
              </a:rPr>
              <a:t>Гортензии, благодаря своей красоте и разнообразию сортов, пользуются популярностью среди садоводов и ландшафтных дизайнеров.</a:t>
            </a: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Montserrat" charset="0"/>
                <a:sym typeface="Montserrat" charset="0"/>
              </a:rPr>
              <a:t> </a:t>
            </a:r>
          </a:p>
        </p:txBody>
      </p:sp>
      <p:sp>
        <p:nvSpPr>
          <p:cNvPr id="20486" name="Google Shape;332;p43">
            <a:extLst>
              <a:ext uri="{FF2B5EF4-FFF2-40B4-BE49-F238E27FC236}">
                <a16:creationId xmlns:a16="http://schemas.microsoft.com/office/drawing/2014/main" id="{21331E29-C796-4E7A-8735-F16B0863D57C}"/>
              </a:ext>
            </a:extLst>
          </p:cNvPr>
          <p:cNvSpPr txBox="1">
            <a:spLocks noGrp="1"/>
          </p:cNvSpPr>
          <p:nvPr>
            <p:ph type="subTitle" idx="6"/>
          </p:nvPr>
        </p:nvSpPr>
        <p:spPr>
          <a:xfrm>
            <a:off x="4645784" y="593391"/>
            <a:ext cx="3630613" cy="2412079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470F03"/>
              </a:buClr>
              <a:buFont typeface="Montserrat" charset="0"/>
              <a:buNone/>
            </a:pP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  <a:sym typeface="Calibri" panose="020F0502020204030204" pitchFamily="34" charset="0"/>
              </a:rPr>
              <a:t>Разведение и продажа гортензий через метод микроклонального размножения открывает новые возможности для бизнеса в сфере цветочного рынка. Это позволит предложить потребителям широкий ассортимент уникальных сортов и гибридов</a:t>
            </a: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609711-C0C3-4A9E-8DC0-604EB7909259}"/>
              </a:ext>
            </a:extLst>
          </p:cNvPr>
          <p:cNvSpPr/>
          <p:nvPr/>
        </p:nvSpPr>
        <p:spPr>
          <a:xfrm>
            <a:off x="0" y="7161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>
                <a:srgbClr val="470F03"/>
              </a:buClr>
              <a:buSzPts val="2300"/>
            </a:pPr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Цель и задачи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6E687E-782C-47D8-82E0-5C18F3EF6AA1}"/>
              </a:ext>
            </a:extLst>
          </p:cNvPr>
          <p:cNvSpPr/>
          <p:nvPr/>
        </p:nvSpPr>
        <p:spPr>
          <a:xfrm>
            <a:off x="77972" y="802035"/>
            <a:ext cx="72939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457200">
              <a:buNone/>
            </a:pPr>
            <a:r>
              <a:rPr lang="ru-RU" sz="16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 marL="0" lvl="0" indent="457200" algn="just">
              <a:buNone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 уникальных торговых предложений для ландшафтных дизайнеров, цветочных магазинов и садоводов любителей за счет разведения и продажи гортензий через метод микроклонального размножения.</a:t>
            </a:r>
          </a:p>
          <a:p>
            <a:pPr marL="0" lvl="0" indent="457200">
              <a:buNone/>
            </a:pPr>
            <a:endParaRPr lang="ru-RU" sz="16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>
              <a:buNone/>
            </a:pPr>
            <a:r>
              <a:rPr lang="ru-RU" sz="16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научных и лабораторных исследований методом микроклонального размножения;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пробных образцов;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MVP  и тестирование на  целевой фокус группе;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бизнес модели и бизнес-плана;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команды проекта и распределение ролей;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календарного плана развития проекта, а также запуска бизнеса и продвижения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384077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7D1E8E-DD00-4188-B25C-7FCB5667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37"/>
            <a:ext cx="9144000" cy="572700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Libre Baskerville" charset="0"/>
                <a:sym typeface="Libre Baskerville" charset="0"/>
              </a:rPr>
              <a:t>Анализ рынка и конкурентные преимущества </a:t>
            </a:r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41F46B-7401-4104-BDF9-2ADF98403CC3}"/>
              </a:ext>
            </a:extLst>
          </p:cNvPr>
          <p:cNvSpPr/>
          <p:nvPr/>
        </p:nvSpPr>
        <p:spPr>
          <a:xfrm>
            <a:off x="4068726" y="492363"/>
            <a:ext cx="507527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 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технологии: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микроклональное размножение является инновационным методом, позволяющий получить большое количество однородных растений за короткий период времени.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производительность: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применению микроклонального размножения, компания способна производить большие объемы, обеспечивая стабильное снабжение рынка.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продукции: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микроклональное размножение позволяет охранить все полезные свойства и генетическую чистоту гортензий, обеспечивая высокое качество растений.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затрат на уход: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гортензии, требуют минимального ухода и обеспечивают высокую выживаемость и стабильность при пересадке.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воспроизводство сортов: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микроклональное размножение позволяет быстро увеличивать количество редких и популярных сортов гортензий, что способствует разнообразию предложения и удовлетворению потребностей клиентов.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к болезням и вредителям: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растения, полученные с помощью микроклонального размножения, имеют повышенную устойчивость к болезням и вредителям.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устойчивость: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микроклональное размножение гортензий является экологически чистым методом, не требующим использования химических веществ и позволяющим сохранить биоразнообразие.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 качества: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предоставляет гарантию на качество растений, полученных с помощью микроклонального размножения.</a:t>
            </a:r>
            <a:endParaRPr lang="ru-RU" sz="1200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A915FC0-1280-4AE7-B7AF-A33D41E8F4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754561"/>
              </p:ext>
            </p:extLst>
          </p:nvPr>
        </p:nvGraphicFramePr>
        <p:xfrm>
          <a:off x="-272469" y="1161535"/>
          <a:ext cx="4791740" cy="3658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109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27833-19AE-4575-B464-66BF7C88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7" y="-106065"/>
            <a:ext cx="9144000" cy="572700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целевая аудитория</a:t>
            </a:r>
            <a:endParaRPr lang="ru-RU" sz="3200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B3EF3E8-EE40-4AC1-AB52-755A23E96D23}"/>
              </a:ext>
            </a:extLst>
          </p:cNvPr>
          <p:cNvGrpSpPr/>
          <p:nvPr/>
        </p:nvGrpSpPr>
        <p:grpSpPr>
          <a:xfrm>
            <a:off x="708932" y="554170"/>
            <a:ext cx="1896683" cy="1335739"/>
            <a:chOff x="3364477" y="604430"/>
            <a:chExt cx="1896683" cy="1335739"/>
          </a:xfrm>
        </p:grpSpPr>
        <p:sp>
          <p:nvSpPr>
            <p:cNvPr id="4" name="Google Shape;674;p61">
              <a:extLst>
                <a:ext uri="{FF2B5EF4-FFF2-40B4-BE49-F238E27FC236}">
                  <a16:creationId xmlns:a16="http://schemas.microsoft.com/office/drawing/2014/main" id="{459E758C-956A-4B69-81A7-049891479AFB}"/>
                </a:ext>
              </a:extLst>
            </p:cNvPr>
            <p:cNvSpPr/>
            <p:nvPr/>
          </p:nvSpPr>
          <p:spPr>
            <a:xfrm>
              <a:off x="3364477" y="604430"/>
              <a:ext cx="1785300" cy="1257745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C0E6662-42FB-4119-8942-B114E1BED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5860" y="682423"/>
              <a:ext cx="1785300" cy="1257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Google Shape;323;p43">
            <a:extLst>
              <a:ext uri="{FF2B5EF4-FFF2-40B4-BE49-F238E27FC236}">
                <a16:creationId xmlns:a16="http://schemas.microsoft.com/office/drawing/2014/main" id="{CEEC70A2-BBEC-43F8-A535-0819B64AF13B}"/>
              </a:ext>
            </a:extLst>
          </p:cNvPr>
          <p:cNvSpPr/>
          <p:nvPr/>
        </p:nvSpPr>
        <p:spPr>
          <a:xfrm>
            <a:off x="277219" y="1949372"/>
            <a:ext cx="2849525" cy="2886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Цветоводы любители</a:t>
            </a:r>
          </a:p>
          <a:p>
            <a:pPr algn="ctr"/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География: кемеровская район. 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algn="ctr"/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аудитория, преимущественно женщины 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возраста: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35 до 65 лет,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35-50 тысяч рублей,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положение: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замужем. Пример </a:t>
            </a:r>
            <a:r>
              <a:rPr lang="ru-RU" sz="1200" dirty="0" err="1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аватара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клиента Елена. В свободное от работы время она увлекается цветами и особенно ценит их уникальность и индивидуальность каждого сорта. Елена готова заплатить за высокое качество и большое разнообразие сортов гортензий.</a:t>
            </a:r>
            <a:endParaRPr sz="12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323;p43">
            <a:extLst>
              <a:ext uri="{FF2B5EF4-FFF2-40B4-BE49-F238E27FC236}">
                <a16:creationId xmlns:a16="http://schemas.microsoft.com/office/drawing/2014/main" id="{B4C035F2-E78C-4233-94D3-7A34F620A187}"/>
              </a:ext>
            </a:extLst>
          </p:cNvPr>
          <p:cNvSpPr/>
          <p:nvPr/>
        </p:nvSpPr>
        <p:spPr>
          <a:xfrm>
            <a:off x="6049730" y="1949372"/>
            <a:ext cx="2849525" cy="2886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Цветочные магазины розничной торговли </a:t>
            </a:r>
          </a:p>
          <a:p>
            <a:pPr algn="ctr"/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География: кемеровская район. 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Гортензии  микроклонального размножения являются популярным выбором для цветочных магазинов, которые стремятся предложить своим клиентам необычные и высококачественные цветочные композиции как в букетах, так и в горшочках.</a:t>
            </a:r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BD34F4A-A78A-44DE-AD6D-4CE4C6CAADB1}"/>
              </a:ext>
            </a:extLst>
          </p:cNvPr>
          <p:cNvGrpSpPr/>
          <p:nvPr/>
        </p:nvGrpSpPr>
        <p:grpSpPr>
          <a:xfrm>
            <a:off x="6451243" y="554170"/>
            <a:ext cx="1893400" cy="1344901"/>
            <a:chOff x="6121131" y="576063"/>
            <a:chExt cx="1893400" cy="1344901"/>
          </a:xfrm>
        </p:grpSpPr>
        <p:sp>
          <p:nvSpPr>
            <p:cNvPr id="9" name="Google Shape;674;p61">
              <a:extLst>
                <a:ext uri="{FF2B5EF4-FFF2-40B4-BE49-F238E27FC236}">
                  <a16:creationId xmlns:a16="http://schemas.microsoft.com/office/drawing/2014/main" id="{B0F4F5B9-7254-424A-8F6C-A7048F2BBF11}"/>
                </a:ext>
              </a:extLst>
            </p:cNvPr>
            <p:cNvSpPr/>
            <p:nvPr/>
          </p:nvSpPr>
          <p:spPr>
            <a:xfrm>
              <a:off x="6121131" y="576063"/>
              <a:ext cx="1785300" cy="1257745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2"/>
                </a:solidFill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0B2A1FC-717B-49CC-84B0-CCA442E79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9231" y="663218"/>
              <a:ext cx="1785300" cy="1257746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C319733-DC17-4821-9FC9-5EF5FC265CA7}"/>
              </a:ext>
            </a:extLst>
          </p:cNvPr>
          <p:cNvGrpSpPr/>
          <p:nvPr/>
        </p:nvGrpSpPr>
        <p:grpSpPr>
          <a:xfrm>
            <a:off x="3635779" y="558052"/>
            <a:ext cx="1904916" cy="1330946"/>
            <a:chOff x="665193" y="586845"/>
            <a:chExt cx="1904916" cy="1330946"/>
          </a:xfrm>
        </p:grpSpPr>
        <p:sp>
          <p:nvSpPr>
            <p:cNvPr id="12" name="Google Shape;674;p61">
              <a:extLst>
                <a:ext uri="{FF2B5EF4-FFF2-40B4-BE49-F238E27FC236}">
                  <a16:creationId xmlns:a16="http://schemas.microsoft.com/office/drawing/2014/main" id="{22D2B6CB-94C0-45D4-93F8-5D6525FAF8A5}"/>
                </a:ext>
              </a:extLst>
            </p:cNvPr>
            <p:cNvSpPr/>
            <p:nvPr/>
          </p:nvSpPr>
          <p:spPr>
            <a:xfrm>
              <a:off x="665193" y="586845"/>
              <a:ext cx="1785300" cy="1243411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E397CD-886F-4871-A998-6BC7A24E3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809" y="666392"/>
              <a:ext cx="1785300" cy="1251399"/>
            </a:xfrm>
            <a:prstGeom prst="rect">
              <a:avLst/>
            </a:prstGeom>
          </p:spPr>
        </p:pic>
      </p:grpSp>
      <p:sp>
        <p:nvSpPr>
          <p:cNvPr id="14" name="Google Shape;325;p43">
            <a:extLst>
              <a:ext uri="{FF2B5EF4-FFF2-40B4-BE49-F238E27FC236}">
                <a16:creationId xmlns:a16="http://schemas.microsoft.com/office/drawing/2014/main" id="{91CFFA1C-C7CF-4E2B-B19C-F8240B3DFBFA}"/>
              </a:ext>
            </a:extLst>
          </p:cNvPr>
          <p:cNvSpPr/>
          <p:nvPr/>
        </p:nvSpPr>
        <p:spPr>
          <a:xfrm>
            <a:off x="3327930" y="1949372"/>
            <a:ext cx="2520614" cy="2886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по ландшафтному дизайну</a:t>
            </a:r>
          </a:p>
          <a:p>
            <a:pPr lvl="0" algn="ctr"/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География: кемеровская район.  </a:t>
            </a:r>
            <a:r>
              <a:rPr lang="ru-RU" sz="1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sz="1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Гортензии, выращенные с помощью микроклонального размножения, предоставляют компаниям ландшафтного дизайна надежное и экономически выгодное решение для получения качественных, устойчивых и разнообразных растений для своих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27814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3172B-E014-4CE1-85FC-E06059FCAD49}"/>
              </a:ext>
            </a:extLst>
          </p:cNvPr>
          <p:cNvSpPr txBox="1"/>
          <p:nvPr/>
        </p:nvSpPr>
        <p:spPr>
          <a:xfrm>
            <a:off x="0" y="26851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6C650-FDDA-4D58-B76A-46E5442B727C}"/>
              </a:ext>
            </a:extLst>
          </p:cNvPr>
          <p:cNvSpPr txBox="1"/>
          <p:nvPr/>
        </p:nvSpPr>
        <p:spPr>
          <a:xfrm>
            <a:off x="1320800" y="698981"/>
            <a:ext cx="44631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Цветоводы любители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Разнообразие сортов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Длительное цветение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Адаптированные саженцы к открытому грунту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  <a:cs typeface="Times New Roman" panose="02020603050405020304" pitchFamily="18" charset="0"/>
              </a:rPr>
              <a:t>Дополнительная информация по уходу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774656-71FA-4019-B730-0736ED6E6129}"/>
              </a:ext>
            </a:extLst>
          </p:cNvPr>
          <p:cNvSpPr txBox="1"/>
          <p:nvPr/>
        </p:nvSpPr>
        <p:spPr>
          <a:xfrm>
            <a:off x="1320800" y="1740964"/>
            <a:ext cx="49130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Ландшафтные компании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Большей объем поставки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Постобслуживание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сортов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 цвета цветов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к болезням и вредителям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саженцев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подбор под заказ клиентов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25754-7245-4510-9CDA-1F1FBC835E2A}"/>
              </a:ext>
            </a:extLst>
          </p:cNvPr>
          <p:cNvSpPr txBox="1"/>
          <p:nvPr/>
        </p:nvSpPr>
        <p:spPr>
          <a:xfrm>
            <a:off x="1320800" y="3429277"/>
            <a:ext cx="6233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Цветочные магазины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Гортензии в горшках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Срезанные цветы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сортов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не зависимо от времени года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срок доставки (в течение суток после заказа)</a:t>
            </a:r>
          </a:p>
        </p:txBody>
      </p:sp>
    </p:spTree>
    <p:extLst>
      <p:ext uri="{BB962C8B-B14F-4D97-AF65-F5344CB8AC3E}">
        <p14:creationId xmlns:p14="http://schemas.microsoft.com/office/powerpoint/2010/main" val="3856524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8"/>
          <p:cNvSpPr txBox="1">
            <a:spLocks noGrp="1"/>
          </p:cNvSpPr>
          <p:nvPr>
            <p:ph type="title"/>
          </p:nvPr>
        </p:nvSpPr>
        <p:spPr>
          <a:xfrm>
            <a:off x="0" y="-14177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 и формы взаимодействия с клиентами </a:t>
            </a:r>
            <a:endParaRPr sz="32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C439FBB-07E2-48CF-89E1-E2C7457801EB}"/>
              </a:ext>
            </a:extLst>
          </p:cNvPr>
          <p:cNvGrpSpPr/>
          <p:nvPr/>
        </p:nvGrpSpPr>
        <p:grpSpPr>
          <a:xfrm>
            <a:off x="258230" y="1018228"/>
            <a:ext cx="2849032" cy="1425534"/>
            <a:chOff x="6176034" y="1703937"/>
            <a:chExt cx="2849032" cy="1700313"/>
          </a:xfrm>
        </p:grpSpPr>
        <p:sp>
          <p:nvSpPr>
            <p:cNvPr id="53" name="Google Shape;865;p65">
              <a:extLst>
                <a:ext uri="{FF2B5EF4-FFF2-40B4-BE49-F238E27FC236}">
                  <a16:creationId xmlns:a16="http://schemas.microsoft.com/office/drawing/2014/main" id="{789F3168-2829-4D3C-864E-47C77A9799FD}"/>
                </a:ext>
              </a:extLst>
            </p:cNvPr>
            <p:cNvSpPr/>
            <p:nvPr/>
          </p:nvSpPr>
          <p:spPr>
            <a:xfrm>
              <a:off x="6234223" y="1752291"/>
              <a:ext cx="2790843" cy="14178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lvl="0" indent="-2857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endParaRPr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C4AEBC-E937-40D2-A14C-C3436CDE07E3}"/>
                </a:ext>
              </a:extLst>
            </p:cNvPr>
            <p:cNvSpPr txBox="1"/>
            <p:nvPr/>
          </p:nvSpPr>
          <p:spPr>
            <a:xfrm>
              <a:off x="6234223" y="1752291"/>
              <a:ext cx="2790843" cy="1651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Магазины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Райская клумба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Цветы24+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Цветочная база №1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Первый цветочный</a:t>
              </a:r>
              <a:r>
                <a:rPr lang="ru-RU" dirty="0">
                  <a:solidFill>
                    <a:schemeClr val="bg2">
                      <a:lumMod val="90000"/>
                      <a:lumOff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dirty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/>
            </a:p>
          </p:txBody>
        </p:sp>
        <p:sp>
          <p:nvSpPr>
            <p:cNvPr id="55" name="Google Shape;866;p65">
              <a:extLst>
                <a:ext uri="{FF2B5EF4-FFF2-40B4-BE49-F238E27FC236}">
                  <a16:creationId xmlns:a16="http://schemas.microsoft.com/office/drawing/2014/main" id="{40651C72-65CB-44AF-A89F-E4BF947D2B5F}"/>
                </a:ext>
              </a:extLst>
            </p:cNvPr>
            <p:cNvSpPr/>
            <p:nvPr/>
          </p:nvSpPr>
          <p:spPr>
            <a:xfrm>
              <a:off x="6176034" y="1703937"/>
              <a:ext cx="2790843" cy="141781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0E966A7-4329-45F8-B0F5-665A9E273ED8}"/>
              </a:ext>
            </a:extLst>
          </p:cNvPr>
          <p:cNvGrpSpPr/>
          <p:nvPr/>
        </p:nvGrpSpPr>
        <p:grpSpPr>
          <a:xfrm>
            <a:off x="258230" y="3652897"/>
            <a:ext cx="2849032" cy="1424198"/>
            <a:chOff x="258230" y="1703937"/>
            <a:chExt cx="2849032" cy="1756654"/>
          </a:xfrm>
        </p:grpSpPr>
        <p:sp>
          <p:nvSpPr>
            <p:cNvPr id="52" name="Google Shape;865;p65">
              <a:extLst>
                <a:ext uri="{FF2B5EF4-FFF2-40B4-BE49-F238E27FC236}">
                  <a16:creationId xmlns:a16="http://schemas.microsoft.com/office/drawing/2014/main" id="{83056559-6629-45D7-A1E3-207FFD9F216B}"/>
                </a:ext>
              </a:extLst>
            </p:cNvPr>
            <p:cNvSpPr/>
            <p:nvPr/>
          </p:nvSpPr>
          <p:spPr>
            <a:xfrm>
              <a:off x="316419" y="1752291"/>
              <a:ext cx="2790843" cy="14178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83F990-6CCD-4B73-8534-7F3D9CEB65A5}"/>
                </a:ext>
              </a:extLst>
            </p:cNvPr>
            <p:cNvSpPr txBox="1"/>
            <p:nvPr/>
          </p:nvSpPr>
          <p:spPr>
            <a:xfrm>
              <a:off x="316419" y="1752291"/>
              <a:ext cx="2790843" cy="170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Выставки цветов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Дизайн без границ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Дары Сибири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Цветы Сибири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Дачный сезон в Сибири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bg2">
                      <a:lumMod val="90000"/>
                      <a:lumOff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6" name="Google Shape;866;p65">
              <a:extLst>
                <a:ext uri="{FF2B5EF4-FFF2-40B4-BE49-F238E27FC236}">
                  <a16:creationId xmlns:a16="http://schemas.microsoft.com/office/drawing/2014/main" id="{5654E446-FB99-405C-85FB-8C95B043578D}"/>
                </a:ext>
              </a:extLst>
            </p:cNvPr>
            <p:cNvSpPr/>
            <p:nvPr/>
          </p:nvSpPr>
          <p:spPr>
            <a:xfrm>
              <a:off x="258230" y="1703937"/>
              <a:ext cx="2790843" cy="141781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D9611AA-541D-4088-A671-43D06D068519}"/>
              </a:ext>
            </a:extLst>
          </p:cNvPr>
          <p:cNvGrpSpPr/>
          <p:nvPr/>
        </p:nvGrpSpPr>
        <p:grpSpPr>
          <a:xfrm>
            <a:off x="258229" y="2340288"/>
            <a:ext cx="2907221" cy="1229225"/>
            <a:chOff x="3217132" y="1703937"/>
            <a:chExt cx="2907221" cy="1490961"/>
          </a:xfrm>
        </p:grpSpPr>
        <p:sp>
          <p:nvSpPr>
            <p:cNvPr id="54" name="Google Shape;873;p65">
              <a:extLst>
                <a:ext uri="{FF2B5EF4-FFF2-40B4-BE49-F238E27FC236}">
                  <a16:creationId xmlns:a16="http://schemas.microsoft.com/office/drawing/2014/main" id="{64A8E021-4E41-402B-B2D7-28EE2AE94DAE}"/>
                </a:ext>
              </a:extLst>
            </p:cNvPr>
            <p:cNvSpPr/>
            <p:nvPr/>
          </p:nvSpPr>
          <p:spPr>
            <a:xfrm>
              <a:off x="3275321" y="1777088"/>
              <a:ext cx="2790843" cy="14178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3B6B1A-7F15-49A9-9602-CF00AFA7FA24}"/>
                </a:ext>
              </a:extLst>
            </p:cNvPr>
            <p:cNvSpPr txBox="1"/>
            <p:nvPr/>
          </p:nvSpPr>
          <p:spPr>
            <a:xfrm>
              <a:off x="3275321" y="1752292"/>
              <a:ext cx="2849032" cy="895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Рынки</a:t>
              </a: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Дачный сезон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Цветочный</a:t>
              </a:r>
            </a:p>
          </p:txBody>
        </p:sp>
        <p:sp>
          <p:nvSpPr>
            <p:cNvPr id="57" name="Google Shape;866;p65">
              <a:extLst>
                <a:ext uri="{FF2B5EF4-FFF2-40B4-BE49-F238E27FC236}">
                  <a16:creationId xmlns:a16="http://schemas.microsoft.com/office/drawing/2014/main" id="{BB42DDC8-A9AD-4908-B169-1A331DF0C285}"/>
                </a:ext>
              </a:extLst>
            </p:cNvPr>
            <p:cNvSpPr/>
            <p:nvPr/>
          </p:nvSpPr>
          <p:spPr>
            <a:xfrm>
              <a:off x="3217132" y="1703937"/>
              <a:ext cx="2790843" cy="141781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Правая фигурная скобка 9"/>
          <p:cNvSpPr/>
          <p:nvPr/>
        </p:nvSpPr>
        <p:spPr>
          <a:xfrm>
            <a:off x="3280080" y="1396274"/>
            <a:ext cx="758536" cy="1775971"/>
          </a:xfrm>
          <a:prstGeom prst="rightBrace">
            <a:avLst/>
          </a:prstGeom>
          <a:ln>
            <a:solidFill>
              <a:schemeClr val="tx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D9611AA-541D-4088-A671-43D06D068519}"/>
              </a:ext>
            </a:extLst>
          </p:cNvPr>
          <p:cNvGrpSpPr/>
          <p:nvPr/>
        </p:nvGrpSpPr>
        <p:grpSpPr>
          <a:xfrm>
            <a:off x="4129233" y="2125498"/>
            <a:ext cx="2907221" cy="338200"/>
            <a:chOff x="3217132" y="1703937"/>
            <a:chExt cx="2907221" cy="1490961"/>
          </a:xfrm>
        </p:grpSpPr>
        <p:sp>
          <p:nvSpPr>
            <p:cNvPr id="20" name="Google Shape;873;p65">
              <a:extLst>
                <a:ext uri="{FF2B5EF4-FFF2-40B4-BE49-F238E27FC236}">
                  <a16:creationId xmlns:a16="http://schemas.microsoft.com/office/drawing/2014/main" id="{64A8E021-4E41-402B-B2D7-28EE2AE94DAE}"/>
                </a:ext>
              </a:extLst>
            </p:cNvPr>
            <p:cNvSpPr/>
            <p:nvPr/>
          </p:nvSpPr>
          <p:spPr>
            <a:xfrm>
              <a:off x="3275321" y="1777088"/>
              <a:ext cx="2790843" cy="14178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3B6B1A-7F15-49A9-9602-CF00AFA7FA24}"/>
                </a:ext>
              </a:extLst>
            </p:cNvPr>
            <p:cNvSpPr txBox="1"/>
            <p:nvPr/>
          </p:nvSpPr>
          <p:spPr>
            <a:xfrm>
              <a:off x="3275321" y="1752294"/>
              <a:ext cx="2849032" cy="1356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Цветоводы</a:t>
              </a:r>
            </a:p>
          </p:txBody>
        </p:sp>
        <p:sp>
          <p:nvSpPr>
            <p:cNvPr id="22" name="Google Shape;866;p65">
              <a:extLst>
                <a:ext uri="{FF2B5EF4-FFF2-40B4-BE49-F238E27FC236}">
                  <a16:creationId xmlns:a16="http://schemas.microsoft.com/office/drawing/2014/main" id="{BB42DDC8-A9AD-4908-B169-1A331DF0C285}"/>
                </a:ext>
              </a:extLst>
            </p:cNvPr>
            <p:cNvSpPr/>
            <p:nvPr/>
          </p:nvSpPr>
          <p:spPr>
            <a:xfrm>
              <a:off x="3217132" y="1703937"/>
              <a:ext cx="2790843" cy="141781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" name="Прямая со стрелкой 12"/>
          <p:cNvCxnSpPr/>
          <p:nvPr/>
        </p:nvCxnSpPr>
        <p:spPr>
          <a:xfrm>
            <a:off x="3165451" y="4102138"/>
            <a:ext cx="816725" cy="0"/>
          </a:xfrm>
          <a:prstGeom prst="straightConnector1">
            <a:avLst/>
          </a:prstGeom>
          <a:ln>
            <a:solidFill>
              <a:schemeClr val="tx1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D9611AA-541D-4088-A671-43D06D068519}"/>
              </a:ext>
            </a:extLst>
          </p:cNvPr>
          <p:cNvGrpSpPr/>
          <p:nvPr/>
        </p:nvGrpSpPr>
        <p:grpSpPr>
          <a:xfrm>
            <a:off x="4095057" y="3776955"/>
            <a:ext cx="2849032" cy="613783"/>
            <a:chOff x="3217132" y="1703937"/>
            <a:chExt cx="2849032" cy="1592489"/>
          </a:xfrm>
        </p:grpSpPr>
        <p:sp>
          <p:nvSpPr>
            <p:cNvPr id="26" name="Google Shape;873;p65">
              <a:extLst>
                <a:ext uri="{FF2B5EF4-FFF2-40B4-BE49-F238E27FC236}">
                  <a16:creationId xmlns:a16="http://schemas.microsoft.com/office/drawing/2014/main" id="{64A8E021-4E41-402B-B2D7-28EE2AE94DAE}"/>
                </a:ext>
              </a:extLst>
            </p:cNvPr>
            <p:cNvSpPr/>
            <p:nvPr/>
          </p:nvSpPr>
          <p:spPr>
            <a:xfrm>
              <a:off x="3275321" y="1777088"/>
              <a:ext cx="2790843" cy="14178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3B6B1A-7F15-49A9-9602-CF00AFA7FA24}"/>
                </a:ext>
              </a:extLst>
            </p:cNvPr>
            <p:cNvSpPr txBox="1"/>
            <p:nvPr/>
          </p:nvSpPr>
          <p:spPr>
            <a:xfrm>
              <a:off x="3217132" y="1938907"/>
              <a:ext cx="2849032" cy="1357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1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Ландшафтные компании и магазины</a:t>
              </a:r>
            </a:p>
          </p:txBody>
        </p:sp>
        <p:sp>
          <p:nvSpPr>
            <p:cNvPr id="28" name="Google Shape;866;p65">
              <a:extLst>
                <a:ext uri="{FF2B5EF4-FFF2-40B4-BE49-F238E27FC236}">
                  <a16:creationId xmlns:a16="http://schemas.microsoft.com/office/drawing/2014/main" id="{BB42DDC8-A9AD-4908-B169-1A331DF0C285}"/>
                </a:ext>
              </a:extLst>
            </p:cNvPr>
            <p:cNvSpPr/>
            <p:nvPr/>
          </p:nvSpPr>
          <p:spPr>
            <a:xfrm>
              <a:off x="3217132" y="1703937"/>
              <a:ext cx="2790843" cy="141781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077251" y="393025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6113" y="3930252"/>
            <a:ext cx="1731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обращение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5;p65">
            <a:extLst>
              <a:ext uri="{FF2B5EF4-FFF2-40B4-BE49-F238E27FC236}">
                <a16:creationId xmlns:a16="http://schemas.microsoft.com/office/drawing/2014/main" id="{7D0D673C-FA3C-48E5-AAC4-B4423B37980C}"/>
              </a:ext>
            </a:extLst>
          </p:cNvPr>
          <p:cNvSpPr/>
          <p:nvPr/>
        </p:nvSpPr>
        <p:spPr>
          <a:xfrm>
            <a:off x="0" y="0"/>
            <a:ext cx="9144000" cy="718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Google Shape;1431;p73">
            <a:extLst>
              <a:ext uri="{FF2B5EF4-FFF2-40B4-BE49-F238E27FC236}">
                <a16:creationId xmlns:a16="http://schemas.microsoft.com/office/drawing/2014/main" id="{138AC79E-E77C-46CB-9230-C9CEC44DC8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2881509">
            <a:off x="256178" y="49359"/>
            <a:ext cx="763550" cy="18892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3617356-0F34-4D35-9078-A0EEAFF46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97302"/>
              </p:ext>
            </p:extLst>
          </p:nvPr>
        </p:nvGraphicFramePr>
        <p:xfrm>
          <a:off x="1105856" y="883686"/>
          <a:ext cx="6932288" cy="4107879"/>
        </p:xfrm>
        <a:graphic>
          <a:graphicData uri="http://schemas.openxmlformats.org/drawingml/2006/table">
            <a:tbl>
              <a:tblPr>
                <a:noFill/>
                <a:tableStyleId>{DAA7CE37-9B01-4CF3-BDD7-07A77F491539}</a:tableStyleId>
              </a:tblPr>
              <a:tblGrid>
                <a:gridCol w="3466144">
                  <a:extLst>
                    <a:ext uri="{9D8B030D-6E8A-4147-A177-3AD203B41FA5}">
                      <a16:colId xmlns:a16="http://schemas.microsoft.com/office/drawing/2014/main" val="1234415705"/>
                    </a:ext>
                  </a:extLst>
                </a:gridCol>
                <a:gridCol w="3466144">
                  <a:extLst>
                    <a:ext uri="{9D8B030D-6E8A-4147-A177-3AD203B41FA5}">
                      <a16:colId xmlns:a16="http://schemas.microsoft.com/office/drawing/2014/main" val="336636181"/>
                    </a:ext>
                  </a:extLst>
                </a:gridCol>
              </a:tblGrid>
              <a:tr h="3398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Libre Baskerville"/>
                          <a:cs typeface="Times New Roman" panose="02020603050405020304" pitchFamily="18" charset="0"/>
                          <a:sym typeface="Libre Baskerville"/>
                        </a:rPr>
                        <a:t>Сильные стороны </a:t>
                      </a:r>
                      <a:endParaRPr b="1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Libre Baskerville"/>
                          <a:cs typeface="Times New Roman" panose="02020603050405020304" pitchFamily="18" charset="0"/>
                          <a:sym typeface="Libre Baskerville"/>
                        </a:rPr>
                        <a:t>Слабые стороны </a:t>
                      </a:r>
                      <a:endParaRPr b="1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92757"/>
                  </a:ext>
                </a:extLst>
              </a:tr>
              <a:tr h="1187263"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Высокое качество продукции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Расширение ассортиментной группы товаров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Быстрая доставка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процент приживаемости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вероятность брака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dirty="0" err="1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Постобслуживание</a:t>
                      </a:r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после покупки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Ограничены в производственной мощности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Низкий уровень узнаваемости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Маленький штат сотрудников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Длительный процесс выращивания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Отсутствие материально технического оснащения 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892790"/>
                  </a:ext>
                </a:extLst>
              </a:tr>
              <a:tr h="3914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Возможности </a:t>
                      </a:r>
                      <a:endParaRPr sz="1400" b="1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Угрозы </a:t>
                      </a:r>
                      <a:endParaRPr sz="1400" b="1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513863"/>
                  </a:ext>
                </a:extLst>
              </a:tr>
              <a:tr h="2035329"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Завоевывать доверие основного потребителя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Возможность сотрудничества с предприятиями города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Обслуживание новых групп клиентов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Расширение партнерских возможностей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Снижение потребительской возможности населения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Активное действие со стороны конкурентов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Изменение потребностей и вкуса покупателей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Высокий уровень инфляции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Материально технические риски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Повышение налогов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Появление потребностей потребителей в оригинальности продукции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4638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399D88-03B9-41E1-929D-0FF1154BE4BC}"/>
              </a:ext>
            </a:extLst>
          </p:cNvPr>
          <p:cNvSpPr txBox="1"/>
          <p:nvPr/>
        </p:nvSpPr>
        <p:spPr>
          <a:xfrm>
            <a:off x="0" y="3626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SWOT-</a:t>
            </a:r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</a:p>
        </p:txBody>
      </p:sp>
      <p:pic>
        <p:nvPicPr>
          <p:cNvPr id="3" name="Google Shape;1430;p73">
            <a:extLst>
              <a:ext uri="{FF2B5EF4-FFF2-40B4-BE49-F238E27FC236}">
                <a16:creationId xmlns:a16="http://schemas.microsoft.com/office/drawing/2014/main" id="{1F248E44-B915-42EA-8D9C-6A4187D026E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871833">
            <a:off x="266544" y="-328389"/>
            <a:ext cx="1020781" cy="1921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28;p73">
            <a:extLst>
              <a:ext uri="{FF2B5EF4-FFF2-40B4-BE49-F238E27FC236}">
                <a16:creationId xmlns:a16="http://schemas.microsoft.com/office/drawing/2014/main" id="{78EDEB85-91A3-4340-AD3A-3AF0D5213AC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727310">
            <a:off x="7809038" y="3101"/>
            <a:ext cx="1432644" cy="2136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04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300D5B6-BBEC-41D7-9764-387E717F9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82193"/>
              </p:ext>
            </p:extLst>
          </p:nvPr>
        </p:nvGraphicFramePr>
        <p:xfrm>
          <a:off x="872213" y="516660"/>
          <a:ext cx="7399573" cy="4040780"/>
        </p:xfrm>
        <a:graphic>
          <a:graphicData uri="http://schemas.openxmlformats.org/drawingml/2006/table">
            <a:tbl>
              <a:tblPr>
                <a:noFill/>
                <a:tableStyleId>{DAA7CE37-9B01-4CF3-BDD7-07A77F491539}</a:tableStyleId>
              </a:tblPr>
              <a:tblGrid>
                <a:gridCol w="2955169">
                  <a:extLst>
                    <a:ext uri="{9D8B030D-6E8A-4147-A177-3AD203B41FA5}">
                      <a16:colId xmlns:a16="http://schemas.microsoft.com/office/drawing/2014/main" val="2938742231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3023601801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4132994861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1240719842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2698910143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51250517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372673006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1394122340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2093970394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2425907940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1059951206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3834869958"/>
                    </a:ext>
                  </a:extLst>
                </a:gridCol>
                <a:gridCol w="370367">
                  <a:extLst>
                    <a:ext uri="{9D8B030D-6E8A-4147-A177-3AD203B41FA5}">
                      <a16:colId xmlns:a16="http://schemas.microsoft.com/office/drawing/2014/main" val="3915590122"/>
                    </a:ext>
                  </a:extLst>
                </a:gridCol>
              </a:tblGrid>
              <a:tr h="380652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Libre Baskerville"/>
                          <a:cs typeface="Times New Roman" panose="02020603050405020304" pitchFamily="18" charset="0"/>
                          <a:sym typeface="Libre Baskerville"/>
                        </a:rPr>
                        <a:t>Мероприятия 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Libre Baskerville"/>
                          <a:cs typeface="Times New Roman" panose="02020603050405020304" pitchFamily="18" charset="0"/>
                          <a:sym typeface="Libre Baskerville"/>
                        </a:rPr>
                        <a:t>Месяц 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Libre Baskerville"/>
                        <a:cs typeface="Times New Roman" panose="02020603050405020304" pitchFamily="18" charset="0"/>
                        <a:sym typeface="Libre Baskervil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598112"/>
                  </a:ext>
                </a:extLst>
              </a:tr>
              <a:tr h="380652"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1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2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3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4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5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6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7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8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9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10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11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12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864602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Разработка бизнес-плана 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937768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Решение вопросов финансирования  </a:t>
                      </a: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826438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Тестовый период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359037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Анкетирование  целевой аудитории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071046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Исследование рынка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326345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Пробный запуск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90027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Оценка жизнеспособности проекта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642426"/>
                  </a:ext>
                </a:extLst>
              </a:tr>
              <a:tr h="4060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2"/>
                          </a:solidFill>
                          <a:latin typeface="Times New Roman" panose="02020603050405020304" pitchFamily="18" charset="0"/>
                          <a:ea typeface="Montserrat"/>
                          <a:cs typeface="Times New Roman" panose="02020603050405020304" pitchFamily="18" charset="0"/>
                          <a:sym typeface="Montserrat"/>
                        </a:rPr>
                        <a:t>Развитие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2"/>
                        </a:solidFill>
                        <a:latin typeface="Times New Roman" panose="02020603050405020304" pitchFamily="18" charset="0"/>
                        <a:ea typeface="Montserrat"/>
                        <a:cs typeface="Times New Roman" panose="02020603050405020304" pitchFamily="18" charset="0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849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2BEDAA7-8CF8-4306-8E04-E93C441BA46C}"/>
              </a:ext>
            </a:extLst>
          </p:cNvPr>
          <p:cNvSpPr txBox="1"/>
          <p:nvPr/>
        </p:nvSpPr>
        <p:spPr>
          <a:xfrm>
            <a:off x="2374603" y="155944"/>
            <a:ext cx="4394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 – Календарный план реализации проекта </a:t>
            </a:r>
          </a:p>
        </p:txBody>
      </p:sp>
      <p:sp>
        <p:nvSpPr>
          <p:cNvPr id="4" name="Google Shape;323;p43">
            <a:extLst>
              <a:ext uri="{FF2B5EF4-FFF2-40B4-BE49-F238E27FC236}">
                <a16:creationId xmlns:a16="http://schemas.microsoft.com/office/drawing/2014/main" id="{11ACFFFF-1A12-49BE-B825-76B62931CD2E}"/>
              </a:ext>
            </a:extLst>
          </p:cNvPr>
          <p:cNvSpPr/>
          <p:nvPr/>
        </p:nvSpPr>
        <p:spPr>
          <a:xfrm>
            <a:off x="8845712" y="0"/>
            <a:ext cx="298288" cy="2886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323;p43">
            <a:extLst>
              <a:ext uri="{FF2B5EF4-FFF2-40B4-BE49-F238E27FC236}">
                <a16:creationId xmlns:a16="http://schemas.microsoft.com/office/drawing/2014/main" id="{13ED4AD9-0E08-4379-94CE-CD2F7FFB5064}"/>
              </a:ext>
            </a:extLst>
          </p:cNvPr>
          <p:cNvSpPr/>
          <p:nvPr/>
        </p:nvSpPr>
        <p:spPr>
          <a:xfrm>
            <a:off x="0" y="2257434"/>
            <a:ext cx="298288" cy="2886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oogle Shape;1426;p73">
            <a:extLst>
              <a:ext uri="{FF2B5EF4-FFF2-40B4-BE49-F238E27FC236}">
                <a16:creationId xmlns:a16="http://schemas.microsoft.com/office/drawing/2014/main" id="{175E48CD-488B-415A-8A9B-741BEF15FE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0609059">
            <a:off x="8179586" y="57449"/>
            <a:ext cx="1076983" cy="233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26;p73">
            <a:extLst>
              <a:ext uri="{FF2B5EF4-FFF2-40B4-BE49-F238E27FC236}">
                <a16:creationId xmlns:a16="http://schemas.microsoft.com/office/drawing/2014/main" id="{2F9D2589-625D-4B07-B340-382B75CE80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64871" flipH="1">
            <a:off x="-235547" y="2653404"/>
            <a:ext cx="1144960" cy="2443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7049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48630"/>
            <a:ext cx="9855200" cy="573087"/>
          </a:xfrm>
        </p:spPr>
        <p:txBody>
          <a:bodyPr/>
          <a:lstStyle/>
          <a:p>
            <a:pPr algn="ctr"/>
            <a:r>
              <a:rPr lang="ru-RU" sz="3200" dirty="0">
                <a:latin typeface="Times New Roman "/>
              </a:rPr>
              <a:t>Виды деятельности и ресурсы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753148"/>
              </p:ext>
            </p:extLst>
          </p:nvPr>
        </p:nvGraphicFramePr>
        <p:xfrm>
          <a:off x="1261579" y="1489598"/>
          <a:ext cx="5798706" cy="2565648"/>
        </p:xfrm>
        <a:graphic>
          <a:graphicData uri="http://schemas.openxmlformats.org/drawingml/2006/table">
            <a:tbl>
              <a:tblPr>
                <a:noFill/>
                <a:tableStyleId>{DAA7CE37-9B01-4CF3-BDD7-07A77F491539}</a:tableStyleId>
              </a:tblPr>
              <a:tblGrid>
                <a:gridCol w="2899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9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Виды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Ресурсы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Научные исследования, тестирование, анкетирование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Интеллектуальные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Производство продукции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Лаборатория с необходимым оснащением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Хранение</a:t>
                      </a: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Теплица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Взаимодействие</a:t>
                      </a:r>
                      <a:r>
                        <a:rPr lang="ru-RU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 с клиентом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 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Доставка и продажа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176"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Постобслуживание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  <a:latin typeface="Times New Roman 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Times New Roman "/>
                          <a:cs typeface="Times New Roman" panose="02020603050405020304" pitchFamily="18" charset="0"/>
                        </a:rPr>
                        <a:t>Инструментарий, удобрения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09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4;p65">
            <a:extLst>
              <a:ext uri="{FF2B5EF4-FFF2-40B4-BE49-F238E27FC236}">
                <a16:creationId xmlns:a16="http://schemas.microsoft.com/office/drawing/2014/main" id="{B15CF0CC-026E-413F-ADD8-95FE7FFD7A97}"/>
              </a:ext>
            </a:extLst>
          </p:cNvPr>
          <p:cNvSpPr/>
          <p:nvPr/>
        </p:nvSpPr>
        <p:spPr>
          <a:xfrm>
            <a:off x="1201707" y="701749"/>
            <a:ext cx="7587873" cy="408032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325;p43">
            <a:extLst>
              <a:ext uri="{FF2B5EF4-FFF2-40B4-BE49-F238E27FC236}">
                <a16:creationId xmlns:a16="http://schemas.microsoft.com/office/drawing/2014/main" id="{E9B98315-6E18-4E9C-A5F2-93D6C3BC0D9D}"/>
              </a:ext>
            </a:extLst>
          </p:cNvPr>
          <p:cNvSpPr/>
          <p:nvPr/>
        </p:nvSpPr>
        <p:spPr>
          <a:xfrm>
            <a:off x="1" y="-13497"/>
            <a:ext cx="65213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ru-RU" sz="12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oogle Shape;1431;p73">
            <a:extLst>
              <a:ext uri="{FF2B5EF4-FFF2-40B4-BE49-F238E27FC236}">
                <a16:creationId xmlns:a16="http://schemas.microsoft.com/office/drawing/2014/main" id="{572EB329-1645-4278-B640-651065337F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924529">
            <a:off x="-250843" y="938819"/>
            <a:ext cx="1280399" cy="228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28;p73">
            <a:extLst>
              <a:ext uri="{FF2B5EF4-FFF2-40B4-BE49-F238E27FC236}">
                <a16:creationId xmlns:a16="http://schemas.microsoft.com/office/drawing/2014/main" id="{BCF63291-1670-4D41-A6EB-8D6DE60F119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0852268">
            <a:off x="243505" y="2290362"/>
            <a:ext cx="1596971" cy="28981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9146404-8606-4108-92B4-3BEC2CADCDAD}"/>
              </a:ext>
            </a:extLst>
          </p:cNvPr>
          <p:cNvSpPr/>
          <p:nvPr/>
        </p:nvSpPr>
        <p:spPr>
          <a:xfrm>
            <a:off x="1852991" y="1366443"/>
            <a:ext cx="6752174" cy="26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Постоянные расходы (оплаты ЖКХ, реклама, отчисления, з/п.)– 5000 руб.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Переменные расходы (сырьё, горшки, грунт, питательная среда)  – 320 руб.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Средняя стоимость одного саженца гортензии – 500 руб.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Себестоимость одного саженца – 320 руб.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Маржа 500 – 320 = 180  180*100/500= 36%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Точка безубыточности 500/130=28 саженцев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Вывод: необходимо продать 28 саженцев по 500 рублей в месяц и тогда мы выходим в точку безубыточности 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4708FC-275B-4183-B4EA-442569799FA0}"/>
              </a:ext>
            </a:extLst>
          </p:cNvPr>
          <p:cNvSpPr/>
          <p:nvPr/>
        </p:nvSpPr>
        <p:spPr>
          <a:xfrm>
            <a:off x="1" y="99820"/>
            <a:ext cx="9143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Расчет финансов на этапе тестового периода</a:t>
            </a:r>
            <a:endParaRPr lang="ru-RU" b="1" dirty="0">
              <a:solidFill>
                <a:schemeClr val="tx1">
                  <a:lumMod val="10000"/>
                </a:schemeClr>
              </a:solidFill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295172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07AB698-EB78-47FA-9F86-5677D05E2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7" y="1021350"/>
            <a:ext cx="2937650" cy="191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ED48E6-AD20-4AC9-B8EE-FF8ED3462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13" y="3064933"/>
            <a:ext cx="2937649" cy="19123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317" y="1254564"/>
            <a:ext cx="1757434" cy="26343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8514" y="1254564"/>
            <a:ext cx="1735667" cy="2634372"/>
          </a:xfrm>
          <a:prstGeom prst="rect">
            <a:avLst/>
          </a:prstGeom>
        </p:spPr>
      </p:pic>
      <p:sp>
        <p:nvSpPr>
          <p:cNvPr id="6" name="Правая фигурная скобка 5"/>
          <p:cNvSpPr/>
          <p:nvPr/>
        </p:nvSpPr>
        <p:spPr>
          <a:xfrm>
            <a:off x="3302000" y="2336264"/>
            <a:ext cx="245533" cy="1684866"/>
          </a:xfrm>
          <a:prstGeom prst="rightBrace">
            <a:avLst/>
          </a:prstGeom>
          <a:ln>
            <a:solidFill>
              <a:schemeClr val="tx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551365" y="2793792"/>
            <a:ext cx="1159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к чему мы стремимся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6172199" y="3919027"/>
            <a:ext cx="931333" cy="846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57708" y="4765694"/>
            <a:ext cx="256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есть на данный момент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A12D43-842F-45F1-9C62-2A808E9E2566}"/>
              </a:ext>
            </a:extLst>
          </p:cNvPr>
          <p:cNvSpPr/>
          <p:nvPr/>
        </p:nvSpPr>
        <p:spPr>
          <a:xfrm>
            <a:off x="0" y="8541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 "/>
              </a:rPr>
              <a:t>Научные разработки и исследования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675" y="773893"/>
            <a:ext cx="1471459" cy="21386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407" y="773893"/>
            <a:ext cx="2265014" cy="213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0817" y="2915508"/>
            <a:ext cx="3012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Ермоленко Валентина Алексеевна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8988" y="2912532"/>
            <a:ext cx="2739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Кудряшова Мария Витальевна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7723" y="3107265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8-923-506-41-04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94234" y="3107265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8-923-487-96-37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30196"/>
            <a:ext cx="9237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2670" y="3299022"/>
            <a:ext cx="1888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78442" y="3299022"/>
            <a:ext cx="2040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64858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2"/>
          <p:cNvSpPr txBox="1">
            <a:spLocks noGrp="1"/>
          </p:cNvSpPr>
          <p:nvPr>
            <p:ph type="title"/>
          </p:nvPr>
        </p:nvSpPr>
        <p:spPr>
          <a:xfrm>
            <a:off x="4131246" y="1848174"/>
            <a:ext cx="3880997" cy="16145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D44372F6-3EEB-4C83-886F-6A8D3FEE5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611" r="90000">
                        <a14:foregroundMark x1="11019" y1="35909" x2="8611" y2="54015"/>
                        <a14:foregroundMark x1="8611" y1="54015" x2="20370" y2="65682"/>
                        <a14:foregroundMark x1="20370" y1="65682" x2="21111" y2="66061"/>
                        <a14:foregroundMark x1="89259" y1="34545" x2="88796" y2="51894"/>
                        <a14:foregroundMark x1="88796" y1="51894" x2="88796" y2="51894"/>
                        <a14:foregroundMark x1="88241" y1="33712" x2="89722" y2="50758"/>
                        <a14:foregroundMark x1="89722" y1="50758" x2="79352" y2="58030"/>
                        <a14:foregroundMark x1="89722" y1="34318" x2="90000" y2="4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29" y="1151488"/>
            <a:ext cx="3037695" cy="280657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lassic Wedding">
  <a:themeElements>
    <a:clrScheme name="Simple Light">
      <a:dk1>
        <a:srgbClr val="FAD2D2"/>
      </a:dk1>
      <a:lt1>
        <a:srgbClr val="E5D9CD"/>
      </a:lt1>
      <a:dk2>
        <a:srgbClr val="470F03"/>
      </a:dk2>
      <a:lt2>
        <a:srgbClr val="FBFBFA"/>
      </a:lt2>
      <a:accent1>
        <a:srgbClr val="FAD2D2"/>
      </a:accent1>
      <a:accent2>
        <a:srgbClr val="E5D9CD"/>
      </a:accent2>
      <a:accent3>
        <a:srgbClr val="470F03"/>
      </a:accent3>
      <a:accent4>
        <a:srgbClr val="FBFBFA"/>
      </a:accent4>
      <a:accent5>
        <a:srgbClr val="E5D9CD"/>
      </a:accent5>
      <a:accent6>
        <a:srgbClr val="FAD2D2"/>
      </a:accent6>
      <a:hlink>
        <a:srgbClr val="470F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920</Words>
  <Application>Microsoft Office PowerPoint</Application>
  <PresentationFormat>Экран (16:9)</PresentationFormat>
  <Paragraphs>168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Times New Roman</vt:lpstr>
      <vt:lpstr>Libre Baskerville</vt:lpstr>
      <vt:lpstr>Montserrat</vt:lpstr>
      <vt:lpstr>Prata</vt:lpstr>
      <vt:lpstr>Times New Roman </vt:lpstr>
      <vt:lpstr>Arial</vt:lpstr>
      <vt:lpstr>Courier New</vt:lpstr>
      <vt:lpstr>Classic Wedding</vt:lpstr>
      <vt:lpstr>Презентация PowerPoint</vt:lpstr>
      <vt:lpstr>Актуальность проекта</vt:lpstr>
      <vt:lpstr>Презентация PowerPoint</vt:lpstr>
      <vt:lpstr>Анализ рынка и конкурентные преимущества </vt:lpstr>
      <vt:lpstr>Основная целевая аудитория</vt:lpstr>
      <vt:lpstr>Презентация PowerPoint</vt:lpstr>
      <vt:lpstr>Каналы сбыта и формы взаимодействия с клиентами </vt:lpstr>
      <vt:lpstr>Презентация PowerPoint</vt:lpstr>
      <vt:lpstr>Презентация PowerPoint</vt:lpstr>
      <vt:lpstr>Виды деятельности и ресурсы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 ермоленко</dc:creator>
  <cp:lastModifiedBy>79235064104</cp:lastModifiedBy>
  <cp:revision>97</cp:revision>
  <dcterms:modified xsi:type="dcterms:W3CDTF">2023-12-02T06:11:23Z</dcterms:modified>
</cp:coreProperties>
</file>