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305" r:id="rId6"/>
    <p:sldId id="306" r:id="rId7"/>
    <p:sldId id="295" r:id="rId8"/>
    <p:sldId id="304" r:id="rId9"/>
    <p:sldId id="297" r:id="rId10"/>
    <p:sldId id="298" r:id="rId11"/>
    <p:sldId id="299" r:id="rId12"/>
    <p:sldId id="300" r:id="rId13"/>
    <p:sldId id="301" r:id="rId14"/>
    <p:sldId id="302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=""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=""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50" d="100"/>
          <a:sy n="50" d="100"/>
        </p:scale>
        <p:origin x="-2058" y="-828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207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005205" y="10487978"/>
            <a:ext cx="4690957" cy="602456"/>
          </a:xfrm>
          <a:prstGeom prst="rect">
            <a:avLst/>
          </a:prstGeom>
        </p:spPr>
        <p:txBody>
          <a:bodyPr lIns="179533" tIns="89767" rIns="179533" bIns="89767"/>
          <a:lstStyle/>
          <a:p>
            <a:fld id="{CFCE72F7-76BA-45F2-A080-B9052113366D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6868901" y="10487978"/>
            <a:ext cx="6366298" cy="602456"/>
          </a:xfrm>
          <a:prstGeom prst="rect">
            <a:avLst/>
          </a:prstGeom>
        </p:spPr>
        <p:txBody>
          <a:bodyPr lIns="179533" tIns="89767" rIns="179533" bIns="89767"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lIns="179533" tIns="89767" rIns="179533" bIns="89767"/>
          <a:lstStyle/>
          <a:p>
            <a:fld id="{5A029DF4-E60E-4728-BF8E-0199D7E18F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1950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677981" y="5887"/>
            <a:ext cx="5426119" cy="778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" y="2690571"/>
            <a:ext cx="5776530" cy="861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7393" y="6181900"/>
            <a:ext cx="20104100" cy="478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533" tIns="89767" rIns="179533" bIns="8976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79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</a:t>
            </a:r>
            <a:r>
              <a:rPr lang="ru-RU" altLang="ru-RU" sz="7900" dirty="0" smtClean="0">
                <a:solidFill>
                  <a:srgbClr val="173277"/>
                </a:solidFill>
                <a:latin typeface="Geometria" pitchFamily="34" charset="-52"/>
              </a:rPr>
              <a:t>2023»</a:t>
            </a:r>
            <a:r>
              <a:rPr lang="ru-RU" altLang="ru-RU" sz="7900" dirty="0">
                <a:solidFill>
                  <a:srgbClr val="173277"/>
                </a:solidFill>
                <a:latin typeface="Geometria" pitchFamily="34" charset="-52"/>
              </a:rPr>
              <a:t/>
            </a:r>
            <a:br>
              <a:rPr lang="ru-RU" altLang="ru-RU" sz="79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79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4700" b="1" dirty="0" smtClean="0">
                <a:solidFill>
                  <a:srgbClr val="173277"/>
                </a:solidFill>
                <a:latin typeface="Geometria" pitchFamily="34" charset="-52"/>
              </a:rPr>
              <a:t>КАЗАНСКИЙ </a:t>
            </a:r>
            <a:r>
              <a:rPr lang="ru-RU" altLang="ru-RU" sz="4700" b="1" dirty="0">
                <a:solidFill>
                  <a:srgbClr val="173277"/>
                </a:solidFill>
                <a:latin typeface="Geometria" pitchFamily="34" charset="-52"/>
              </a:rPr>
              <a:t>ИННОВАЦИОННЫЙ </a:t>
            </a:r>
          </a:p>
          <a:p>
            <a:pPr algn="ctr" eaLnBrk="1" hangingPunct="1"/>
            <a:r>
              <a:rPr lang="ru-RU" altLang="ru-RU" sz="4700" b="1" dirty="0" smtClean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  <a:endParaRPr lang="ru-RU" altLang="ru-RU" sz="47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47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47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6438" y="2360741"/>
            <a:ext cx="3462287" cy="214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5249" y="2434442"/>
            <a:ext cx="4895773" cy="200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145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677981" y="5887"/>
            <a:ext cx="5426119" cy="778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" y="2690571"/>
            <a:ext cx="5776530" cy="861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402413" y="4892600"/>
            <a:ext cx="15649688" cy="2612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9533" tIns="89767" rIns="179533" bIns="8976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7900" b="1" dirty="0" smtClean="0">
                <a:solidFill>
                  <a:srgbClr val="173277"/>
                </a:solidFill>
                <a:latin typeface="Geometria" pitchFamily="34" charset="-52"/>
              </a:rPr>
              <a:t>Цифровой гардероб «</a:t>
            </a:r>
            <a:r>
              <a:rPr lang="en-US" altLang="ru-RU" sz="7900" b="1" dirty="0" smtClean="0">
                <a:solidFill>
                  <a:srgbClr val="173277"/>
                </a:solidFill>
                <a:latin typeface="Geometria" pitchFamily="34" charset="-52"/>
              </a:rPr>
              <a:t>Classy touch</a:t>
            </a:r>
            <a:r>
              <a:rPr lang="ru-RU" altLang="ru-RU" sz="7900" b="1" dirty="0" smtClean="0">
                <a:solidFill>
                  <a:srgbClr val="173277"/>
                </a:solidFill>
                <a:latin typeface="Geometria" pitchFamily="34" charset="-52"/>
              </a:rPr>
              <a:t>»</a:t>
            </a:r>
            <a:endParaRPr lang="ru-RU" altLang="ru-RU" sz="79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901653" y="8484612"/>
            <a:ext cx="16306712" cy="108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9533" tIns="89767" rIns="179533" bIns="8976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5900" dirty="0" smtClean="0">
                <a:solidFill>
                  <a:srgbClr val="173277"/>
                </a:solidFill>
                <a:latin typeface="Geometria" pitchFamily="34" charset="-52"/>
              </a:rPr>
              <a:t>Лидер - </a:t>
            </a:r>
            <a:r>
              <a:rPr lang="ru-RU" altLang="ru-RU" sz="5900" dirty="0" err="1" smtClean="0">
                <a:solidFill>
                  <a:srgbClr val="173277"/>
                </a:solidFill>
                <a:latin typeface="Geometria" pitchFamily="34" charset="-52"/>
              </a:rPr>
              <a:t>Тимергалиев</a:t>
            </a:r>
            <a:r>
              <a:rPr lang="ru-RU" altLang="ru-RU" sz="5900" dirty="0" smtClean="0">
                <a:solidFill>
                  <a:srgbClr val="173277"/>
                </a:solidFill>
                <a:latin typeface="Geometria" pitchFamily="34" charset="-52"/>
              </a:rPr>
              <a:t> Руслан</a:t>
            </a:r>
            <a:endParaRPr lang="ru-RU" altLang="ru-RU" sz="5900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8266" y="1489440"/>
            <a:ext cx="3141263" cy="194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7794" y="1689675"/>
            <a:ext cx="4895773" cy="200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729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589088"/>
            <a:ext cx="9411461" cy="1420812"/>
          </a:xfrm>
        </p:spPr>
        <p:txBody>
          <a:bodyPr/>
          <a:lstStyle/>
          <a:p>
            <a:r>
              <a:rPr lang="ru-RU" sz="3200" b="1" i="1" u="sng" dirty="0" smtClean="0"/>
              <a:t>Цифровой гардероб “</a:t>
            </a:r>
            <a:r>
              <a:rPr lang="ru-RU" sz="3200" b="1" i="1" u="sng" dirty="0" err="1" smtClean="0"/>
              <a:t>Classy</a:t>
            </a:r>
            <a:r>
              <a:rPr lang="ru-RU" sz="3200" b="1" i="1" u="sng" dirty="0" smtClean="0"/>
              <a:t> </a:t>
            </a:r>
            <a:r>
              <a:rPr lang="ru-RU" sz="3200" b="1" i="1" u="sng" dirty="0" err="1" smtClean="0"/>
              <a:t>touch</a:t>
            </a:r>
            <a:r>
              <a:rPr lang="ru-RU" sz="3200" b="1" i="1" u="sng" dirty="0" smtClean="0"/>
              <a:t>” </a:t>
            </a:r>
            <a:r>
              <a:rPr lang="ru-RU" sz="3200" dirty="0" smtClean="0"/>
              <a:t>- это приложение, которое совмещает в себе сразу несколько направлений, начиная от мира моды, заканчивая персональным подбором образа на вечер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33182" y="3979962"/>
            <a:ext cx="87108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u="sng" dirty="0" smtClean="0"/>
              <a:t>Актуальность  </a:t>
            </a:r>
            <a:r>
              <a:rPr lang="ru-RU" sz="3200" dirty="0" smtClean="0"/>
              <a:t>– с появлением большого ассортимента одежды на </a:t>
            </a:r>
            <a:r>
              <a:rPr lang="ru-RU" sz="3200" dirty="0" err="1" smtClean="0"/>
              <a:t>маркетплейсах</a:t>
            </a:r>
            <a:r>
              <a:rPr lang="ru-RU" sz="3200" dirty="0" smtClean="0"/>
              <a:t>, многие </a:t>
            </a:r>
            <a:r>
              <a:rPr lang="ru-RU" sz="3200" dirty="0" smtClean="0"/>
              <a:t>пользователи  не умеют, либо неправильно ее сочетают, именно поэтому наш проект реализуется с целью </a:t>
            </a:r>
            <a:r>
              <a:rPr lang="ru-RU" sz="3200" dirty="0" smtClean="0"/>
              <a:t>упростить </a:t>
            </a:r>
            <a:r>
              <a:rPr lang="ru-RU" sz="3200" dirty="0" smtClean="0"/>
              <a:t>выбор гардероба для каждого потребителя. 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77875" y="7059632"/>
            <a:ext cx="90138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u="sng" dirty="0" smtClean="0"/>
              <a:t>Потенциальными потребителями </a:t>
            </a:r>
            <a:r>
              <a:rPr lang="ru-RU" sz="3200" dirty="0" smtClean="0"/>
              <a:t>будут являться люди, которые хотят сэкономить время на покупке или подбора образа.</a:t>
            </a:r>
          </a:p>
          <a:p>
            <a:r>
              <a:rPr lang="ru-RU" sz="3200" b="1" i="1" u="sng" dirty="0" smtClean="0"/>
              <a:t>Области применения</a:t>
            </a:r>
            <a:r>
              <a:rPr lang="ru-RU" sz="3200" dirty="0" smtClean="0"/>
              <a:t>: </a:t>
            </a:r>
            <a:r>
              <a:rPr lang="ru-RU" sz="3200" dirty="0" err="1" smtClean="0"/>
              <a:t>онлайн-шопинг</a:t>
            </a:r>
            <a:r>
              <a:rPr lang="ru-RU" sz="3200" dirty="0" smtClean="0"/>
              <a:t>, экономия времени при выборе наряда, отслеживание последних мировых трендов в области моды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5364" name="Picture 4" descr="https://avatars.dzeninfra.ru/get-zen_doc/1904927/pub_5f8958009eb9a66f8bf45aa3_5f895823f18baa2479ceb36c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28125" y="4191000"/>
            <a:ext cx="10272219" cy="621030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0401300" y="1447800"/>
            <a:ext cx="90941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u="sng" dirty="0" smtClean="0"/>
              <a:t>Целевая аудитория:</a:t>
            </a:r>
            <a:r>
              <a:rPr lang="ru-RU" sz="3200" dirty="0" smtClean="0"/>
              <a:t> молодежь от 14-35 лет.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56019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813822"/>
            <a:ext cx="8192261" cy="4148828"/>
          </a:xfrm>
        </p:spPr>
        <p:txBody>
          <a:bodyPr/>
          <a:lstStyle/>
          <a:p>
            <a:pPr marL="530225" indent="-514350">
              <a:buFont typeface="+mj-lt"/>
              <a:buAutoNum type="arabicPeriod"/>
            </a:pPr>
            <a:r>
              <a:rPr lang="ru-RU" sz="3200" dirty="0" smtClean="0"/>
              <a:t>Проблема неправильного сочетания 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3200" dirty="0" smtClean="0"/>
              <a:t>Заказ неподходящей одежды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3200" dirty="0" smtClean="0"/>
              <a:t>Большое скопление ненужных вещей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3200" dirty="0" smtClean="0"/>
              <a:t>Неосведомленность последними трендами</a:t>
            </a:r>
          </a:p>
          <a:p>
            <a:pPr marL="530225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06266" y="8695500"/>
            <a:ext cx="8793162" cy="3515550"/>
          </a:xfrm>
        </p:spPr>
        <p:txBody>
          <a:bodyPr/>
          <a:lstStyle/>
          <a:p>
            <a:pPr marL="473075" indent="-457200">
              <a:buAutoNum type="arabicPeriod"/>
            </a:pPr>
            <a:r>
              <a:rPr lang="ru-RU" sz="2800" dirty="0" smtClean="0"/>
              <a:t>Мало уделяется внимание моде</a:t>
            </a:r>
          </a:p>
          <a:p>
            <a:pPr marL="473075" indent="-457200">
              <a:buAutoNum type="arabicPeriod"/>
            </a:pPr>
            <a:r>
              <a:rPr lang="ru-RU" sz="2800" dirty="0" smtClean="0"/>
              <a:t>Низкая конкуренция в подобных проектах</a:t>
            </a:r>
          </a:p>
          <a:p>
            <a:pPr marL="473075" indent="-457200">
              <a:buAutoNum type="arabicPeriod"/>
            </a:pPr>
            <a:r>
              <a:rPr lang="ru-RU" sz="2800" dirty="0" smtClean="0"/>
              <a:t>Незаинтересованность самих людей</a:t>
            </a:r>
          </a:p>
          <a:p>
            <a:pPr marL="473075" indent="-457200">
              <a:buAutoNum type="arabicPeriod"/>
            </a:pPr>
            <a:endParaRPr lang="ru-RU" dirty="0" smtClean="0"/>
          </a:p>
          <a:p>
            <a:pPr marL="473075" indent="-457200">
              <a:buAutoNum type="arabicPeriod"/>
            </a:pP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533888" y="7281172"/>
            <a:ext cx="8841739" cy="911090"/>
          </a:xfrm>
        </p:spPr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pic>
        <p:nvPicPr>
          <p:cNvPr id="9218" name="Picture 2" descr="https://static.tildacdn.com/tild6431-6362-4730-a163-356264313265/klipartzcom1.png"/>
          <p:cNvPicPr>
            <a:picLocks noChangeAspect="1" noChangeArrowheads="1"/>
          </p:cNvPicPr>
          <p:nvPr/>
        </p:nvPicPr>
        <p:blipFill>
          <a:blip r:embed="rId2"/>
          <a:srcRect r="48699"/>
          <a:stretch>
            <a:fillRect/>
          </a:stretch>
        </p:blipFill>
        <p:spPr bwMode="auto">
          <a:xfrm>
            <a:off x="0" y="5772150"/>
            <a:ext cx="9448800" cy="4819650"/>
          </a:xfrm>
          <a:prstGeom prst="rect">
            <a:avLst/>
          </a:prstGeom>
          <a:noFill/>
        </p:spPr>
      </p:pic>
      <p:pic>
        <p:nvPicPr>
          <p:cNvPr id="9220" name="Picture 4" descr="https://static.tildacdn.com/tild6431-6362-4730-a163-356264313265/klipartzcom1.png"/>
          <p:cNvPicPr>
            <a:picLocks noChangeAspect="1" noChangeArrowheads="1"/>
          </p:cNvPicPr>
          <p:nvPr/>
        </p:nvPicPr>
        <p:blipFill>
          <a:blip r:embed="rId2"/>
          <a:srcRect l="49980" t="13608"/>
          <a:stretch>
            <a:fillRect/>
          </a:stretch>
        </p:blipFill>
        <p:spPr bwMode="auto">
          <a:xfrm>
            <a:off x="10382250" y="1619250"/>
            <a:ext cx="9090025" cy="4887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15285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828800"/>
            <a:ext cx="10668762" cy="8668512"/>
          </a:xfrm>
        </p:spPr>
        <p:txBody>
          <a:bodyPr/>
          <a:lstStyle/>
          <a:p>
            <a:r>
              <a:rPr lang="ru-RU" sz="3200" dirty="0" smtClean="0"/>
              <a:t>Проект будет осуществляться на основе технологии виртуальной и дополненной реальностей  с использованием существующих разработок.</a:t>
            </a:r>
          </a:p>
          <a:p>
            <a:endParaRPr lang="ru-RU" sz="2800" dirty="0" smtClean="0"/>
          </a:p>
          <a:p>
            <a:r>
              <a:rPr lang="ru-RU" dirty="0" smtClean="0"/>
              <a:t>.</a:t>
            </a: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547162" y="3448050"/>
          <a:ext cx="7044888" cy="3477356"/>
        </p:xfrm>
        <a:graphic>
          <a:graphicData uri="http://schemas.openxmlformats.org/drawingml/2006/table">
            <a:tbl>
              <a:tblPr/>
              <a:tblGrid>
                <a:gridCol w="7044888"/>
              </a:tblGrid>
              <a:tr h="2876550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Приложение на смартфоне будет продаваться в </a:t>
                      </a:r>
                      <a:r>
                        <a:rPr lang="ru-RU" sz="28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GooglePlay</a:t>
                      </a:r>
                      <a:r>
                        <a:rPr lang="ru-RU" sz="28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28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AppStore</a:t>
                      </a:r>
                      <a:r>
                        <a:rPr lang="ru-RU" sz="28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. Продукт будет использоваться пользователями, которым сложно подобрать образ из вещей, которые есть в </a:t>
                      </a:r>
                      <a:r>
                        <a:rPr lang="ru-RU" sz="28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гардеробе</a:t>
                      </a:r>
                      <a:r>
                        <a:rPr lang="ru-RU" sz="28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, либо которые они хотят приобрести. Также благодаря приложению  можно узнавать последние тренды и новинки в мире моды.</a:t>
                      </a:r>
                      <a:endParaRPr lang="ru-RU" sz="5400" dirty="0">
                        <a:solidFill>
                          <a:schemeClr val="tx1"/>
                        </a:solidFill>
                      </a:endParaRPr>
                    </a:p>
                  </a:txBody>
                  <a:tcPr marL="31798" marR="31798" marT="31798" marB="3179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20104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4075" y="7453640"/>
            <a:ext cx="1005205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/>
              <a:t>Решает проблему потребителей, которые заказывают или хотят заказать, но сомневаются, одежду на </a:t>
            </a:r>
            <a:r>
              <a:rPr lang="ru-RU" sz="3200" dirty="0" err="1" smtClean="0"/>
              <a:t>онлайн</a:t>
            </a:r>
            <a:r>
              <a:rPr lang="ru-RU" sz="3200" dirty="0" smtClean="0"/>
              <a:t> площадках (</a:t>
            </a:r>
            <a:r>
              <a:rPr lang="ru-RU" sz="3200" dirty="0" err="1" smtClean="0"/>
              <a:t>wildberries</a:t>
            </a:r>
            <a:r>
              <a:rPr lang="ru-RU" sz="3200" dirty="0" smtClean="0"/>
              <a:t>, </a:t>
            </a:r>
            <a:r>
              <a:rPr lang="ru-RU" sz="3200" dirty="0" err="1" smtClean="0"/>
              <a:t>ozon</a:t>
            </a:r>
            <a:r>
              <a:rPr lang="ru-RU" sz="3200" dirty="0" smtClean="0"/>
              <a:t> и т.д.)</a:t>
            </a:r>
            <a:endParaRPr lang="ru-RU" sz="3200" dirty="0"/>
          </a:p>
        </p:txBody>
      </p:sp>
      <p:pic>
        <p:nvPicPr>
          <p:cNvPr id="13315" name="Picture 3" descr="https://ir.ozone.ru/s3/multimedia-5/66578818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76225" y="2019301"/>
            <a:ext cx="6153498" cy="8534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543050"/>
            <a:ext cx="9741217" cy="8954262"/>
          </a:xfrm>
        </p:spPr>
        <p:txBody>
          <a:bodyPr/>
          <a:lstStyle/>
          <a:p>
            <a:r>
              <a:rPr lang="ru-RU" sz="3600" b="1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ru-RU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В России проживает 31,7 млн. человек в возрасте от 18 до 35 лет. Все они относятся к молодёжи. </a:t>
            </a:r>
          </a:p>
          <a:p>
            <a:r>
              <a:rPr lang="ru-RU" sz="3600" b="1" i="0" u="sng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Стоимостное выражение - 30,34 млн. руб.</a:t>
            </a:r>
          </a:p>
          <a:p>
            <a:r>
              <a:rPr lang="ru-RU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b="1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r>
              <a:rPr lang="ru-RU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В Татарстане на начало 2022 года проживает 1 миллион 51 тысяча человек в возрасте от 14 до 35 лет. </a:t>
            </a:r>
          </a:p>
          <a:p>
            <a:r>
              <a:rPr lang="ru-RU" sz="3600" b="1" i="0" u="sng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Стоимостное выражение - 4,5 млн. руб</a:t>
            </a:r>
            <a:r>
              <a:rPr lang="ru-RU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36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r>
              <a:rPr lang="ru-RU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В Набережных Челнах молодежи от 18 до 35 лет 63 994 человека. </a:t>
            </a:r>
          </a:p>
          <a:p>
            <a:r>
              <a:rPr lang="ru-RU" sz="3600" b="1" i="0" u="sng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Стоимостное выражение -1,54 млн. </a:t>
            </a:r>
            <a:r>
              <a:rPr lang="ru-RU" sz="3600" b="1" i="0" u="sng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F897672-92F4-7456-51E8-5304C0B4B223}"/>
              </a:ext>
            </a:extLst>
          </p:cNvPr>
          <p:cNvSpPr txBox="1"/>
          <p:nvPr/>
        </p:nvSpPr>
        <p:spPr>
          <a:xfrm>
            <a:off x="11491131" y="2256600"/>
            <a:ext cx="837972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Getwardrobe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3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GDrobe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Smart Closet – Fashion Style </a:t>
            </a:r>
            <a:endParaRPr lang="ru-RU" sz="32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3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Stylicious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3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Lamoda</a:t>
            </a:r>
            <a:endParaRPr lang="ru-RU" sz="32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1525250" y="1676400"/>
            <a:ext cx="3089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u="sng" dirty="0" smtClean="0"/>
              <a:t>Конкуренты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430000" y="6038850"/>
            <a:ext cx="76581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/>
              <a:t>Преимущества: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3200" dirty="0" smtClean="0"/>
              <a:t>Приложение абсолютно бесплатное 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3200" dirty="0" smtClean="0"/>
              <a:t>Все важные функции бесплатны 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3200" dirty="0" smtClean="0"/>
              <a:t>Группирует одежду по цветам, стилям, брендам и другим категориям.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24" y="1657350"/>
            <a:ext cx="18019776" cy="8537539"/>
          </a:xfrm>
        </p:spPr>
        <p:txBody>
          <a:bodyPr/>
          <a:lstStyle/>
          <a:p>
            <a:pPr fontAlgn="t"/>
            <a:r>
              <a:rPr lang="ru-RU" sz="2400" dirty="0"/>
              <a:t> </a:t>
            </a:r>
            <a:endParaRPr lang="ru-RU" sz="2400" dirty="0" smtClean="0"/>
          </a:p>
          <a:p>
            <a:pPr marL="473075" indent="-457200" fontAlgn="t">
              <a:buFont typeface="+mj-lt"/>
              <a:buAutoNum type="arabicPeriod"/>
            </a:pPr>
            <a:r>
              <a:rPr lang="ru-RU" sz="3200" b="1" dirty="0" smtClean="0"/>
              <a:t>Создание ценности</a:t>
            </a:r>
            <a:r>
              <a:rPr lang="ru-RU" sz="3200" dirty="0" smtClean="0"/>
              <a:t>: -Предоставление цифрового гардероба для помощи в подборе образа, основанного на ваших предпочтениях и рекомендаций. </a:t>
            </a:r>
          </a:p>
          <a:p>
            <a:pPr marL="473075" indent="-457200" fontAlgn="t">
              <a:buFont typeface="+mj-lt"/>
              <a:buAutoNum type="arabicPeriod"/>
            </a:pPr>
            <a:r>
              <a:rPr lang="ru-RU" sz="3200" b="1" dirty="0" smtClean="0"/>
              <a:t>Отношения с потребителями</a:t>
            </a:r>
            <a:r>
              <a:rPr lang="ru-RU" sz="3200" dirty="0" smtClean="0"/>
              <a:t>: - Потребители нашего товара всегда могут написать нам в телеграмм-бот приложения, который ответит на все интересующие вопросы и пожелания по улучшению товара. </a:t>
            </a:r>
          </a:p>
          <a:p>
            <a:pPr marL="473075" indent="-457200" fontAlgn="t">
              <a:buFont typeface="+mj-lt"/>
              <a:buAutoNum type="arabicPeriod"/>
            </a:pPr>
            <a:r>
              <a:rPr lang="ru-RU" sz="3200" b="1" dirty="0" smtClean="0"/>
              <a:t>Отношения с поставщиками</a:t>
            </a:r>
            <a:r>
              <a:rPr lang="ru-RU" sz="3200" dirty="0" smtClean="0"/>
              <a:t>: - Партнерские взаимовыгодные отношения. - Сотрудничество с поставщиками и дизайнерами для создания актуальной ленты новостей и каталога товара. </a:t>
            </a:r>
          </a:p>
          <a:p>
            <a:pPr marL="473075" indent="-457200" fontAlgn="t">
              <a:buFont typeface="+mj-lt"/>
              <a:buAutoNum type="arabicPeriod"/>
            </a:pPr>
            <a:r>
              <a:rPr lang="ru-RU" sz="3200" b="1" dirty="0" smtClean="0"/>
              <a:t>Привлечение ресурсов</a:t>
            </a:r>
            <a:r>
              <a:rPr lang="ru-RU" sz="3200" dirty="0" smtClean="0"/>
              <a:t>: - Основным получением прибыли будет привлечение поставщиков, которые хотят порекомендовать свою продукцию(одежду, аксессуары, обувь) нашим пользователям. </a:t>
            </a:r>
          </a:p>
          <a:p>
            <a:pPr marL="473075" indent="-457200" fontAlgn="t">
              <a:buFont typeface="+mj-lt"/>
              <a:buAutoNum type="arabicPeriod"/>
            </a:pPr>
            <a:r>
              <a:rPr lang="ru-RU" sz="3200" b="1" dirty="0" smtClean="0"/>
              <a:t>Каналы продвижения</a:t>
            </a:r>
            <a:r>
              <a:rPr lang="ru-RU" sz="3200" dirty="0" smtClean="0"/>
              <a:t>: - SMM, наружная реклама (графическая, макетная). </a:t>
            </a:r>
          </a:p>
          <a:p>
            <a:pPr marL="473075" indent="-457200" fontAlgn="t">
              <a:buFont typeface="+mj-lt"/>
              <a:buAutoNum type="arabicPeriod"/>
            </a:pPr>
            <a:r>
              <a:rPr lang="ru-RU" sz="3200" b="1" dirty="0" smtClean="0"/>
              <a:t>Модель монетизации</a:t>
            </a:r>
            <a:r>
              <a:rPr lang="ru-RU" sz="3200" dirty="0" smtClean="0"/>
              <a:t>: - Приложение для пользователей будет бесплатное, но в нем будет продаваться реклама для дизайнеров, поставщиков и т.д. - Реклама внутри приложения от </a:t>
            </a:r>
            <a:r>
              <a:rPr lang="ru-RU" sz="3200" dirty="0" err="1" smtClean="0"/>
              <a:t>Google</a:t>
            </a:r>
            <a:r>
              <a:rPr lang="ru-RU" sz="3200" dirty="0" smtClean="0"/>
              <a:t>, </a:t>
            </a:r>
            <a:r>
              <a:rPr lang="ru-RU" sz="3200" dirty="0" err="1" smtClean="0"/>
              <a:t>Яндекс</a:t>
            </a:r>
            <a:r>
              <a:rPr lang="ru-RU" sz="3200" dirty="0" smtClean="0"/>
              <a:t> и т.д.</a:t>
            </a:r>
          </a:p>
          <a:p>
            <a:pPr marL="473075" indent="-457200" fontAlgn="t">
              <a:buFont typeface="+mj-lt"/>
              <a:buAutoNum type="arabicPeriod"/>
            </a:pPr>
            <a:r>
              <a:rPr lang="ru-RU" sz="3200" dirty="0" smtClean="0"/>
              <a:t>Основным получением </a:t>
            </a:r>
            <a:r>
              <a:rPr lang="ru-RU" sz="3200" b="1" dirty="0" smtClean="0"/>
              <a:t>прибыли</a:t>
            </a:r>
            <a:r>
              <a:rPr lang="ru-RU" sz="3200" dirty="0" smtClean="0"/>
              <a:t> будет привлечение поставщиков, которые хотят порекомендовать свою продукцию (одежду, аксессуары, обувь) нашим пользователям. 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237" y="1475550"/>
            <a:ext cx="8192263" cy="7554912"/>
          </a:xfrm>
        </p:spPr>
        <p:txBody>
          <a:bodyPr/>
          <a:lstStyle/>
          <a:p>
            <a:pPr indent="457200">
              <a:buAutoNum type="arabicPeriod"/>
            </a:pPr>
            <a:r>
              <a:rPr lang="ru-RU" sz="3600" dirty="0" smtClean="0"/>
              <a:t>Идея проекта и концепция ее реализации</a:t>
            </a:r>
          </a:p>
          <a:p>
            <a:pPr indent="457200">
              <a:buAutoNum type="arabicPeriod"/>
            </a:pPr>
            <a:r>
              <a:rPr lang="ru-RU" sz="3600" dirty="0" smtClean="0"/>
              <a:t>Сформулирована и проверена гипотеза о </a:t>
            </a:r>
            <a:r>
              <a:rPr lang="ru-RU" sz="3600" dirty="0" err="1" smtClean="0"/>
              <a:t>востребованности</a:t>
            </a:r>
            <a:r>
              <a:rPr lang="ru-RU" sz="3600" dirty="0" smtClean="0"/>
              <a:t> продукта</a:t>
            </a:r>
          </a:p>
          <a:p>
            <a:pPr indent="457200">
              <a:buAutoNum type="arabicPeriod"/>
            </a:pPr>
            <a:r>
              <a:rPr lang="ru-RU" sz="3600" dirty="0" smtClean="0"/>
              <a:t>Проведено проблемное интервью, на основе которого определена целевая аудитория, определен потенциал рынка и основные конкуренты</a:t>
            </a:r>
          </a:p>
          <a:p>
            <a:pPr indent="457200">
              <a:buAutoNum type="arabicPeriod"/>
            </a:pPr>
            <a:r>
              <a:rPr lang="ru-RU" sz="3600" dirty="0" smtClean="0"/>
              <a:t>Построена и уточнена бизнес модель, сформулировано ценностное предложение, построена карта пути клиента</a:t>
            </a:r>
          </a:p>
          <a:p>
            <a:pPr indent="457200">
              <a:buAutoNum type="arabicPeriod"/>
            </a:pPr>
            <a:r>
              <a:rPr lang="ru-RU" sz="3600" dirty="0" smtClean="0"/>
              <a:t>Оценены ключевые экономические показатели проекта</a:t>
            </a:r>
          </a:p>
        </p:txBody>
      </p:sp>
      <p:pic>
        <p:nvPicPr>
          <p:cNvPr id="10242" name="Picture 2" descr="Процесс нанесения цифровой одежды на фотографию челове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32874" y="1550987"/>
            <a:ext cx="9921875" cy="661458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855075" y="8488918"/>
            <a:ext cx="1005205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 smtClean="0">
                <a:latin typeface="+mn-lt"/>
              </a:rPr>
              <a:t>Существуют некоторые договоренности с мелкими поставщиками одежды.</a:t>
            </a:r>
          </a:p>
          <a:p>
            <a:pPr algn="ctr"/>
            <a:r>
              <a:rPr lang="ru-RU" sz="2800" b="1" dirty="0" smtClean="0">
                <a:latin typeface="+mn-lt"/>
              </a:rPr>
              <a:t>Планируется привлечение венчурных инвестиций и получение денежных средств с грантов</a:t>
            </a:r>
            <a:r>
              <a:rPr lang="ru-RU" b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103364" y="18207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76500" y="9048751"/>
            <a:ext cx="5486400" cy="2038349"/>
          </a:xfrm>
        </p:spPr>
        <p:txBody>
          <a:bodyPr/>
          <a:lstStyle/>
          <a:p>
            <a:pPr algn="ctr"/>
            <a:r>
              <a:rPr lang="ru-RU" sz="2400" dirty="0" smtClean="0"/>
              <a:t>Инициатор и </a:t>
            </a:r>
            <a:r>
              <a:rPr lang="en-US" sz="2400" dirty="0" smtClean="0"/>
              <a:t>CEO</a:t>
            </a:r>
            <a:r>
              <a:rPr lang="ru-RU" sz="2400" dirty="0" smtClean="0"/>
              <a:t> проекта, также отвечает за маркетинговую составляющую проекта</a:t>
            </a:r>
          </a:p>
          <a:p>
            <a:pPr algn="ctr"/>
            <a:r>
              <a:rPr lang="ru-RU" sz="2400" dirty="0" smtClean="0"/>
              <a:t>Имеется опыт продвижения товаров на </a:t>
            </a:r>
            <a:r>
              <a:rPr lang="ru-RU" sz="2400" dirty="0" err="1" smtClean="0"/>
              <a:t>маркеплейсах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AC112B8-6D41-A6D6-EF5E-9B829B2FDEA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5475" b="5475"/>
          <a:stretch>
            <a:fillRect/>
          </a:stretch>
        </p:blipFill>
        <p:spPr>
          <a:xfrm>
            <a:off x="2228143" y="2152650"/>
            <a:ext cx="5468057" cy="5472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32557" y="7847838"/>
            <a:ext cx="4382643" cy="438912"/>
          </a:xfrm>
        </p:spPr>
        <p:txBody>
          <a:bodyPr/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360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Тимергалиев</a:t>
            </a:r>
            <a:r>
              <a:rPr lang="ru-RU" sz="36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36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Руслан </a:t>
            </a:r>
            <a:r>
              <a:rPr lang="ru-RU" sz="360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Ильнарович</a:t>
            </a:r>
            <a:endParaRPr lang="ru-RU" sz="4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902184" y="8953500"/>
            <a:ext cx="4661916" cy="1924049"/>
          </a:xfrm>
        </p:spPr>
        <p:txBody>
          <a:bodyPr/>
          <a:lstStyle/>
          <a:p>
            <a:pPr algn="ctr"/>
            <a:r>
              <a:rPr lang="en-US" sz="2400" dirty="0" smtClean="0"/>
              <a:t>CTO </a:t>
            </a:r>
            <a:r>
              <a:rPr lang="ru-RU" sz="2400" dirty="0" smtClean="0"/>
              <a:t>проекта, отвечает за разработку продукта, дизайн приложения и добавление новых функций.</a:t>
            </a:r>
            <a:endParaRPr lang="ru-RU" sz="2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FE31475-A1E6-81DB-3A05-216D10D86BC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12472" b="12472"/>
          <a:stretch>
            <a:fillRect/>
          </a:stretch>
        </p:blipFill>
        <p:spPr>
          <a:xfrm>
            <a:off x="12027809" y="2095500"/>
            <a:ext cx="5691729" cy="569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134851" y="8035074"/>
            <a:ext cx="5600700" cy="1966176"/>
          </a:xfrm>
        </p:spPr>
        <p:txBody>
          <a:bodyPr/>
          <a:lstStyle/>
          <a:p>
            <a:pPr algn="ctr">
              <a:lnSpc>
                <a:spcPct val="50000"/>
              </a:lnSpc>
            </a:pPr>
            <a:r>
              <a:rPr lang="ru-RU" sz="360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Рыжова </a:t>
            </a:r>
          </a:p>
          <a:p>
            <a:pPr algn="ctr">
              <a:lnSpc>
                <a:spcPct val="50000"/>
              </a:lnSpc>
            </a:pPr>
            <a:r>
              <a:rPr lang="ru-RU" sz="360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Евгения Александровна</a:t>
            </a:r>
            <a:endParaRPr lang="ru-RU" sz="4800" dirty="0"/>
          </a:p>
        </p:txBody>
      </p:sp>
    </p:spTree>
    <p:extLst>
      <p:ext uri="{BB962C8B-B14F-4D97-AF65-F5344CB8AC3E}">
        <p14:creationId xmlns=""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589088"/>
            <a:ext cx="7049262" cy="8316912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600" dirty="0" smtClean="0"/>
              <a:t>В случае успешной реализации </a:t>
            </a:r>
            <a:r>
              <a:rPr lang="ru-RU" sz="3600" dirty="0" err="1" smtClean="0"/>
              <a:t>стартап-проекта</a:t>
            </a:r>
            <a:r>
              <a:rPr lang="ru-RU" sz="3600" dirty="0" smtClean="0"/>
              <a:t> планируется: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Дальнейшее реинвестирование средств в проект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Сотрудничество с мировыми брендами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Улучшение приложения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Увеличение количества активных пользователей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pic>
        <p:nvPicPr>
          <p:cNvPr id="3080" name="Picture 8" descr="https://youbp.ru/wp-content/uploads/2020/08/kisspng-businessperson-meeting-clip-art-teamwork-5acd09f67d9c58.375158161523386870514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2175" y="1085850"/>
            <a:ext cx="11903075" cy="11903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5334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2000" dirty="0"/>
              <a:t>Сайт 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20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20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5400" b="1" dirty="0"/>
              <a:t>Контакты</a:t>
            </a:r>
            <a:endParaRPr lang="ru-RU" sz="5400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3200" dirty="0"/>
              <a:t>+7 (</a:t>
            </a:r>
            <a:r>
              <a:rPr lang="ru-RU" sz="3200" dirty="0"/>
              <a:t>965) 622-46-07</a:t>
            </a:r>
          </a:p>
          <a:p>
            <a:pPr>
              <a:lnSpc>
                <a:spcPts val="4360"/>
              </a:lnSpc>
              <a:buClrTx/>
            </a:pPr>
            <a:r>
              <a:rPr lang="en-US" sz="3200" dirty="0" smtClean="0"/>
              <a:t>timergaliev.ruslan@mail.ru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3910</TotalTime>
  <Words>520</Words>
  <Application>Microsoft Office PowerPoint</Application>
  <PresentationFormat>Произвольный</PresentationFormat>
  <Paragraphs>91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ОБЛОЖКИ</vt:lpstr>
      <vt:lpstr>РАЗДЕЛИТЕЛИ</vt:lpstr>
      <vt:lpstr>Слайд 1</vt:lpstr>
      <vt:lpstr>Слайд 2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Я</cp:lastModifiedBy>
  <cp:revision>235</cp:revision>
  <dcterms:created xsi:type="dcterms:W3CDTF">2021-03-01T12:07:13Z</dcterms:created>
  <dcterms:modified xsi:type="dcterms:W3CDTF">2023-11-27T13:08:59Z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