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90" r:id="rId10"/>
    <p:sldId id="270" r:id="rId11"/>
    <p:sldId id="269" r:id="rId12"/>
    <p:sldId id="267" r:id="rId13"/>
    <p:sldId id="272" r:id="rId14"/>
    <p:sldId id="273" r:id="rId15"/>
    <p:sldId id="274" r:id="rId16"/>
    <p:sldId id="287" r:id="rId17"/>
    <p:sldId id="281" r:id="rId18"/>
    <p:sldId id="279" r:id="rId19"/>
    <p:sldId id="277" r:id="rId20"/>
    <p:sldId id="278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AEFF7"/>
    <a:srgbClr val="D2D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6" d="100"/>
          <a:sy n="86" d="100"/>
        </p:scale>
        <p:origin x="708" y="72"/>
      </p:cViewPr>
      <p:guideLst>
        <p:guide orient="horz" pos="216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0AA28-C257-4764-9185-78B45C4AF028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8C6C-48F7-4D62-A953-C4EA84828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54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9165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506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4946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02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41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13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36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895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28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04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92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107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8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388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0487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9B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AB2DB-8276-473B-9F92-E4CB684825E6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3165D-55C0-4961-9CA9-B0B73F7F2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55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gas-kvas.com/uploads/posts/2023-01/1673333561_gas-kvas-com-p-kafe-anime-risunk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1"/>
            <a:ext cx="12192000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-19051"/>
            <a:ext cx="12192000" cy="685800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82356" y="279400"/>
            <a:ext cx="3181644" cy="63521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9AE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82" y="173038"/>
            <a:ext cx="4532683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286894" y="1963834"/>
            <a:ext cx="2372568" cy="2332320"/>
          </a:xfrm>
          <a:prstGeom prst="roundRect">
            <a:avLst/>
          </a:prstGeom>
          <a:solidFill>
            <a:srgbClr val="9AEDFF"/>
          </a:solidFill>
          <a:ln>
            <a:solidFill>
              <a:srgbClr val="9AE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083" y1="39875" x2="55083" y2="39875"/>
                        <a14:foregroundMark x1="51750" y1="33438" x2="51750" y2="33438"/>
                        <a14:foregroundMark x1="59083" y1="34375" x2="59083" y2="34375"/>
                        <a14:foregroundMark x1="51500" y1="34938" x2="51500" y2="34938"/>
                        <a14:foregroundMark x1="51167" y1="36563" x2="51167" y2="36563"/>
                        <a14:foregroundMark x1="25667" y1="32688" x2="25667" y2="32688"/>
                        <a14:foregroundMark x1="23583" y1="34750" x2="23583" y2="34750"/>
                        <a14:foregroundMark x1="24083" y1="33688" x2="24083" y2="33688"/>
                        <a14:foregroundMark x1="85667" y1="39750" x2="85667" y2="39750"/>
                        <a14:foregroundMark x1="85250" y1="36063" x2="85250" y2="36063"/>
                        <a14:foregroundMark x1="82750" y1="37250" x2="82750" y2="37250"/>
                        <a14:foregroundMark x1="82417" y1="39313" x2="82417" y2="39313"/>
                        <a14:foregroundMark x1="84417" y1="36563" x2="84417" y2="36563"/>
                        <a14:foregroundMark x1="83833" y1="36875" x2="83833" y2="36875"/>
                        <a14:foregroundMark x1="85333" y1="35563" x2="85333" y2="35563"/>
                        <a14:foregroundMark x1="52833" y1="34625" x2="52833" y2="34625"/>
                        <a14:foregroundMark x1="49917" y1="36063" x2="49917" y2="36063"/>
                        <a14:foregroundMark x1="51333" y1="35688" x2="51333" y2="35688"/>
                        <a14:foregroundMark x1="53417" y1="40250" x2="53417" y2="40250"/>
                        <a14:foregroundMark x1="49417" y1="34438" x2="49417" y2="34438"/>
                        <a14:foregroundMark x1="54583" y1="33563" x2="54583" y2="33563"/>
                        <a14:foregroundMark x1="53833" y1="36250" x2="53833" y2="36250"/>
                        <a14:foregroundMark x1="48750" y1="35750" x2="48750" y2="35750"/>
                        <a14:foregroundMark x1="80500" y1="38313" x2="80500" y2="38313"/>
                        <a14:foregroundMark x1="27667" y1="34563" x2="27667" y2="34563"/>
                        <a14:foregroundMark x1="22417" y1="32188" x2="22417" y2="32188"/>
                        <a14:foregroundMark x1="19417" y1="35125" x2="19417" y2="35125"/>
                        <a14:foregroundMark x1="21167" y1="34875" x2="21167" y2="34875"/>
                        <a14:foregroundMark x1="26083" y1="35750" x2="26083" y2="35750"/>
                        <a14:foregroundMark x1="73500" y1="24313" x2="73500" y2="24313"/>
                        <a14:foregroundMark x1="74250" y1="22500" x2="74250" y2="22500"/>
                        <a14:foregroundMark x1="72750" y1="20875" x2="72750" y2="20875"/>
                        <a14:foregroundMark x1="25417" y1="69188" x2="25417" y2="69188"/>
                        <a14:foregroundMark x1="30750" y1="66750" x2="30750" y2="66750"/>
                        <a14:foregroundMark x1="28583" y1="65125" x2="28583" y2="65125"/>
                        <a14:foregroundMark x1="29000" y1="66500" x2="29000" y2="66500"/>
                        <a14:foregroundMark x1="31083" y1="65875" x2="31083" y2="65875"/>
                        <a14:foregroundMark x1="74667" y1="66375" x2="74667" y2="66375"/>
                        <a14:foregroundMark x1="83083" y1="68875" x2="83083" y2="68875"/>
                        <a14:foregroundMark x1="78750" y1="64938" x2="78750" y2="64938"/>
                        <a14:foregroundMark x1="77250" y1="64188" x2="77250" y2="64188"/>
                        <a14:foregroundMark x1="75750" y1="63875" x2="75750" y2="63875"/>
                        <a14:foregroundMark x1="77083" y1="63438" x2="77083" y2="63438"/>
                        <a14:foregroundMark x1="32917" y1="65500" x2="32917" y2="65500"/>
                        <a14:foregroundMark x1="26583" y1="67438" x2="26583" y2="67438"/>
                        <a14:foregroundMark x1="30000" y1="63938" x2="30000" y2="63938"/>
                        <a14:foregroundMark x1="30583" y1="68250" x2="30583" y2="68250"/>
                        <a14:foregroundMark x1="27417" y1="65438" x2="27417" y2="65438"/>
                        <a14:foregroundMark x1="56417" y1="73688" x2="56417" y2="73688"/>
                        <a14:foregroundMark x1="50917" y1="78438" x2="50917" y2="78438"/>
                        <a14:foregroundMark x1="52333" y1="77188" x2="52333" y2="77188"/>
                        <a14:foregroundMark x1="53583" y1="78375" x2="53583" y2="78375"/>
                        <a14:foregroundMark x1="49417" y1="76125" x2="49417" y2="76125"/>
                        <a14:foregroundMark x1="48917" y1="79375" x2="48917" y2="79375"/>
                        <a14:foregroundMark x1="51000" y1="80000" x2="51000" y2="80000"/>
                        <a14:foregroundMark x1="53750" y1="75938" x2="53750" y2="75938"/>
                      </a14:backgroundRemoval>
                    </a14:imgEffect>
                  </a14:imgLayer>
                </a14:imgProps>
              </a:ext>
            </a:extLst>
          </a:blip>
          <a:srcRect t="14852" b="6023"/>
          <a:stretch/>
        </p:blipFill>
        <p:spPr>
          <a:xfrm>
            <a:off x="1354786" y="2001935"/>
            <a:ext cx="2219473" cy="2341544"/>
          </a:xfrm>
          <a:prstGeom prst="rect">
            <a:avLst/>
          </a:prstGeom>
        </p:spPr>
      </p:pic>
      <p:sp>
        <p:nvSpPr>
          <p:cNvPr id="13" name="Google Shape;54;p1"/>
          <p:cNvSpPr txBox="1">
            <a:spLocks noGrp="1"/>
          </p:cNvSpPr>
          <p:nvPr>
            <p:ph type="ctrTitle"/>
          </p:nvPr>
        </p:nvSpPr>
        <p:spPr>
          <a:xfrm>
            <a:off x="4569978" y="2001935"/>
            <a:ext cx="7134033" cy="140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500" b="1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Web</a:t>
            </a:r>
            <a:r>
              <a:rPr lang="en-US" sz="115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R</a:t>
            </a:r>
            <a:r>
              <a:rPr lang="en-US" sz="11500" b="1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est</a:t>
            </a:r>
            <a:endParaRPr sz="115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03295" y="3455478"/>
            <a:ext cx="5870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Инициативная разработка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5203295" y="3409949"/>
            <a:ext cx="58674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0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282985" cy="6858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-2" y="1"/>
            <a:ext cx="12282985" cy="685800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1362255" y="352071"/>
            <a:ext cx="9986333" cy="104022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ctr">
              <a:buSzPct val="111111"/>
            </a:pPr>
            <a:r>
              <a:rPr lang="ru" sz="6000" b="1" dirty="0" smtClean="0">
                <a:solidFill>
                  <a:schemeClr val="bg1"/>
                </a:solidFill>
              </a:rPr>
              <a:t>ПОЛЬЗОВАТЕЛИ И ПРОБЛЕМА</a:t>
            </a:r>
            <a:endParaRPr sz="6000" b="1" dirty="0">
              <a:solidFill>
                <a:schemeClr val="bg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1592902" y="1658920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424615" y="1956078"/>
            <a:ext cx="78616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Отсутствие быстроты и качества получения услуг и ускоренного бронирования места в ресторане 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s://papik.pro/uploads/posts/2021-12/1639303701_19-papik-pro-p-turisti-klipart-19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8023" y1="8646" x2="49302" y2="8483"/>
                        <a14:backgroundMark x1="60000" y1="50245" x2="60000" y2="50082"/>
                        <a14:backgroundMark x1="49070" y1="71941" x2="49070" y2="70310"/>
                        <a14:backgroundMark x1="49186" y1="69657" x2="48953" y2="68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09" y="3070347"/>
            <a:ext cx="5178863" cy="369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top-fon.com/uploads/posts/2023-01/1674693658_top-fon-com-p-semya-dlya-prezentatsii-bez-fona-12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82" y="3272156"/>
            <a:ext cx="4438857" cy="328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2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38130">
            <a:off x="2344255" y="872535"/>
            <a:ext cx="6564977" cy="52505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3437">
            <a:off x="3559399" y="1638675"/>
            <a:ext cx="5344794" cy="429298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1164">
            <a:off x="3977759" y="1248492"/>
            <a:ext cx="4914472" cy="479890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9768">
            <a:off x="4350121" y="1665657"/>
            <a:ext cx="5084649" cy="455465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9363" y="-90283"/>
            <a:ext cx="1268077" cy="27881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/>
          <a:srcRect b="56477"/>
          <a:stretch/>
        </p:blipFill>
        <p:spPr>
          <a:xfrm rot="5400000">
            <a:off x="-1477195" y="3670140"/>
            <a:ext cx="2788145" cy="12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8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b="56477"/>
          <a:stretch/>
        </p:blipFill>
        <p:spPr>
          <a:xfrm rot="5400000">
            <a:off x="-1477195" y="3670140"/>
            <a:ext cx="2788145" cy="12700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363" y="-90283"/>
            <a:ext cx="1268077" cy="27881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917E29-3F74-7234-AF48-043DA97CF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0159">
            <a:off x="3201881" y="772519"/>
            <a:ext cx="5300326" cy="56614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96882">
            <a:off x="3569644" y="616491"/>
            <a:ext cx="4704835" cy="536771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FBC033-23AD-3679-529B-4C659DA9D5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6915">
            <a:off x="3895224" y="507520"/>
            <a:ext cx="5353904" cy="54191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65769">
            <a:off x="3583487" y="546732"/>
            <a:ext cx="5025025" cy="579660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413115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298754" y="1644232"/>
            <a:ext cx="4823418" cy="3920933"/>
            <a:chOff x="3990382" y="1920271"/>
            <a:chExt cx="4211236" cy="338908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0382" y="1920271"/>
              <a:ext cx="4211236" cy="3389086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4171949" y="2095499"/>
              <a:ext cx="3873501" cy="218621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Какие ещё функции Вы хотели бы видеть в приложении?</a:t>
              </a:r>
              <a:endParaRPr lang="ru-RU" sz="2800" b="1" dirty="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33" y="624114"/>
            <a:ext cx="4403510" cy="10201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895" y="2498740"/>
            <a:ext cx="2049778" cy="9130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711" y="3790681"/>
            <a:ext cx="4571808" cy="14729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79765" y="746991"/>
            <a:ext cx="3699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/>
                </a:solidFill>
              </a:rPr>
              <a:t>Мероприятия, планируемые в данном заведении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76122" y="2750105"/>
            <a:ext cx="3699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/>
                </a:solidFill>
              </a:rPr>
              <a:t>Цены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15018" y="4142972"/>
            <a:ext cx="3699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/>
                </a:solidFill>
              </a:rPr>
              <a:t>Меню, было бы очень удобно знать меню на каждый день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954" y="1662527"/>
            <a:ext cx="4038656" cy="13011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94063" y="1959162"/>
            <a:ext cx="3699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/>
                </a:solidFill>
              </a:rPr>
              <a:t>Оповещения </a:t>
            </a:r>
            <a:r>
              <a:rPr lang="ru-RU" sz="2000" b="1" dirty="0" smtClean="0">
                <a:solidFill>
                  <a:schemeClr val="accent5"/>
                </a:solidFill>
              </a:rPr>
              <a:t>об освободившихся </a:t>
            </a:r>
            <a:r>
              <a:rPr lang="ru-RU" sz="2000" b="1" dirty="0" smtClean="0">
                <a:solidFill>
                  <a:schemeClr val="accent5"/>
                </a:solidFill>
              </a:rPr>
              <a:t>столиках</a:t>
            </a:r>
            <a:endParaRPr lang="ru-RU" sz="20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63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celes.club/uploads/posts/2022-08/1661475165_11-celes-club-p-krasivie-mesta-rostova-na-donu-vkontakte-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3" b="9612"/>
          <a:stretch/>
        </p:blipFill>
        <p:spPr bwMode="auto">
          <a:xfrm>
            <a:off x="-20817" y="-319315"/>
            <a:ext cx="12312952" cy="738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203201" y="-449943"/>
            <a:ext cx="12641943" cy="762000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10778" b="12835"/>
          <a:stretch/>
        </p:blipFill>
        <p:spPr>
          <a:xfrm>
            <a:off x="884179" y="2090058"/>
            <a:ext cx="4859454" cy="34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r="9579" b="14873"/>
          <a:stretch/>
        </p:blipFill>
        <p:spPr>
          <a:xfrm>
            <a:off x="6292898" y="2090058"/>
            <a:ext cx="5318437" cy="34768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90FC5-AC5C-CF72-52F3-1ECDC7E2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5325" y="417179"/>
            <a:ext cx="8133932" cy="7636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</a:rPr>
              <a:t>РЕШЕНИЕ ПРОБЛЕМЫ</a:t>
            </a:r>
            <a:endParaRPr lang="ru-RU" sz="6000" b="1" dirty="0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1530379" y="1436279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64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celes.club/uploads/posts/2022-08/1661475165_11-celes-club-p-krasivie-mesta-rostova-na-donu-vkontakte-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3" b="9612"/>
          <a:stretch/>
        </p:blipFill>
        <p:spPr bwMode="auto">
          <a:xfrm>
            <a:off x="-20817" y="-319315"/>
            <a:ext cx="12312952" cy="738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203201" y="-449943"/>
            <a:ext cx="12641943" cy="762000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90FC5-AC5C-CF72-52F3-1ECDC7E2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639" y="398453"/>
            <a:ext cx="8133932" cy="7636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</a:rPr>
              <a:t>НАШЕ РЕШЕНИЕ</a:t>
            </a:r>
            <a:endParaRPr lang="ru-RU" sz="6000" b="1" dirty="0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1530379" y="1436279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61;p2"/>
          <p:cNvSpPr txBox="1">
            <a:spLocks noGrp="1"/>
          </p:cNvSpPr>
          <p:nvPr>
            <p:ph type="body" idx="1"/>
          </p:nvPr>
        </p:nvSpPr>
        <p:spPr>
          <a:xfrm>
            <a:off x="572192" y="2267305"/>
            <a:ext cx="11360800" cy="23558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>
              <a:spcAft>
                <a:spcPts val="1600"/>
              </a:spcAft>
              <a:buNone/>
            </a:pPr>
            <a:r>
              <a:rPr lang="ru" sz="3200" i="1" dirty="0">
                <a:solidFill>
                  <a:schemeClr val="bg1"/>
                </a:solidFill>
              </a:rPr>
              <a:t>Создание макета приложения, на котором будут зарегистрированы рестораны г. Ростов-на-Дону, а также для пользователей, которые могут подобрать время, дату, кухню и бронировать место.</a:t>
            </a:r>
          </a:p>
        </p:txBody>
      </p:sp>
    </p:spTree>
    <p:extLst>
      <p:ext uri="{BB962C8B-B14F-4D97-AF65-F5344CB8AC3E}">
        <p14:creationId xmlns:p14="http://schemas.microsoft.com/office/powerpoint/2010/main" val="249217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943698" y="474985"/>
            <a:ext cx="101225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РАБОТА ПРИЛОЖЕНИЯ</a:t>
            </a:r>
            <a:endParaRPr lang="ru-RU" sz="6000" b="1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15107" y="1727825"/>
            <a:ext cx="4604925" cy="4544710"/>
            <a:chOff x="911691" y="3227941"/>
            <a:chExt cx="3163424" cy="3122059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911691" y="3240240"/>
              <a:ext cx="3163424" cy="3109760"/>
            </a:xfrm>
            <a:prstGeom prst="roundRect">
              <a:avLst/>
            </a:prstGeom>
            <a:solidFill>
              <a:srgbClr val="9AEDFF"/>
            </a:solidFill>
            <a:ln>
              <a:solidFill>
                <a:srgbClr val="9AE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5083" y1="39875" x2="55083" y2="39875"/>
                          <a14:foregroundMark x1="51750" y1="33438" x2="51750" y2="33438"/>
                          <a14:foregroundMark x1="59083" y1="34375" x2="59083" y2="34375"/>
                          <a14:foregroundMark x1="51500" y1="34938" x2="51500" y2="34938"/>
                          <a14:foregroundMark x1="51167" y1="36563" x2="51167" y2="36563"/>
                          <a14:foregroundMark x1="25667" y1="32688" x2="25667" y2="32688"/>
                          <a14:foregroundMark x1="23583" y1="34750" x2="23583" y2="34750"/>
                          <a14:foregroundMark x1="24083" y1="33688" x2="24083" y2="33688"/>
                          <a14:foregroundMark x1="85667" y1="39750" x2="85667" y2="39750"/>
                          <a14:foregroundMark x1="85250" y1="36063" x2="85250" y2="36063"/>
                          <a14:foregroundMark x1="82750" y1="37250" x2="82750" y2="37250"/>
                          <a14:foregroundMark x1="82417" y1="39313" x2="82417" y2="39313"/>
                          <a14:foregroundMark x1="84417" y1="36563" x2="84417" y2="36563"/>
                          <a14:foregroundMark x1="83833" y1="36875" x2="83833" y2="36875"/>
                          <a14:foregroundMark x1="85333" y1="35563" x2="85333" y2="35563"/>
                          <a14:foregroundMark x1="52833" y1="34625" x2="52833" y2="34625"/>
                          <a14:foregroundMark x1="49917" y1="36063" x2="49917" y2="36063"/>
                          <a14:foregroundMark x1="51333" y1="35688" x2="51333" y2="35688"/>
                          <a14:foregroundMark x1="53417" y1="40250" x2="53417" y2="40250"/>
                          <a14:foregroundMark x1="49417" y1="34438" x2="49417" y2="34438"/>
                          <a14:foregroundMark x1="54583" y1="33563" x2="54583" y2="33563"/>
                          <a14:foregroundMark x1="53833" y1="36250" x2="53833" y2="36250"/>
                          <a14:foregroundMark x1="48750" y1="35750" x2="48750" y2="35750"/>
                          <a14:foregroundMark x1="80500" y1="38313" x2="80500" y2="38313"/>
                          <a14:foregroundMark x1="27667" y1="34563" x2="27667" y2="34563"/>
                          <a14:foregroundMark x1="22417" y1="32188" x2="22417" y2="32188"/>
                          <a14:foregroundMark x1="19417" y1="35125" x2="19417" y2="35125"/>
                          <a14:foregroundMark x1="21167" y1="34875" x2="21167" y2="34875"/>
                          <a14:foregroundMark x1="26083" y1="35750" x2="26083" y2="35750"/>
                          <a14:foregroundMark x1="73500" y1="24313" x2="73500" y2="24313"/>
                          <a14:foregroundMark x1="74250" y1="22500" x2="74250" y2="22500"/>
                          <a14:foregroundMark x1="72750" y1="20875" x2="72750" y2="20875"/>
                          <a14:foregroundMark x1="25417" y1="69188" x2="25417" y2="69188"/>
                          <a14:foregroundMark x1="30750" y1="66750" x2="30750" y2="66750"/>
                          <a14:foregroundMark x1="28583" y1="65125" x2="28583" y2="65125"/>
                          <a14:foregroundMark x1="29000" y1="66500" x2="29000" y2="66500"/>
                          <a14:foregroundMark x1="31083" y1="65875" x2="31083" y2="65875"/>
                          <a14:foregroundMark x1="74667" y1="66375" x2="74667" y2="66375"/>
                          <a14:foregroundMark x1="83083" y1="68875" x2="83083" y2="68875"/>
                          <a14:foregroundMark x1="78750" y1="64938" x2="78750" y2="64938"/>
                          <a14:foregroundMark x1="77250" y1="64188" x2="77250" y2="64188"/>
                          <a14:foregroundMark x1="75750" y1="63875" x2="75750" y2="63875"/>
                          <a14:foregroundMark x1="77083" y1="63438" x2="77083" y2="63438"/>
                          <a14:foregroundMark x1="32917" y1="65500" x2="32917" y2="65500"/>
                          <a14:foregroundMark x1="26583" y1="67438" x2="26583" y2="67438"/>
                          <a14:foregroundMark x1="30000" y1="63938" x2="30000" y2="63938"/>
                          <a14:foregroundMark x1="30583" y1="68250" x2="30583" y2="68250"/>
                          <a14:foregroundMark x1="27417" y1="65438" x2="27417" y2="65438"/>
                          <a14:foregroundMark x1="56417" y1="73688" x2="56417" y2="73688"/>
                          <a14:foregroundMark x1="50917" y1="78438" x2="50917" y2="78438"/>
                          <a14:foregroundMark x1="52333" y1="77188" x2="52333" y2="77188"/>
                          <a14:foregroundMark x1="53583" y1="78375" x2="53583" y2="78375"/>
                          <a14:foregroundMark x1="49417" y1="76125" x2="49417" y2="76125"/>
                          <a14:foregroundMark x1="48917" y1="79375" x2="48917" y2="79375"/>
                          <a14:foregroundMark x1="51000" y1="80000" x2="51000" y2="80000"/>
                          <a14:foregroundMark x1="53750" y1="75938" x2="53750" y2="75938"/>
                        </a14:backgroundRemoval>
                      </a14:imgEffect>
                    </a14:imgLayer>
                  </a14:imgProps>
                </a:ext>
              </a:extLst>
            </a:blip>
            <a:srcRect t="14852" b="6023"/>
            <a:stretch/>
          </p:blipFill>
          <p:spPr>
            <a:xfrm>
              <a:off x="989035" y="3227941"/>
              <a:ext cx="2959297" cy="3122059"/>
            </a:xfrm>
            <a:prstGeom prst="rect">
              <a:avLst/>
            </a:prstGeom>
          </p:spPr>
        </p:pic>
      </p:grpSp>
      <p:sp>
        <p:nvSpPr>
          <p:cNvPr id="16" name="Скругленный прямоугольник 15"/>
          <p:cNvSpPr/>
          <p:nvPr/>
        </p:nvSpPr>
        <p:spPr>
          <a:xfrm>
            <a:off x="8231670" y="218758"/>
            <a:ext cx="2981875" cy="64008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460" y="91373"/>
            <a:ext cx="4472292" cy="676662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4966" y="1146172"/>
            <a:ext cx="2895281" cy="454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2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5883850" y="237515"/>
            <a:ext cx="4909324" cy="6662845"/>
            <a:chOff x="12484312" y="0"/>
            <a:chExt cx="4468005" cy="6760141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13227377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2" y="0"/>
              <a:ext cx="4468005" cy="6760141"/>
            </a:xfrm>
            <a:prstGeom prst="rect">
              <a:avLst/>
            </a:prstGeom>
          </p:spPr>
        </p:pic>
      </p:grpSp>
      <p:pic>
        <p:nvPicPr>
          <p:cNvPr id="9218" name="Picture 2" descr="https://sun9-4.userapi.com/impg/g1oyvdxo8L7i3BBk4kp9b-C2SC4_IbySwcNgtA/ZEzPUOLwJ1s.jpg?size=828x1102&amp;quality=95&amp;sign=2f2da0b4dcf8cdf15d87983be755f5d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151" y="1313627"/>
            <a:ext cx="3283563" cy="460900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004" y="236854"/>
            <a:ext cx="4913802" cy="6663506"/>
          </a:xfrm>
          <a:prstGeom prst="rect">
            <a:avLst/>
          </a:prstGeom>
        </p:spPr>
      </p:pic>
      <p:pic>
        <p:nvPicPr>
          <p:cNvPr id="28" name="Picture 2" descr="https://sun9-74.userapi.com/impg/gC6RymZz3XIVfpnUQrvjJ_1k1bV9h7aHDJM5NQ/C8KC0mcjd3E.jpg?size=828x1102&amp;quality=95&amp;sign=6c58a640fe15366b5993710118845686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223" y="1041134"/>
            <a:ext cx="3254123" cy="515399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4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 rot="16200000">
            <a:off x="1426681" y="-152386"/>
            <a:ext cx="4873233" cy="7331953"/>
            <a:chOff x="12484312" y="0"/>
            <a:chExt cx="4468005" cy="6760141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3227377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2" y="0"/>
              <a:ext cx="4468005" cy="6760141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7498"/>
          <a:stretch/>
        </p:blipFill>
        <p:spPr>
          <a:xfrm>
            <a:off x="592183" y="1950721"/>
            <a:ext cx="6542231" cy="3189362"/>
          </a:xfrm>
          <a:prstGeom prst="round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51812" y="2544094"/>
            <a:ext cx="45700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Карта </a:t>
            </a:r>
          </a:p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города</a:t>
            </a:r>
            <a:endParaRPr lang="ru-RU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9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47858" y="2459504"/>
            <a:ext cx="45700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</a:rPr>
              <a:t>Карточка ресторана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637745" y="97859"/>
            <a:ext cx="4468005" cy="6760141"/>
            <a:chOff x="7547076" y="430432"/>
            <a:chExt cx="4468005" cy="6760141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7547076" y="430432"/>
              <a:ext cx="4468005" cy="6760141"/>
              <a:chOff x="12484312" y="0"/>
              <a:chExt cx="4468005" cy="6760141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13227377" y="97859"/>
                <a:ext cx="2981875" cy="6400800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4312" y="0"/>
                <a:ext cx="4468005" cy="6760141"/>
              </a:xfrm>
              <a:prstGeom prst="rect">
                <a:avLst/>
              </a:prstGeom>
            </p:spPr>
          </p:pic>
        </p:grp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/>
            <a:srcRect t="-665" b="-665"/>
            <a:stretch/>
          </p:blipFill>
          <p:spPr>
            <a:xfrm>
              <a:off x="8334970" y="813304"/>
              <a:ext cx="3010543" cy="5994399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580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4169029" y="1124104"/>
            <a:ext cx="3777940" cy="5861128"/>
            <a:chOff x="12484310" y="0"/>
            <a:chExt cx="4468004" cy="6760141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13227379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0" y="0"/>
              <a:ext cx="4468004" cy="67601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" name="Группа 23"/>
          <p:cNvGrpSpPr/>
          <p:nvPr/>
        </p:nvGrpSpPr>
        <p:grpSpPr>
          <a:xfrm>
            <a:off x="8421426" y="1112306"/>
            <a:ext cx="3777940" cy="5861128"/>
            <a:chOff x="12484312" y="0"/>
            <a:chExt cx="4468005" cy="6760141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227377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2" y="0"/>
              <a:ext cx="4468005" cy="6760141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261962" y="1200989"/>
            <a:ext cx="3777940" cy="5861128"/>
            <a:chOff x="12484312" y="0"/>
            <a:chExt cx="4468005" cy="6760141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3227377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2" y="0"/>
              <a:ext cx="4468005" cy="67601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31340"/>
            <a:ext cx="11360800" cy="7636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ИНТЕРФЕЙС</a:t>
            </a:r>
            <a:endParaRPr lang="ru-RU" sz="3733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70" r="2063"/>
          <a:stretch/>
        </p:blipFill>
        <p:spPr>
          <a:xfrm>
            <a:off x="950434" y="1676400"/>
            <a:ext cx="2455410" cy="4970203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334" y="1676400"/>
            <a:ext cx="2553246" cy="4950009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494" y="1676400"/>
            <a:ext cx="2520571" cy="4950009"/>
          </a:xfrm>
          <a:prstGeom prst="roundRect">
            <a:avLst/>
          </a:prstGeom>
          <a:noFill/>
          <a:ln>
            <a:noFill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1205649" y="1040487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786996" y="3886200"/>
            <a:ext cx="764066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838296" y="3886200"/>
            <a:ext cx="764066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4169029" y="1124104"/>
            <a:ext cx="3777940" cy="5861128"/>
            <a:chOff x="12484310" y="0"/>
            <a:chExt cx="4468004" cy="6760141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13227379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0" y="0"/>
              <a:ext cx="4468004" cy="67601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" name="Группа 23"/>
          <p:cNvGrpSpPr/>
          <p:nvPr/>
        </p:nvGrpSpPr>
        <p:grpSpPr>
          <a:xfrm>
            <a:off x="8421426" y="1112306"/>
            <a:ext cx="3777940" cy="5861128"/>
            <a:chOff x="12484312" y="0"/>
            <a:chExt cx="4468005" cy="6760141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227377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2" y="0"/>
              <a:ext cx="4468005" cy="6760141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261962" y="1200989"/>
            <a:ext cx="3777940" cy="5861128"/>
            <a:chOff x="12484312" y="0"/>
            <a:chExt cx="4468005" cy="6760141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3227377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2" y="0"/>
              <a:ext cx="4468005" cy="67601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31340"/>
            <a:ext cx="11360800" cy="7636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ИНТЕРФЕЙС</a:t>
            </a:r>
            <a:endParaRPr lang="ru-RU" sz="3733" b="1" dirty="0">
              <a:solidFill>
                <a:schemeClr val="bg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1205649" y="1040487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786996" y="3886200"/>
            <a:ext cx="764066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838296" y="3886200"/>
            <a:ext cx="764066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522" y="1503310"/>
            <a:ext cx="2514149" cy="5136736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819" y="1503310"/>
            <a:ext cx="2494246" cy="5136736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426" y="1503310"/>
            <a:ext cx="2387245" cy="5136736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73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428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259" y="935398"/>
            <a:ext cx="3486501" cy="3486501"/>
          </a:xfrm>
          <a:prstGeom prst="ellipse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105" y="935398"/>
            <a:ext cx="70953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Метки, показывающие в каком ресторане/кафе был пользователь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75938" y="4885937"/>
            <a:ext cx="2550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Вид метки</a:t>
            </a:r>
          </a:p>
        </p:txBody>
      </p:sp>
      <p:grpSp>
        <p:nvGrpSpPr>
          <p:cNvPr id="10" name="Группа 9"/>
          <p:cNvGrpSpPr/>
          <p:nvPr/>
        </p:nvGrpSpPr>
        <p:grpSpPr>
          <a:xfrm rot="16200000">
            <a:off x="1400887" y="244648"/>
            <a:ext cx="4873233" cy="7331953"/>
            <a:chOff x="12484312" y="0"/>
            <a:chExt cx="4468005" cy="6760141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3227377" y="97859"/>
              <a:ext cx="2981875" cy="64008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4312" y="0"/>
              <a:ext cx="4468005" cy="6760141"/>
            </a:xfrm>
            <a:prstGeom prst="rect">
              <a:avLst/>
            </a:prstGeom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7498"/>
          <a:stretch/>
        </p:blipFill>
        <p:spPr>
          <a:xfrm>
            <a:off x="566389" y="2347755"/>
            <a:ext cx="6542231" cy="31893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4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448" y="0"/>
            <a:ext cx="11360800" cy="763600"/>
          </a:xfrm>
        </p:spPr>
        <p:txBody>
          <a:bodyPr>
            <a:noAutofit/>
          </a:bodyPr>
          <a:lstStyle/>
          <a:p>
            <a:pPr algn="ctr"/>
            <a:r>
              <a:rPr lang="ru" b="1" dirty="0" smtClean="0">
                <a:solidFill>
                  <a:schemeClr val="bg1"/>
                </a:solidFill>
                <a:latin typeface="+mn-lt"/>
              </a:rPr>
              <a:t>БИЗНЕС-МОДЕЛЬ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147598"/>
              </p:ext>
            </p:extLst>
          </p:nvPr>
        </p:nvGraphicFramePr>
        <p:xfrm>
          <a:off x="888998" y="1074821"/>
          <a:ext cx="10532981" cy="5509521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291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1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35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35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2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Ключевые параметры</a:t>
                      </a:r>
                      <a:endParaRPr lang="ru-RU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Ключевые виды деятельности</a:t>
                      </a:r>
                      <a:endParaRPr lang="ru-RU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Ценностные предложения</a:t>
                      </a:r>
                      <a:endParaRPr lang="ru-RU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Взаимоотношения с клиентом</a:t>
                      </a:r>
                      <a:endParaRPr lang="ru-RU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Потребительские сегменты</a:t>
                      </a:r>
                      <a:endParaRPr lang="ru-RU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17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- </a:t>
                      </a:r>
                      <a:r>
                        <a:rPr lang="ru-RU" sz="1400" b="0" dirty="0">
                          <a:effectLst/>
                        </a:rPr>
                        <a:t>Стратегическое сотрудничество между ресторанами;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- Карты: </a:t>
                      </a:r>
                      <a:r>
                        <a:rPr lang="en-US" sz="1400" b="0" dirty="0" err="1">
                          <a:effectLst/>
                        </a:rPr>
                        <a:t>GoogleMaps</a:t>
                      </a:r>
                      <a:r>
                        <a:rPr lang="ru-RU" sz="1400" b="0" dirty="0">
                          <a:effectLst/>
                        </a:rPr>
                        <a:t>, </a:t>
                      </a:r>
                      <a:r>
                        <a:rPr lang="en-US" sz="1400" b="0" dirty="0" err="1">
                          <a:effectLst/>
                        </a:rPr>
                        <a:t>YandexMaps</a:t>
                      </a:r>
                      <a:r>
                        <a:rPr lang="ru-RU" sz="1400" b="0" dirty="0">
                          <a:effectLst/>
                        </a:rPr>
                        <a:t>, 2</a:t>
                      </a:r>
                      <a:r>
                        <a:rPr lang="en-US" sz="1400" b="0" dirty="0">
                          <a:effectLst/>
                        </a:rPr>
                        <a:t>GIS</a:t>
                      </a:r>
                      <a:r>
                        <a:rPr lang="ru-RU" sz="1400" b="0" dirty="0">
                          <a:effectLst/>
                        </a:rPr>
                        <a:t>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- Сведения о тематических мероприятиях ресторана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Разработка программного обеспечения;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Управление информационными потоками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новизна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доступность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удобство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сокращение времени поиска услуг (бронирование)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бесплатный базовый сервис для пользователей приложения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премиум-сервис для создания и публикации событий в ресторане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техническая поддержка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реакция разработчика ПО на пожелания пользователя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 начальном этапе географически ограниченный сегмент рынка, в дальнейшем расширение рынка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Обширная база пользователей, ресторанов, </a:t>
                      </a:r>
                      <a:r>
                        <a:rPr lang="ru-RU" sz="1400" dirty="0" smtClean="0">
                          <a:effectLst/>
                        </a:rPr>
                        <a:t>рекламодателей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Ключевые ресурсы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Каналы сбыта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8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Человеческие и интеллектуальные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Сеть Интернет (</a:t>
                      </a:r>
                      <a:r>
                        <a:rPr lang="en-US" sz="1400" dirty="0" err="1">
                          <a:effectLst/>
                        </a:rPr>
                        <a:t>AppStore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GoogleMarket</a:t>
                      </a:r>
                      <a:r>
                        <a:rPr lang="ru-RU" sz="1400" dirty="0">
                          <a:effectLst/>
                        </a:rPr>
                        <a:t>),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Тур. компании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38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Структура расходов</a:t>
                      </a:r>
                      <a:endParaRPr lang="ru-RU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Потоки поступления доходов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025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Зарплата</a:t>
                      </a:r>
                      <a:r>
                        <a:rPr lang="ru-RU" sz="1400" b="0" baseline="0" dirty="0" smtClean="0">
                          <a:effectLst/>
                        </a:rPr>
                        <a:t> разработчиков</a:t>
                      </a:r>
                      <a:r>
                        <a:rPr lang="ru-RU" sz="1400" b="0" dirty="0" smtClean="0">
                          <a:effectLst/>
                        </a:rPr>
                        <a:t>;</a:t>
                      </a:r>
                      <a:endParaRPr lang="ru-RU" sz="1400" b="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Расходы на разработку и поддержку приложения;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Аренда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помещения с оборудованием;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компанией или реализацией проекта;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Реклама и маркетинг.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Платные премиум-услуги для ресторанов (размещение событий в приложении);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Комплектный пакет услуг (для ресторанов, желающих размещать информацию о себе в приложении);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Делать рассылки для ресторанов с предложениями и </a:t>
                      </a:r>
                      <a:r>
                        <a:rPr lang="ru-RU" sz="1400" dirty="0" smtClean="0">
                          <a:effectLst/>
                        </a:rPr>
                        <a:t>реклама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360" marR="473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 flipV="1">
            <a:off x="1259791" y="792495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84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https://traveltimes.ru/wp-content/uploads/2021/08/bolsh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61"/>
          <a:stretch/>
        </p:blipFill>
        <p:spPr bwMode="auto">
          <a:xfrm>
            <a:off x="-21791" y="0"/>
            <a:ext cx="61648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-21792" y="0"/>
            <a:ext cx="6164827" cy="70435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802999" y="3155661"/>
            <a:ext cx="8389002" cy="676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3802999" y="1099601"/>
            <a:ext cx="4586002" cy="465879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3923071" y="1221578"/>
            <a:ext cx="4345858" cy="4414841"/>
          </a:xfrm>
          <a:prstGeom prst="ellipse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 rot="20816343">
            <a:off x="-1468460" y="-4003856"/>
            <a:ext cx="15266572" cy="15508903"/>
            <a:chOff x="-1468461" y="-4033353"/>
            <a:chExt cx="15266572" cy="15508903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-1468459" y="-4033351"/>
              <a:ext cx="15266570" cy="15508901"/>
              <a:chOff x="-1468459" y="-4033351"/>
              <a:chExt cx="15266570" cy="15508901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8389001" y="3136900"/>
                <a:ext cx="3770477" cy="584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800" b="1" dirty="0">
                    <a:solidFill>
                      <a:schemeClr val="tx1"/>
                    </a:solidFill>
                  </a:rPr>
                  <a:t>Простое приложение</a:t>
                </a:r>
                <a:endParaRPr lang="ru-RU" sz="2800" b="1" dirty="0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-1468459" y="-4033351"/>
                <a:ext cx="15266570" cy="155089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Овал 22"/>
            <p:cNvSpPr/>
            <p:nvPr/>
          </p:nvSpPr>
          <p:spPr>
            <a:xfrm rot="1614360">
              <a:off x="-1468461" y="-4033353"/>
              <a:ext cx="15266570" cy="1550890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/>
        </p:nvGrpSpPr>
        <p:grpSpPr>
          <a:xfrm rot="27566">
            <a:off x="-1468461" y="-4003854"/>
            <a:ext cx="15266572" cy="15508903"/>
            <a:chOff x="-1468461" y="-4033353"/>
            <a:chExt cx="15266572" cy="15508903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-1468459" y="-4033351"/>
              <a:ext cx="15266570" cy="15508901"/>
              <a:chOff x="-1468459" y="-4033351"/>
              <a:chExt cx="15266570" cy="15508901"/>
            </a:xfrm>
          </p:grpSpPr>
          <p:sp>
            <p:nvSpPr>
              <p:cNvPr id="30" name="Прямоугольник 29"/>
              <p:cNvSpPr/>
              <p:nvPr/>
            </p:nvSpPr>
            <p:spPr>
              <a:xfrm>
                <a:off x="8389001" y="3136900"/>
                <a:ext cx="3770477" cy="584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sz="2800" b="1" dirty="0">
                    <a:solidFill>
                      <a:schemeClr val="tx1"/>
                    </a:solidFill>
                  </a:rPr>
                  <a:t>Среднее приложение</a:t>
                </a:r>
                <a:endParaRPr lang="ru-RU" sz="28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-1468459" y="-4033351"/>
                <a:ext cx="15266570" cy="155089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9" name="Овал 28"/>
            <p:cNvSpPr/>
            <p:nvPr/>
          </p:nvSpPr>
          <p:spPr>
            <a:xfrm rot="1614360">
              <a:off x="-1468461" y="-4033353"/>
              <a:ext cx="15266570" cy="1550890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/>
        </p:nvGrpSpPr>
        <p:grpSpPr>
          <a:xfrm rot="993497">
            <a:off x="-1468459" y="-4003850"/>
            <a:ext cx="15266570" cy="15508901"/>
            <a:chOff x="-1468459" y="-4033351"/>
            <a:chExt cx="15266570" cy="15508901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389001" y="3136900"/>
              <a:ext cx="3770477" cy="584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2800" b="1" dirty="0">
                  <a:solidFill>
                    <a:schemeClr val="tx1"/>
                  </a:solidFill>
                </a:rPr>
                <a:t>Сложное приложение</a:t>
              </a:r>
              <a:endParaRPr lang="ru-RU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Овал 35"/>
            <p:cNvSpPr/>
            <p:nvPr/>
          </p:nvSpPr>
          <p:spPr>
            <a:xfrm>
              <a:off x="-1468459" y="-4033351"/>
              <a:ext cx="15266570" cy="1550890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Овал 33"/>
          <p:cNvSpPr/>
          <p:nvPr/>
        </p:nvSpPr>
        <p:spPr>
          <a:xfrm rot="2607857">
            <a:off x="-1468459" y="-4003852"/>
            <a:ext cx="15266570" cy="15508901"/>
          </a:xfrm>
          <a:prstGeom prst="ellipse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5131" y="1288066"/>
            <a:ext cx="487919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Gilroy"/>
              </a:rPr>
              <a:t>СТОИМОСТЬ </a:t>
            </a:r>
          </a:p>
          <a:p>
            <a:endParaRPr lang="ru-RU" sz="4400" b="1" dirty="0">
              <a:solidFill>
                <a:schemeClr val="bg1"/>
              </a:solidFill>
              <a:latin typeface="Gilroy"/>
            </a:endParaRPr>
          </a:p>
          <a:p>
            <a:r>
              <a:rPr lang="ru-RU" sz="4000" b="1" dirty="0" smtClean="0">
                <a:solidFill>
                  <a:schemeClr val="bg1"/>
                </a:solidFill>
                <a:latin typeface="Gilroy"/>
              </a:rPr>
              <a:t>РАЗРАБОТКИ </a:t>
            </a:r>
            <a:endParaRPr lang="ru-RU" sz="4400" b="1" dirty="0" smtClean="0">
              <a:solidFill>
                <a:schemeClr val="bg1"/>
              </a:solidFill>
              <a:latin typeface="Gilroy"/>
            </a:endParaRPr>
          </a:p>
          <a:p>
            <a:endParaRPr lang="ru-RU" sz="4400" b="1" dirty="0">
              <a:solidFill>
                <a:schemeClr val="bg1"/>
              </a:solidFill>
              <a:latin typeface="Gilroy"/>
            </a:endParaRPr>
          </a:p>
          <a:p>
            <a:r>
              <a:rPr lang="ru-RU" sz="4000" b="1" dirty="0" smtClean="0">
                <a:solidFill>
                  <a:schemeClr val="bg1"/>
                </a:solidFill>
                <a:latin typeface="Gilroy"/>
              </a:rPr>
              <a:t>МОБИЛЬНОГО </a:t>
            </a:r>
            <a:endParaRPr lang="ru-RU" sz="4400" b="1" dirty="0" smtClean="0">
              <a:solidFill>
                <a:schemeClr val="bg1"/>
              </a:solidFill>
              <a:latin typeface="Gilroy"/>
            </a:endParaRPr>
          </a:p>
          <a:p>
            <a:endParaRPr lang="ru-RU" sz="4400" b="1" dirty="0">
              <a:solidFill>
                <a:schemeClr val="bg1"/>
              </a:solidFill>
              <a:latin typeface="Gilroy"/>
            </a:endParaRPr>
          </a:p>
          <a:p>
            <a:r>
              <a:rPr lang="ru-RU" sz="4400" b="1" dirty="0" smtClean="0">
                <a:solidFill>
                  <a:schemeClr val="bg1"/>
                </a:solidFill>
                <a:latin typeface="Gilroy"/>
              </a:rPr>
              <a:t>ПРИЛОЖЕНИЯ</a:t>
            </a:r>
            <a:endParaRPr lang="ru-RU" sz="4400" b="1" dirty="0">
              <a:solidFill>
                <a:schemeClr val="bg1"/>
              </a:solidFill>
              <a:latin typeface="Gilro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0376" y="2537378"/>
            <a:ext cx="3656835" cy="1766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ctr"/>
            <a:r>
              <a:rPr lang="ru-RU" sz="3600" b="1" i="1" dirty="0"/>
              <a:t>2,9 – 4,1 млн руб.</a:t>
            </a:r>
            <a:endParaRPr lang="ru-RU" sz="3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ctr"/>
            <a:r>
              <a:rPr lang="ru-RU" sz="3600" b="1" i="1" dirty="0" smtClean="0"/>
              <a:t>.</a:t>
            </a:r>
            <a:endParaRPr lang="ru-RU" sz="3600" b="1" i="1" dirty="0"/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600" b="1" i="1" dirty="0"/>
              <a:t>4 – 6 месяцев</a:t>
            </a:r>
            <a:endParaRPr lang="ru-RU" sz="3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4909340" y="3432629"/>
            <a:ext cx="251097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8465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97151" y="655761"/>
            <a:ext cx="107976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bg1"/>
                </a:solidFill>
                <a:effectLst/>
                <a:latin typeface="Gilroy"/>
              </a:rPr>
              <a:t>РАСЧЕТ С БАЗОВОЙ ФУНКЦИОНАЛЬНОСТЬЮ ПО ЭТАПАМ:</a:t>
            </a:r>
            <a:endParaRPr lang="ru-RU" sz="2800" b="1" i="0" dirty="0">
              <a:solidFill>
                <a:schemeClr val="bg1"/>
              </a:solidFill>
              <a:effectLst/>
              <a:latin typeface="Gilroy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490533"/>
              </p:ext>
            </p:extLst>
          </p:nvPr>
        </p:nvGraphicFramePr>
        <p:xfrm>
          <a:off x="867026" y="1713077"/>
          <a:ext cx="10298280" cy="447115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432760">
                  <a:extLst>
                    <a:ext uri="{9D8B030D-6E8A-4147-A177-3AD203B41FA5}">
                      <a16:colId xmlns:a16="http://schemas.microsoft.com/office/drawing/2014/main" val="1459113608"/>
                    </a:ext>
                  </a:extLst>
                </a:gridCol>
                <a:gridCol w="3432760">
                  <a:extLst>
                    <a:ext uri="{9D8B030D-6E8A-4147-A177-3AD203B41FA5}">
                      <a16:colId xmlns:a16="http://schemas.microsoft.com/office/drawing/2014/main" val="1226627656"/>
                    </a:ext>
                  </a:extLst>
                </a:gridCol>
                <a:gridCol w="3432760">
                  <a:extLst>
                    <a:ext uri="{9D8B030D-6E8A-4147-A177-3AD203B41FA5}">
                      <a16:colId xmlns:a16="http://schemas.microsoft.com/office/drawing/2014/main" val="654484911"/>
                    </a:ext>
                  </a:extLst>
                </a:gridCol>
              </a:tblGrid>
              <a:tr h="638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Этап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Время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Примерная стоимость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6136961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Анализ проекта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 неделя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61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0910988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Дизайн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 недели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210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2769259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Разработка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 — 10 недель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2,2 — 2,4 млн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4994793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Тестирование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параллельно с разработкой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310 — 360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2037120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Публикация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1,5-2 недели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15-20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8769017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Управление проектом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 течение всего проекта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150 — 250 тыс. руб.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6559163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 flipV="1">
            <a:off x="1129449" y="1370687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56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8266" y="147484"/>
            <a:ext cx="3508700" cy="7636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РИСКИ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811816"/>
              </p:ext>
            </p:extLst>
          </p:nvPr>
        </p:nvGraphicFramePr>
        <p:xfrm>
          <a:off x="180653" y="1459392"/>
          <a:ext cx="11651227" cy="51183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1721">
                  <a:extLst>
                    <a:ext uri="{9D8B030D-6E8A-4147-A177-3AD203B41FA5}">
                      <a16:colId xmlns:a16="http://schemas.microsoft.com/office/drawing/2014/main" val="721850283"/>
                    </a:ext>
                  </a:extLst>
                </a:gridCol>
                <a:gridCol w="2196790">
                  <a:extLst>
                    <a:ext uri="{9D8B030D-6E8A-4147-A177-3AD203B41FA5}">
                      <a16:colId xmlns:a16="http://schemas.microsoft.com/office/drawing/2014/main" val="391303577"/>
                    </a:ext>
                  </a:extLst>
                </a:gridCol>
                <a:gridCol w="1594625">
                  <a:extLst>
                    <a:ext uri="{9D8B030D-6E8A-4147-A177-3AD203B41FA5}">
                      <a16:colId xmlns:a16="http://schemas.microsoft.com/office/drawing/2014/main" val="4089279980"/>
                    </a:ext>
                  </a:extLst>
                </a:gridCol>
                <a:gridCol w="2408663">
                  <a:extLst>
                    <a:ext uri="{9D8B030D-6E8A-4147-A177-3AD203B41FA5}">
                      <a16:colId xmlns:a16="http://schemas.microsoft.com/office/drawing/2014/main" val="3904730454"/>
                    </a:ext>
                  </a:extLst>
                </a:gridCol>
                <a:gridCol w="4929428">
                  <a:extLst>
                    <a:ext uri="{9D8B030D-6E8A-4147-A177-3AD203B41FA5}">
                      <a16:colId xmlns:a16="http://schemas.microsoft.com/office/drawing/2014/main" val="4058335621"/>
                    </a:ext>
                  </a:extLst>
                </a:gridCol>
              </a:tblGrid>
              <a:tr h="61362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№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Наименование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Уровень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Тип</a:t>
                      </a:r>
                      <a:r>
                        <a:rPr lang="ru-RU" sz="2400" baseline="0" dirty="0" smtClean="0"/>
                        <a:t> риска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Действия по предотвращению риска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655539"/>
                  </a:ext>
                </a:extLst>
              </a:tr>
              <a:tr h="99124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Технологические 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Высокий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Внутренний, внешний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Риск погрешностей и ошибок в работе системы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4123477"/>
                  </a:ext>
                </a:extLst>
              </a:tr>
              <a:tr h="212408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Юридические 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Низкий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Внутренний, внешний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Введение деятельности строго в соответствии с ФЗ «О персональных данных»; Подписание соответствующих документов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631603"/>
                  </a:ext>
                </a:extLst>
              </a:tr>
              <a:tr h="118004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Финансовые 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Средний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Внутренний, внешний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Риск дефицита финансовых ресурсов, уровень убытков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1335126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 flipV="1">
            <a:off x="1243749" y="989687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59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1774346" y="-91519"/>
            <a:ext cx="8648615" cy="10152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ctr">
              <a:buSzPct val="111111"/>
            </a:pPr>
            <a:r>
              <a:rPr lang="ru-RU" sz="5400" b="1" dirty="0" smtClean="0">
                <a:solidFill>
                  <a:schemeClr val="bg1"/>
                </a:solidFill>
              </a:rPr>
              <a:t>Планы на 2024 г.</a:t>
            </a:r>
            <a:endParaRPr sz="4800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427960" y="945213"/>
            <a:ext cx="9681232" cy="5770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/>
          <p:cNvGrpSpPr/>
          <p:nvPr/>
        </p:nvGrpSpPr>
        <p:grpSpPr>
          <a:xfrm>
            <a:off x="266836" y="1112968"/>
            <a:ext cx="3206335" cy="3083450"/>
            <a:chOff x="-318398" y="1398598"/>
            <a:chExt cx="4544166" cy="4544166"/>
          </a:xfrm>
        </p:grpSpPr>
        <p:pic>
          <p:nvPicPr>
            <p:cNvPr id="6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8398" y="1398598"/>
              <a:ext cx="4544166" cy="4544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96"/>
            <a:stretch/>
          </p:blipFill>
          <p:spPr bwMode="auto">
            <a:xfrm>
              <a:off x="-318398" y="3116100"/>
              <a:ext cx="4544166" cy="28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698270" y="1745905"/>
            <a:ext cx="233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/>
          </a:p>
          <a:p>
            <a:pPr algn="ctr"/>
            <a:endParaRPr lang="ru-RU" sz="2000" dirty="0" smtClean="0">
              <a:solidFill>
                <a:schemeClr val="accent4"/>
              </a:solidFill>
            </a:endParaRPr>
          </a:p>
          <a:p>
            <a:endParaRPr lang="ru-RU" sz="2000" dirty="0"/>
          </a:p>
          <a:p>
            <a:pPr algn="ctr"/>
            <a:r>
              <a:rPr lang="ru-RU" sz="2000" b="1" dirty="0" smtClean="0"/>
              <a:t>Поиск </a:t>
            </a:r>
            <a:r>
              <a:rPr lang="ru-RU" sz="2000" b="1" dirty="0"/>
              <a:t>команды  </a:t>
            </a:r>
            <a:r>
              <a:rPr lang="en-US" sz="2000" b="1" dirty="0"/>
              <a:t>IT-</a:t>
            </a:r>
            <a:r>
              <a:rPr lang="ru-RU" sz="2000" b="1" dirty="0"/>
              <a:t>специалистов</a:t>
            </a:r>
          </a:p>
          <a:p>
            <a:endParaRPr lang="ru-RU" sz="2000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3240467" y="1097952"/>
            <a:ext cx="3206335" cy="3083450"/>
            <a:chOff x="-318398" y="1398598"/>
            <a:chExt cx="4544166" cy="4544166"/>
          </a:xfrm>
        </p:grpSpPr>
        <p:pic>
          <p:nvPicPr>
            <p:cNvPr id="13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8398" y="1398598"/>
              <a:ext cx="4544166" cy="4544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96"/>
            <a:stretch/>
          </p:blipFill>
          <p:spPr bwMode="auto">
            <a:xfrm>
              <a:off x="-318398" y="3116100"/>
              <a:ext cx="4544166" cy="28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Группа 14"/>
          <p:cNvGrpSpPr/>
          <p:nvPr/>
        </p:nvGrpSpPr>
        <p:grpSpPr>
          <a:xfrm>
            <a:off x="6098654" y="1137142"/>
            <a:ext cx="3206335" cy="3083450"/>
            <a:chOff x="-318398" y="1398598"/>
            <a:chExt cx="4544166" cy="4544166"/>
          </a:xfrm>
        </p:grpSpPr>
        <p:pic>
          <p:nvPicPr>
            <p:cNvPr id="16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8398" y="1398598"/>
              <a:ext cx="4544166" cy="4544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96"/>
            <a:stretch/>
          </p:blipFill>
          <p:spPr bwMode="auto">
            <a:xfrm>
              <a:off x="-318398" y="3116100"/>
              <a:ext cx="4544166" cy="28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8985665" y="1134748"/>
            <a:ext cx="3206335" cy="3083450"/>
            <a:chOff x="-318398" y="1398598"/>
            <a:chExt cx="4544166" cy="4544166"/>
          </a:xfrm>
        </p:grpSpPr>
        <p:pic>
          <p:nvPicPr>
            <p:cNvPr id="19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8398" y="1398598"/>
              <a:ext cx="4544166" cy="4544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96"/>
            <a:stretch/>
          </p:blipFill>
          <p:spPr bwMode="auto">
            <a:xfrm>
              <a:off x="-318398" y="3116100"/>
              <a:ext cx="4544166" cy="28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TextBox 29"/>
          <p:cNvSpPr txBox="1"/>
          <p:nvPr/>
        </p:nvSpPr>
        <p:spPr>
          <a:xfrm>
            <a:off x="3675695" y="1208861"/>
            <a:ext cx="233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/>
          </a:p>
          <a:p>
            <a:pPr algn="ctr"/>
            <a:r>
              <a:rPr lang="ru-RU" sz="2400" b="1" dirty="0">
                <a:solidFill>
                  <a:schemeClr val="accent4"/>
                </a:solidFill>
              </a:rPr>
              <a:t>Март</a:t>
            </a:r>
            <a:endParaRPr lang="ru-RU" sz="2400" b="1" dirty="0" smtClean="0">
              <a:solidFill>
                <a:schemeClr val="accent4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48948" y="1077830"/>
            <a:ext cx="1873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/>
          </a:p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Апрель -Июнь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20432" y="1351793"/>
            <a:ext cx="233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/>
          </a:p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Июль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75234" y="2199558"/>
            <a:ext cx="233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b="1" dirty="0"/>
              <a:t>Поиск </a:t>
            </a:r>
            <a:r>
              <a:rPr lang="ru-RU" sz="2000" b="1" dirty="0" smtClean="0"/>
              <a:t>финансовых </a:t>
            </a:r>
            <a:r>
              <a:rPr lang="ru-RU" sz="2000" b="1" dirty="0"/>
              <a:t>ресурсы для</a:t>
            </a:r>
            <a:r>
              <a:rPr lang="en-US" sz="2000" b="1" dirty="0"/>
              <a:t> </a:t>
            </a:r>
            <a:r>
              <a:rPr lang="ru-RU" sz="2000" b="1" dirty="0"/>
              <a:t>аренды помещения с оборудованием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48271" y="2391916"/>
            <a:ext cx="233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Разработка </a:t>
            </a:r>
            <a:r>
              <a:rPr lang="en-US" sz="2000" b="1" dirty="0"/>
              <a:t>MVP </a:t>
            </a:r>
            <a:r>
              <a:rPr lang="ru-RU" sz="2000" b="1" dirty="0"/>
              <a:t>и доработка демо-версии до финального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91609" y="2507334"/>
            <a:ext cx="233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Внедрение в эксплуатацию для тестирования </a:t>
            </a:r>
          </a:p>
        </p:txBody>
      </p:sp>
      <p:grpSp>
        <p:nvGrpSpPr>
          <p:cNvPr id="64" name="Группа 63"/>
          <p:cNvGrpSpPr/>
          <p:nvPr/>
        </p:nvGrpSpPr>
        <p:grpSpPr>
          <a:xfrm>
            <a:off x="1738311" y="3601820"/>
            <a:ext cx="3206335" cy="3083450"/>
            <a:chOff x="-318398" y="1398598"/>
            <a:chExt cx="4544166" cy="4544166"/>
          </a:xfrm>
        </p:grpSpPr>
        <p:pic>
          <p:nvPicPr>
            <p:cNvPr id="65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8398" y="1398598"/>
              <a:ext cx="4544166" cy="4544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96"/>
            <a:stretch/>
          </p:blipFill>
          <p:spPr bwMode="auto">
            <a:xfrm>
              <a:off x="-318398" y="3116100"/>
              <a:ext cx="4544166" cy="28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66"/>
          <p:cNvSpPr txBox="1"/>
          <p:nvPr/>
        </p:nvSpPr>
        <p:spPr>
          <a:xfrm>
            <a:off x="2041824" y="3828891"/>
            <a:ext cx="2675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/>
          </a:p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Август-Сентябрь</a:t>
            </a:r>
          </a:p>
          <a:p>
            <a:endParaRPr lang="ru-RU" dirty="0"/>
          </a:p>
        </p:txBody>
      </p:sp>
      <p:grpSp>
        <p:nvGrpSpPr>
          <p:cNvPr id="68" name="Группа 67"/>
          <p:cNvGrpSpPr/>
          <p:nvPr/>
        </p:nvGrpSpPr>
        <p:grpSpPr>
          <a:xfrm>
            <a:off x="4711942" y="3601820"/>
            <a:ext cx="3206335" cy="3083450"/>
            <a:chOff x="-318398" y="1398598"/>
            <a:chExt cx="4544166" cy="4544166"/>
          </a:xfrm>
        </p:grpSpPr>
        <p:pic>
          <p:nvPicPr>
            <p:cNvPr id="69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8398" y="1398598"/>
              <a:ext cx="4544166" cy="4544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96"/>
            <a:stretch/>
          </p:blipFill>
          <p:spPr bwMode="auto">
            <a:xfrm>
              <a:off x="-318398" y="3116100"/>
              <a:ext cx="4544166" cy="28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1" name="TextBox 70"/>
          <p:cNvSpPr txBox="1"/>
          <p:nvPr/>
        </p:nvSpPr>
        <p:spPr>
          <a:xfrm>
            <a:off x="5135585" y="3828891"/>
            <a:ext cx="233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solidFill>
                <a:schemeClr val="accent4"/>
              </a:solidFill>
            </a:endParaRPr>
          </a:p>
          <a:p>
            <a:pPr algn="ctr"/>
            <a:r>
              <a:rPr lang="ru-RU" sz="2400" b="1" dirty="0">
                <a:solidFill>
                  <a:schemeClr val="accent4"/>
                </a:solidFill>
              </a:rPr>
              <a:t>Октябрь</a:t>
            </a:r>
            <a:endParaRPr lang="ru-RU" sz="2400" b="1" dirty="0" smtClean="0">
              <a:solidFill>
                <a:schemeClr val="accent4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88987" y="4724419"/>
            <a:ext cx="24680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b="1" dirty="0"/>
              <a:t>Выпуск мобильного приложения и реклама для привлечения клиентов сервиса</a:t>
            </a:r>
          </a:p>
        </p:txBody>
      </p:sp>
      <p:grpSp>
        <p:nvGrpSpPr>
          <p:cNvPr id="75" name="Группа 74"/>
          <p:cNvGrpSpPr/>
          <p:nvPr/>
        </p:nvGrpSpPr>
        <p:grpSpPr>
          <a:xfrm>
            <a:off x="7570129" y="3571788"/>
            <a:ext cx="3206335" cy="3083450"/>
            <a:chOff x="-318398" y="1398598"/>
            <a:chExt cx="4544166" cy="4544166"/>
          </a:xfrm>
        </p:grpSpPr>
        <p:pic>
          <p:nvPicPr>
            <p:cNvPr id="76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8398" y="1398598"/>
              <a:ext cx="4544166" cy="4544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4" descr="https://files.constantcontact.com/6a2eaa7b001/d3e7df47-e08f-48b4-82c1-e61d7d22dcd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96"/>
            <a:stretch/>
          </p:blipFill>
          <p:spPr bwMode="auto">
            <a:xfrm>
              <a:off x="-318398" y="3116100"/>
              <a:ext cx="4544166" cy="28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2" name="TextBox 71"/>
          <p:cNvSpPr txBox="1"/>
          <p:nvPr/>
        </p:nvSpPr>
        <p:spPr>
          <a:xfrm>
            <a:off x="8016021" y="4179023"/>
            <a:ext cx="233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4"/>
                </a:solidFill>
              </a:rPr>
              <a:t>Ноябрь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016021" y="5027274"/>
            <a:ext cx="233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Получение первых продаж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230801" y="4737201"/>
            <a:ext cx="233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b="1" dirty="0"/>
              <a:t>Старт разработки готового приложения, введение его в эксплуатацию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12728" y="1275382"/>
            <a:ext cx="233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/>
          </a:p>
          <a:p>
            <a:pPr algn="ctr"/>
            <a:r>
              <a:rPr lang="ru-RU" sz="2400" b="1" dirty="0">
                <a:solidFill>
                  <a:schemeClr val="accent4"/>
                </a:solidFill>
              </a:rPr>
              <a:t>Февраль</a:t>
            </a:r>
            <a:endParaRPr lang="ru-RU" sz="2400" b="1" dirty="0" smtClean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6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01125" y="3466364"/>
            <a:ext cx="2173369" cy="3166665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buSzPts val="1200"/>
            </a:pPr>
            <a:endParaRPr lang="ru-RU" sz="2400" b="1" kern="0" dirty="0" smtClean="0">
              <a:solidFill>
                <a:srgbClr val="FFC000"/>
              </a:solidFill>
              <a:latin typeface="Caveat"/>
              <a:ea typeface="Arial"/>
              <a:cs typeface="Arial"/>
              <a:sym typeface="Caveat"/>
            </a:endParaRP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sz="2400" b="1" kern="0" dirty="0" smtClean="0">
                <a:solidFill>
                  <a:srgbClr val="FFC000"/>
                </a:solidFill>
                <a:latin typeface="Caveat"/>
                <a:ea typeface="Arial"/>
                <a:cs typeface="Arial"/>
                <a:sym typeface="Caveat"/>
              </a:rPr>
              <a:t>Анна Сергеевна Кузнецова</a:t>
            </a:r>
          </a:p>
          <a:p>
            <a:pPr algn="ctr" defTabSz="1219170">
              <a:buClr>
                <a:srgbClr val="000000"/>
              </a:buClr>
              <a:buSzPts val="1200"/>
            </a:pPr>
            <a:endParaRPr lang="ru-RU" sz="2400" kern="0" dirty="0" smtClean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kern="0" dirty="0" smtClean="0">
                <a:latin typeface="Caveat"/>
                <a:ea typeface="Caveat"/>
                <a:cs typeface="Caveat"/>
                <a:sym typeface="Caveat"/>
              </a:rPr>
              <a:t>Наставник </a:t>
            </a:r>
          </a:p>
          <a:p>
            <a:pPr algn="ctr"/>
            <a:endParaRPr lang="ru-RU" dirty="0"/>
          </a:p>
        </p:txBody>
      </p:sp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1939074" y="134669"/>
            <a:ext cx="8648615" cy="15161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ctr">
              <a:buSzPct val="111111"/>
            </a:pPr>
            <a:r>
              <a:rPr lang="ru-RU" sz="4800" b="1" dirty="0" smtClean="0">
                <a:solidFill>
                  <a:schemeClr val="bg1"/>
                </a:solidFill>
              </a:rPr>
              <a:t>КОМАНДА</a:t>
            </a:r>
            <a:endParaRPr sz="4800" b="1" dirty="0">
              <a:solidFill>
                <a:schemeClr val="bg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l="-2934" t="14518" r="2934" b="29259"/>
          <a:stretch/>
        </p:blipFill>
        <p:spPr>
          <a:xfrm>
            <a:off x="226473" y="1847798"/>
            <a:ext cx="1995321" cy="1995321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cxnSp>
        <p:nvCxnSpPr>
          <p:cNvPr id="23" name="Прямая соединительная линия 22"/>
          <p:cNvCxnSpPr/>
          <p:nvPr/>
        </p:nvCxnSpPr>
        <p:spPr>
          <a:xfrm flipV="1">
            <a:off x="1149024" y="998509"/>
            <a:ext cx="9525037" cy="567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6457646" y="1596429"/>
            <a:ext cx="1808761" cy="1476872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000000"/>
              </a:buClr>
              <a:buSzPts val="1200"/>
            </a:pPr>
            <a:r>
              <a:rPr lang="ru-RU" b="1" dirty="0" err="1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Чибрякова</a:t>
            </a:r>
            <a:r>
              <a:rPr lang="ru-RU" b="1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</a:p>
          <a:p>
            <a:pPr lvl="0" algn="ctr">
              <a:buClr>
                <a:srgbClr val="000000"/>
              </a:buClr>
              <a:buSzPts val="1200"/>
            </a:pPr>
            <a:r>
              <a:rPr lang="ru-RU" b="1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Марина </a:t>
            </a:r>
          </a:p>
          <a:p>
            <a:pPr lvl="0" algn="ctr">
              <a:buClr>
                <a:srgbClr val="000000"/>
              </a:buClr>
              <a:buSzPts val="1200"/>
            </a:pPr>
            <a:r>
              <a:rPr lang="ru-RU" b="1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Алексеевна</a:t>
            </a:r>
          </a:p>
          <a:p>
            <a:pPr lvl="0" algn="ctr">
              <a:buClr>
                <a:srgbClr val="000000"/>
              </a:buClr>
              <a:buSzPts val="1200"/>
            </a:pPr>
            <a:endParaRPr lang="ru-RU" sz="1400" dirty="0" smtClean="0">
              <a:latin typeface="Caveat"/>
              <a:ea typeface="Caveat"/>
              <a:cs typeface="Caveat"/>
              <a:sym typeface="Caveat"/>
            </a:endParaRPr>
          </a:p>
          <a:p>
            <a:pPr lvl="0" algn="ctr">
              <a:buClr>
                <a:srgbClr val="000000"/>
              </a:buClr>
              <a:buSzPts val="1200"/>
            </a:pPr>
            <a:r>
              <a:rPr lang="ru-RU" sz="1400" dirty="0" smtClean="0">
                <a:latin typeface="Caveat"/>
                <a:ea typeface="Caveat"/>
                <a:cs typeface="Caveat"/>
                <a:sym typeface="Caveat"/>
              </a:rPr>
              <a:t>Аналитик</a:t>
            </a:r>
            <a:endParaRPr lang="ru-RU" sz="1400" dirty="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0077069" y="3945558"/>
            <a:ext cx="1964926" cy="2328374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000000"/>
              </a:buClr>
              <a:buSzPts val="1200"/>
            </a:pPr>
            <a:r>
              <a:rPr lang="ru-RU" sz="1600" b="1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Анжелика </a:t>
            </a:r>
          </a:p>
          <a:p>
            <a:pPr lvl="0" algn="ctr">
              <a:buClr>
                <a:srgbClr val="000000"/>
              </a:buClr>
              <a:buSzPts val="1200"/>
            </a:pPr>
            <a:r>
              <a:rPr lang="ru-RU" sz="1600" b="1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Артёмовна</a:t>
            </a:r>
            <a:endParaRPr lang="ru-RU" sz="1600" dirty="0" smtClean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srgbClr val="000000"/>
              </a:buClr>
              <a:buSzPts val="1200"/>
            </a:pPr>
            <a:r>
              <a:rPr lang="ru-RU" sz="1600" b="1" dirty="0" err="1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Шангина</a:t>
            </a:r>
            <a:endParaRPr lang="ru-RU" sz="1600" b="1" dirty="0" smtClean="0">
              <a:solidFill>
                <a:srgbClr val="FFC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lvl="0" algn="ctr">
              <a:buClr>
                <a:srgbClr val="000000"/>
              </a:buClr>
              <a:buSzPts val="1200"/>
            </a:pPr>
            <a:endParaRPr lang="ru-RU" sz="1600" dirty="0" smtClean="0">
              <a:latin typeface="Caveat"/>
              <a:ea typeface="Caveat"/>
              <a:cs typeface="Caveat"/>
              <a:sym typeface="Caveat"/>
            </a:endParaRPr>
          </a:p>
          <a:p>
            <a:pPr lvl="0" algn="ctr">
              <a:buClr>
                <a:srgbClr val="000000"/>
              </a:buClr>
              <a:buSzPts val="1200"/>
            </a:pPr>
            <a:r>
              <a:rPr lang="ru-RU" sz="1600" dirty="0" smtClean="0">
                <a:latin typeface="Caveat"/>
                <a:ea typeface="Caveat"/>
                <a:cs typeface="Caveat"/>
                <a:sym typeface="Caveat"/>
              </a:rPr>
              <a:t>Специалист по </a:t>
            </a:r>
          </a:p>
          <a:p>
            <a:pPr lvl="0" algn="ctr">
              <a:buClr>
                <a:srgbClr val="000000"/>
              </a:buClr>
              <a:buSzPts val="1200"/>
            </a:pPr>
            <a:r>
              <a:rPr lang="ru-RU" sz="1600" dirty="0" smtClean="0">
                <a:latin typeface="Caveat"/>
                <a:ea typeface="Caveat"/>
                <a:cs typeface="Caveat"/>
                <a:sym typeface="Caveat"/>
              </a:rPr>
              <a:t>PR и связям с</a:t>
            </a:r>
          </a:p>
          <a:p>
            <a:pPr lvl="0" algn="ctr">
              <a:buClr>
                <a:srgbClr val="000000"/>
              </a:buClr>
              <a:buSzPts val="1200"/>
            </a:pPr>
            <a:r>
              <a:rPr lang="ru-RU" sz="1600" dirty="0" smtClean="0">
                <a:latin typeface="Caveat"/>
                <a:ea typeface="Caveat"/>
                <a:cs typeface="Caveat"/>
                <a:sym typeface="Caveat"/>
              </a:rPr>
              <a:t>общественностью,</a:t>
            </a:r>
          </a:p>
          <a:p>
            <a:pPr lvl="0" algn="ctr">
              <a:buClr>
                <a:srgbClr val="000000"/>
              </a:buClr>
              <a:buSzPts val="1200"/>
            </a:pPr>
            <a:r>
              <a:rPr lang="ru-RU" sz="1600" dirty="0" smtClean="0">
                <a:latin typeface="Caveat"/>
                <a:ea typeface="Caveat"/>
                <a:cs typeface="Caveat"/>
                <a:sym typeface="Caveat"/>
              </a:rPr>
              <a:t>дизайнер</a:t>
            </a:r>
            <a:endParaRPr lang="ru-RU" sz="1600" dirty="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0308043" y="1395437"/>
            <a:ext cx="1733952" cy="1644476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buSzPts val="1200"/>
            </a:pPr>
            <a:r>
              <a:rPr lang="ru-RU" b="1" kern="0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Ольга </a:t>
            </a: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b="1" kern="0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Сергеевна</a:t>
            </a: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b="1" kern="0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Шевченко</a:t>
            </a:r>
          </a:p>
          <a:p>
            <a:pPr algn="ctr" defTabSz="1219170">
              <a:buClr>
                <a:srgbClr val="000000"/>
              </a:buClr>
              <a:buSzPts val="1200"/>
            </a:pPr>
            <a:endParaRPr lang="ru-RU" kern="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sz="1400" kern="0" dirty="0" smtClean="0">
                <a:latin typeface="Caveat"/>
                <a:ea typeface="Caveat"/>
                <a:cs typeface="Caveat"/>
                <a:sym typeface="Caveat"/>
              </a:rPr>
              <a:t>Экономист-критик </a:t>
            </a:r>
            <a:endParaRPr lang="ru-RU" sz="1400" kern="0" dirty="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5325" y="4346983"/>
            <a:ext cx="1816893" cy="1476872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ru-RU" b="1" kern="0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Кирилл Иванович</a:t>
            </a:r>
            <a:endParaRPr lang="ru-RU" kern="0" dirty="0" smtClean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  <a:buSzPts val="1400"/>
            </a:pPr>
            <a:r>
              <a:rPr lang="ru-RU" b="1" kern="0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Болтов</a:t>
            </a:r>
          </a:p>
          <a:p>
            <a:pPr algn="ctr" defTabSz="1219170">
              <a:buClr>
                <a:srgbClr val="000000"/>
              </a:buClr>
              <a:buSzPts val="1400"/>
            </a:pPr>
            <a:endParaRPr lang="ru-RU" b="1" kern="0" dirty="0" smtClean="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algn="ctr" defTabSz="1219170">
              <a:buClr>
                <a:srgbClr val="000000"/>
              </a:buClr>
              <a:buSzPts val="1400"/>
            </a:pPr>
            <a:r>
              <a:rPr lang="ru-RU" sz="1400" kern="0" dirty="0" smtClean="0">
                <a:latin typeface="Caveat"/>
                <a:ea typeface="Arial"/>
                <a:cs typeface="Arial"/>
                <a:sym typeface="Caveat"/>
              </a:rPr>
              <a:t>Проект-менеджер</a:t>
            </a:r>
            <a:endParaRPr lang="ru-RU" sz="1400" kern="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t="24530" b="470"/>
          <a:stretch/>
        </p:blipFill>
        <p:spPr>
          <a:xfrm>
            <a:off x="4989826" y="1560332"/>
            <a:ext cx="1544093" cy="1544093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4416" t="2723" b="9579"/>
          <a:stretch/>
        </p:blipFill>
        <p:spPr>
          <a:xfrm>
            <a:off x="8853737" y="1459949"/>
            <a:ext cx="1524508" cy="1515453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-997" t="1376" r="997" b="31958"/>
          <a:stretch/>
        </p:blipFill>
        <p:spPr>
          <a:xfrm>
            <a:off x="5016281" y="4379396"/>
            <a:ext cx="1565570" cy="1565570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-1860" t="3433" r="1860" b="21567"/>
          <a:stretch/>
        </p:blipFill>
        <p:spPr>
          <a:xfrm>
            <a:off x="8678893" y="4346130"/>
            <a:ext cx="1527231" cy="1527231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sp>
        <p:nvSpPr>
          <p:cNvPr id="31" name="Скругленный прямоугольник 30"/>
          <p:cNvSpPr/>
          <p:nvPr/>
        </p:nvSpPr>
        <p:spPr>
          <a:xfrm>
            <a:off x="2379955" y="3326192"/>
            <a:ext cx="2371050" cy="3306837"/>
          </a:xfrm>
          <a:prstGeom prst="round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buSzPts val="1200"/>
            </a:pPr>
            <a:endParaRPr lang="ru-RU" b="1" kern="0" dirty="0" smtClean="0">
              <a:solidFill>
                <a:srgbClr val="FFC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algn="ctr" defTabSz="1219170">
              <a:buClr>
                <a:srgbClr val="000000"/>
              </a:buClr>
              <a:buSzPts val="1200"/>
            </a:pPr>
            <a:endParaRPr lang="ru-RU" b="1" kern="0" dirty="0" smtClean="0">
              <a:solidFill>
                <a:srgbClr val="FFC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b="1" kern="0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Арина Владимировна</a:t>
            </a: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b="1" kern="0" dirty="0" smtClean="0">
                <a:solidFill>
                  <a:srgbClr val="FFC000"/>
                </a:solidFill>
                <a:latin typeface="Caveat"/>
                <a:ea typeface="Caveat"/>
                <a:cs typeface="Caveat"/>
                <a:sym typeface="Caveat"/>
              </a:rPr>
              <a:t>Мкртчян</a:t>
            </a: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b="1" kern="0" dirty="0" smtClean="0">
                <a:latin typeface="Caveat"/>
                <a:ea typeface="Caveat"/>
                <a:cs typeface="Caveat"/>
                <a:sym typeface="Caveat"/>
              </a:rPr>
              <a:t>КАПИТАН</a:t>
            </a:r>
          </a:p>
          <a:p>
            <a:pPr algn="ctr" defTabSz="1219170">
              <a:buClr>
                <a:srgbClr val="000000"/>
              </a:buClr>
              <a:buSzPts val="1200"/>
            </a:pPr>
            <a:endParaRPr lang="ru-RU" kern="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kern="0" dirty="0" smtClean="0">
                <a:latin typeface="Caveat"/>
                <a:ea typeface="Caveat"/>
                <a:cs typeface="Caveat"/>
                <a:sym typeface="Caveat"/>
              </a:rPr>
              <a:t>Главный разработчик</a:t>
            </a:r>
            <a:endParaRPr lang="ru-RU" kern="0" dirty="0" smtClean="0">
              <a:latin typeface="Arial"/>
              <a:ea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  <a:buSzPts val="1200"/>
            </a:pPr>
            <a:r>
              <a:rPr lang="ru-RU" kern="0" dirty="0" smtClean="0">
                <a:latin typeface="Caveat"/>
                <a:ea typeface="Caveat"/>
                <a:cs typeface="Caveat"/>
                <a:sym typeface="Caveat"/>
              </a:rPr>
              <a:t>проекта</a:t>
            </a:r>
            <a:r>
              <a:rPr lang="ru-RU" b="1" kern="0" dirty="0" smtClean="0">
                <a:latin typeface="Caveat"/>
                <a:ea typeface="Caveat"/>
                <a:cs typeface="Caveat"/>
                <a:sym typeface="Caveat"/>
              </a:rPr>
              <a:t>, </a:t>
            </a:r>
            <a:r>
              <a:rPr lang="ru-RU" kern="0" dirty="0" smtClean="0">
                <a:latin typeface="Caveat"/>
                <a:ea typeface="Caveat"/>
                <a:cs typeface="Caveat"/>
                <a:sym typeface="Caveat"/>
              </a:rPr>
              <a:t>генератор идей, администратор</a:t>
            </a:r>
            <a:endParaRPr lang="ru-RU" kern="0" dirty="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/>
          <a:srcRect l="-1928" t="356" r="1928" b="24866"/>
          <a:stretch/>
        </p:blipFill>
        <p:spPr>
          <a:xfrm>
            <a:off x="2474736" y="1699786"/>
            <a:ext cx="2066876" cy="2066876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1681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525</Words>
  <Application>Microsoft Office PowerPoint</Application>
  <PresentationFormat>Широкоэкранный</PresentationFormat>
  <Paragraphs>173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Bookman Old Style</vt:lpstr>
      <vt:lpstr>Calibri</vt:lpstr>
      <vt:lpstr>Calibri Light</vt:lpstr>
      <vt:lpstr>Caveat</vt:lpstr>
      <vt:lpstr>Gilroy</vt:lpstr>
      <vt:lpstr>Times New Roman</vt:lpstr>
      <vt:lpstr>Тема Office</vt:lpstr>
      <vt:lpstr>WebRest</vt:lpstr>
      <vt:lpstr>ПОЛЬЗОВАТЕЛИ И ПРОБЛЕМА</vt:lpstr>
      <vt:lpstr>Презентация PowerPoint</vt:lpstr>
      <vt:lpstr>Презентация PowerPoint</vt:lpstr>
      <vt:lpstr>Презентация PowerPoint</vt:lpstr>
      <vt:lpstr>РЕШЕНИЕ ПРОБЛЕМЫ</vt:lpstr>
      <vt:lpstr>НАШЕ РЕШЕНИЕ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ИНТЕРФЕЙС</vt:lpstr>
      <vt:lpstr>ИНТЕРФЕЙС</vt:lpstr>
      <vt:lpstr>Презентация PowerPoint</vt:lpstr>
      <vt:lpstr>БИЗНЕС-МОДЕЛЬ</vt:lpstr>
      <vt:lpstr>Презентация PowerPoint</vt:lpstr>
      <vt:lpstr>Презентация PowerPoint</vt:lpstr>
      <vt:lpstr>РИСКИ </vt:lpstr>
      <vt:lpstr>Планы на 2024 г.</vt:lpstr>
      <vt:lpstr>КОМАНДА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Windows User</cp:lastModifiedBy>
  <cp:revision>78</cp:revision>
  <dcterms:created xsi:type="dcterms:W3CDTF">2023-11-16T23:46:36Z</dcterms:created>
  <dcterms:modified xsi:type="dcterms:W3CDTF">2023-12-01T08:16:05Z</dcterms:modified>
</cp:coreProperties>
</file>