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9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/>
  <p:notesSz cx="6858000" cy="9144000"/>
  <p:embeddedFontLst>
    <p:embeddedFont>
      <p:font typeface="Montserrat Light"/>
      <p:regular r:id="rId21"/>
      <p:italic r:id="rId22"/>
      <p:boldItalic r:id="rId23"/>
    </p:embeddedFont>
    <p:embeddedFont>
      <p:font typeface="Montserrat"/>
      <p:regular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7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90" name="Google Shape;90;p5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4" name="Google Shape;134;p25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1" name="Google Shape;141;p26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8" name="Google Shape;148;p12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4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7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9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1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1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2.jpeg"/><Relationship Id="rId7" Type="http://schemas.openxmlformats.org/officeDocument/2006/relationships/image" Target="../media/image11.pn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8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93089" y="2572065"/>
            <a:ext cx="4287000" cy="895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ru-RU" sz="105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это интегрированное мобильное приложение и веб-платформа для синхронизации работы, личных дел, здоровья, финансов и досуга.</a:t>
            </a:r>
            <a:endParaRPr sz="105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/>
          <p:nvPr>
            <p:ph type="ctrTitle"/>
          </p:nvPr>
        </p:nvSpPr>
        <p:spPr>
          <a:xfrm>
            <a:off x="181980" y="578444"/>
            <a:ext cx="5871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LifeSync</a:t>
            </a:r>
            <a:endParaRPr sz="2400" b="1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81964" y="1919316"/>
            <a:ext cx="3595775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Управление жизнью в одном приложении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Исимбулатов Э.Р. 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artemper2002@gmail.com</a:t>
            </a:r>
            <a:endParaRPr sz="9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type="title"/>
          </p:nvPr>
        </p:nvSpPr>
        <p:spPr>
          <a:xfrm>
            <a:off x="311700" y="24573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проблемы</a:t>
            </a:r>
            <a:endParaRPr lang="ru-RU"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640715" y="2545715"/>
            <a:ext cx="3447415" cy="314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Студенты: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-Нуждаются в планировании мероприятий.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-Потребность в уведомлении о задачах.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-Сложности в приоритезации задач.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5586366" y="1109170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Сегмент В: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Директора компаний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1017541" y="110945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Сегмент А: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Студенты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4283710" y="2571750"/>
            <a:ext cx="4548505" cy="314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Директора компании</a:t>
            </a: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-Синхронизация совещаний.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-Не могут спланировать свое время.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-Путают свое расписание.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148723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Продукт позволит синхронизировать и настраивать время так, чтобы клиент успевал сделать больше за один промежуток времени.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Обученная нейросеть сможет более грамотно планировать ваш день по запросу пользователя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 будет подстраиваться под каждого человека индивидуально, что позволит показывать лучшие результаты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148723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Приложение может быть ориентировано на глобальный рынок, предоставляя возможность пользователям из разных стран и регионов планировать задачи и управлять проектами.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 существует планировщиков, которые составляют расписание автоматически под ваши потребности.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/>
          <p:nvPr/>
        </p:nvSpPr>
        <p:spPr>
          <a:xfrm>
            <a:off x="530380" y="772337"/>
            <a:ext cx="8323733" cy="1599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студентов(250 млн, 400р/чел.):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-&gt;ТАМ 1,8 млрд в месяц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-&gt;SAM 5.5% 99,667 млн в месяц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-&gt;SOM 2% 2 млн в месяц 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602953" y="214655"/>
            <a:ext cx="57663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Анализ рынка планировщиков в России снизу</a:t>
            </a:r>
            <a:endParaRPr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530225" y="2771775"/>
            <a:ext cx="4572000" cy="1383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организаций(2 млн компаний, 600р/чел.):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-&gt;ТАМ 150 млрд в месяц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-&gt;SAM 0,8% 1,2 млрд в месяц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-&gt;SOM 2% 24 млн в месяц 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14230" y="904586"/>
            <a:ext cx="6169443" cy="3517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Кто наши конкуренты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SingularityApp</a:t>
            </a:r>
            <a:endParaRPr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TickTick</a:t>
            </a:r>
            <a:endParaRPr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Todoist</a:t>
            </a:r>
            <a:endParaRPr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Trello</a:t>
            </a:r>
            <a:endParaRPr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</a:pPr>
            <a:r>
              <a:rPr lang="ru-RU" sz="18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Яндекс.Трекер</a:t>
            </a:r>
            <a:endParaRPr sz="18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интереснее потребителю так как,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наш продукт предоставляет возможность, автоматически планировать задачи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Будем покупать рекламу у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специализированных контентмейкеров, для привлечения внимания потенциальных потребителей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Скругленный прямоугольник 3"/>
          <p:cNvSpPr/>
          <p:nvPr/>
        </p:nvSpPr>
        <p:spPr>
          <a:xfrm>
            <a:off x="476250" y="499110"/>
            <a:ext cx="1470025" cy="2072640"/>
          </a:xfrm>
          <a:prstGeom prst="round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76885" y="609600"/>
            <a:ext cx="1520190" cy="1851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ru-RU" b="1"/>
              <a:t>Проблемы (потребителей)</a:t>
            </a:r>
            <a:endParaRPr lang="ru-RU" altLang="ru-RU" b="1"/>
          </a:p>
          <a:p>
            <a:endParaRPr lang="ru-RU" altLang="ru-RU"/>
          </a:p>
          <a:p>
            <a:r>
              <a:rPr lang="ru-RU" altLang="ru-RU"/>
              <a:t>Планирование задач на предстоящие сутки</a:t>
            </a:r>
            <a:endParaRPr lang="ru-RU" alt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46275" y="499110"/>
            <a:ext cx="1713865" cy="20720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946275" y="563880"/>
            <a:ext cx="1737995" cy="19615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b="1"/>
              <a:t>Решения (проблем потребителей)</a:t>
            </a:r>
            <a:endParaRPr lang="ru-RU" altLang="en-US" b="1"/>
          </a:p>
          <a:p>
            <a:endParaRPr lang="ru-RU" altLang="en-US"/>
          </a:p>
          <a:p>
            <a:r>
              <a:rPr lang="ru-RU" altLang="en-US"/>
              <a:t> ✓Приложение </a:t>
            </a:r>
            <a:endParaRPr lang="ru-RU" altLang="en-US"/>
          </a:p>
          <a:p>
            <a:r>
              <a:rPr lang="ru-RU" altLang="en-US"/>
              <a:t>для телефона</a:t>
            </a:r>
            <a:endParaRPr lang="ru-RU" alt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05120" y="499110"/>
            <a:ext cx="1615440" cy="174498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5405120" y="570865"/>
            <a:ext cx="1669415" cy="1601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b="1"/>
              <a:t>Ключевые процессы</a:t>
            </a:r>
            <a:endParaRPr lang="ru-RU" altLang="en-US" b="1"/>
          </a:p>
          <a:p>
            <a:endParaRPr lang="ru-RU" altLang="en-US"/>
          </a:p>
          <a:p>
            <a:r>
              <a:rPr lang="ru-RU" altLang="en-US"/>
              <a:t>Обучение нейронной сети </a:t>
            </a:r>
            <a:endParaRPr lang="ru-RU" altLang="en-US"/>
          </a:p>
          <a:p>
            <a:r>
              <a:rPr lang="ru-RU" altLang="en-US"/>
              <a:t>Сбыт</a:t>
            </a:r>
            <a:endParaRPr lang="ru-RU" altLang="en-US"/>
          </a:p>
          <a:p>
            <a:r>
              <a:rPr lang="ru-RU" altLang="en-US"/>
              <a:t>Сервис</a:t>
            </a:r>
            <a:endParaRPr lang="ru-RU" alt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60140" y="499110"/>
            <a:ext cx="1744980" cy="2172335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774440" y="609600"/>
            <a:ext cx="1630680" cy="1962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b="1"/>
              <a:t>Уникальное ценностное предложение</a:t>
            </a:r>
            <a:endParaRPr lang="ru-RU" altLang="en-US" b="1"/>
          </a:p>
          <a:p>
            <a:endParaRPr lang="ru-RU" altLang="en-US"/>
          </a:p>
          <a:p>
            <a:r>
              <a:rPr lang="ru-RU" altLang="en-US"/>
              <a:t>Единственный в России планировщик задач с применением ИИ</a:t>
            </a:r>
            <a:endParaRPr lang="ru-RU" altLang="en-US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37070" y="415290"/>
            <a:ext cx="2110740" cy="1828800"/>
          </a:xfrm>
          <a:prstGeom prst="roundRect">
            <a:avLst/>
          </a:prstGeom>
          <a:noFill/>
          <a:ln>
            <a:solidFill>
              <a:srgbClr val="E607AF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7118985" y="499110"/>
            <a:ext cx="1956435" cy="1745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b="1"/>
              <a:t>Нерыночное конкуретное преимущество</a:t>
            </a:r>
            <a:endParaRPr lang="ru-RU" altLang="en-US" b="1"/>
          </a:p>
          <a:p>
            <a:endParaRPr lang="ru-RU" altLang="en-US"/>
          </a:p>
          <a:p>
            <a:r>
              <a:rPr lang="ru-RU" altLang="en-US"/>
              <a:t>Контроль 24</a:t>
            </a:r>
            <a:r>
              <a:rPr lang="en-US" altLang="en-US"/>
              <a:t>/</a:t>
            </a:r>
            <a:r>
              <a:rPr lang="ru-RU" altLang="en-US"/>
              <a:t>7</a:t>
            </a:r>
            <a:endParaRPr lang="ru-RU" altLang="en-US"/>
          </a:p>
          <a:p>
            <a:r>
              <a:rPr lang="ru-RU" altLang="en-US"/>
              <a:t>Оперативность</a:t>
            </a:r>
            <a:endParaRPr lang="ru-RU" altLang="en-US"/>
          </a:p>
          <a:p>
            <a:r>
              <a:rPr lang="ru-RU" altLang="en-US"/>
              <a:t>Экономия времени</a:t>
            </a:r>
            <a:endParaRPr lang="ru-RU" altLang="en-US"/>
          </a:p>
          <a:p>
            <a:r>
              <a:rPr lang="ru-RU" altLang="en-US"/>
              <a:t>Низкая стоимость</a:t>
            </a:r>
            <a:endParaRPr lang="ru-RU" altLang="en-US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94655" y="2284095"/>
            <a:ext cx="3597275" cy="1066800"/>
          </a:xfrm>
          <a:prstGeom prst="round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5519420" y="2284095"/>
            <a:ext cx="3503930" cy="10661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b="1"/>
              <a:t>Каналы продвижения</a:t>
            </a:r>
            <a:endParaRPr lang="ru-RU" altLang="en-US" b="1"/>
          </a:p>
          <a:p>
            <a:r>
              <a:rPr lang="ru-RU" altLang="en-US"/>
              <a:t>Реклама в соц.сетях</a:t>
            </a:r>
            <a:endParaRPr lang="ru-RU" altLang="en-US"/>
          </a:p>
          <a:p>
            <a:r>
              <a:rPr lang="ru-RU" altLang="en-US"/>
              <a:t>Покупка рекламы у контентмейкеров</a:t>
            </a:r>
            <a:endParaRPr lang="ru-RU" altLang="en-US"/>
          </a:p>
          <a:p>
            <a:r>
              <a:rPr lang="ru-RU" altLang="en-US"/>
              <a:t>СМИ</a:t>
            </a:r>
            <a:endParaRPr lang="ru-RU" alt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01650" y="3959860"/>
            <a:ext cx="3520440" cy="112458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598805" y="3999865"/>
            <a:ext cx="3571875" cy="1043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lvl="1" indent="457200" algn="l"/>
            <a:r>
              <a:rPr lang="ru-RU" altLang="en-US" b="1"/>
              <a:t>Структура затрат</a:t>
            </a:r>
            <a:endParaRPr lang="ru-RU" altLang="en-US" b="1"/>
          </a:p>
          <a:p>
            <a:r>
              <a:rPr lang="ru-RU" altLang="en-US"/>
              <a:t>Затраты на разработку и производство</a:t>
            </a:r>
            <a:endParaRPr lang="ru-RU" altLang="en-US"/>
          </a:p>
          <a:p>
            <a:r>
              <a:rPr lang="ru-RU" altLang="en-US"/>
              <a:t>Затраты на рекламу и пиар</a:t>
            </a:r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63390" y="3462655"/>
            <a:ext cx="4682490" cy="163893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4424680" y="3586480"/>
            <a:ext cx="4260850" cy="13874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lvl="1" indent="457200"/>
            <a:r>
              <a:rPr lang="ru-RU" altLang="en-US"/>
              <a:t>       </a:t>
            </a:r>
            <a:r>
              <a:rPr lang="ru-RU" altLang="en-US" b="1"/>
              <a:t> Потоки доходов</a:t>
            </a:r>
            <a:endParaRPr lang="ru-RU" altLang="en-US"/>
          </a:p>
          <a:p>
            <a:endParaRPr lang="ru-RU" altLang="en-US"/>
          </a:p>
          <a:p>
            <a:r>
              <a:rPr lang="ru-RU" altLang="en-US"/>
              <a:t>Продажа подписок</a:t>
            </a:r>
            <a:endParaRPr lang="ru-RU" altLang="en-US"/>
          </a:p>
          <a:p>
            <a:r>
              <a:rPr lang="ru-RU" altLang="en-US"/>
              <a:t>Реклама в приложении</a:t>
            </a:r>
            <a:endParaRPr lang="ru-RU" altLang="en-US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2425" y="2776855"/>
            <a:ext cx="3818255" cy="97853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352425" y="2788285"/>
            <a:ext cx="3747135" cy="908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b="1"/>
              <a:t>Целевые группы потребителей</a:t>
            </a:r>
            <a:endParaRPr lang="ru-RU" altLang="en-US" b="1"/>
          </a:p>
          <a:p>
            <a:r>
              <a:rPr lang="ru-RU" altLang="en-US"/>
              <a:t>Студенты</a:t>
            </a:r>
            <a:endParaRPr lang="ru-RU" altLang="en-US"/>
          </a:p>
          <a:p>
            <a:r>
              <a:rPr lang="ru-RU" altLang="en-US"/>
              <a:t>Предприятия или организации</a:t>
            </a:r>
            <a:endParaRPr lang="ru-RU" altLang="en-US"/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2357120" y="75565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7"/>
          <p:cNvSpPr txBox="1"/>
          <p:nvPr/>
        </p:nvSpPr>
        <p:spPr>
          <a:xfrm>
            <a:off x="457039" y="1277443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Подписка(для студентов 200р/месяц, для организаций 350р/месяц с человека)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Бизнес-модель "LifeSync" включает в себя бесплатную версию с ограниченным функционалом и премиум-подписку с дополнительными возможностями и интеграциями. 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type="title"/>
          </p:nvPr>
        </p:nvSpPr>
        <p:spPr>
          <a:xfrm>
            <a:off x="0" y="38379"/>
            <a:ext cx="9256643" cy="1995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8"/>
          <p:cNvSpPr txBox="1"/>
          <p:nvPr/>
        </p:nvSpPr>
        <p:spPr>
          <a:xfrm>
            <a:off x="383426" y="1741269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 5 рублей/клиент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APC 1 раз в месяц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AvPrice 15000р/месяц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 400000р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9"/>
          <p:cNvSpPr txBox="1"/>
          <p:nvPr/>
        </p:nvSpPr>
        <p:spPr>
          <a:xfrm>
            <a:off x="311700" y="1138294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1й год разработка проекта, воплощение в жизнь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2й год завоевание своей доли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3й год продать проект на пике)))))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 txBox="1"/>
          <p:nvPr>
            <p:ph type="title"/>
          </p:nvPr>
        </p:nvSpPr>
        <p:spPr>
          <a:xfrm>
            <a:off x="1105535" y="-635"/>
            <a:ext cx="6694805" cy="37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lang="ru-RU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1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373714" y="372955"/>
            <a:ext cx="1565634" cy="2087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660" y="372955"/>
            <a:ext cx="1563794" cy="208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741929" y="376265"/>
            <a:ext cx="1461801" cy="208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0" descr="https://sun9-19.userapi.com/impg/Ugg-0Gfp9qm1FCTELCxLo51N2xRRNL2LCsK1Kw/qZz10tYA-f8.jpg?size=901x1600&amp;quality=95&amp;sign=559ae713e17f21ae03cdfc9ee73fa1f2&amp;type=album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748511" y="372871"/>
            <a:ext cx="1184159" cy="2102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0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49860" y="2845178"/>
            <a:ext cx="1411977" cy="188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0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2431774" y="2845178"/>
            <a:ext cx="1434687" cy="188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0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 rot="5400000">
            <a:off x="4569252" y="3123121"/>
            <a:ext cx="1765061" cy="132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0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6741294" y="2903849"/>
            <a:ext cx="1461801" cy="1770785"/>
          </a:xfrm>
          <a:prstGeom prst="rect">
            <a:avLst/>
          </a:prstGeom>
          <a:noFill/>
          <a:ln>
            <a:noFill/>
          </a:ln>
        </p:spPr>
      </p:pic>
      <p:sp>
        <p:nvSpPr>
          <p:cNvPr id="1" name="Текстовое поле 0"/>
          <p:cNvSpPr txBox="1"/>
          <p:nvPr/>
        </p:nvSpPr>
        <p:spPr>
          <a:xfrm>
            <a:off x="226695" y="2458085"/>
            <a:ext cx="14116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Крачун А.С.</a:t>
            </a:r>
            <a:endParaRPr lang="ru-RU" altLang="en-US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432050" y="2458085"/>
            <a:ext cx="15659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Шустов Н.Н.</a:t>
            </a:r>
            <a:endParaRPr lang="ru-RU" alt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589145" y="2475865"/>
            <a:ext cx="17259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Перевертайло А.А.</a:t>
            </a:r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807835" y="2490470"/>
            <a:ext cx="133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Геймор А.Ф.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15900" y="4808220"/>
            <a:ext cx="12636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Щетинин Г.А.</a:t>
            </a:r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432050" y="4808220"/>
            <a:ext cx="16071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Деревенсков В.К.</a:t>
            </a:r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727575" y="4790440"/>
            <a:ext cx="14484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Ширёнков Д.С.</a:t>
            </a:r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638925" y="4740910"/>
            <a:ext cx="16681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Исимбулатов Э.Р.</a:t>
            </a:r>
            <a:endParaRPr lang="ru-RU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415840" y="5640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Команда</a:t>
            </a:r>
            <a:endParaRPr lang="ru-RU"/>
          </a:p>
        </p:txBody>
      </p:sp>
      <p:pic>
        <p:nvPicPr>
          <p:cNvPr id="137" name="Google Shape;137;p2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48640" y="629142"/>
            <a:ext cx="2040517" cy="305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 descr="https://sun9-9.userapi.com/impg/U5mmiy-H7k99M9Cpf-aBjJlydF4diqmh8qCbOw/p85fuw9ehmI.jpg?size=960x1280&amp;quality=95&amp;sign=4e0e0e5f637e76b88bcca87bfa35b4f9&amp;type=album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467087" y="629142"/>
            <a:ext cx="2332385" cy="3058387"/>
          </a:xfrm>
          <a:prstGeom prst="rect">
            <a:avLst/>
          </a:prstGeom>
          <a:noFill/>
          <a:ln>
            <a:noFill/>
          </a:ln>
        </p:spPr>
      </p:pic>
      <p:sp>
        <p:nvSpPr>
          <p:cNvPr id="1" name="Текстовое поле 0"/>
          <p:cNvSpPr txBox="1"/>
          <p:nvPr/>
        </p:nvSpPr>
        <p:spPr>
          <a:xfrm>
            <a:off x="848360" y="3834765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Скорняков Е.Г.</a:t>
            </a:r>
            <a:endParaRPr lang="ru-RU" altLang="en-US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6928485" y="3834765"/>
            <a:ext cx="14097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Кузнецов Д.С.</a:t>
            </a:r>
            <a:endParaRPr lang="ru-RU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2398780" y="463825"/>
            <a:ext cx="4346439" cy="62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/>
              <a:t>ЗАПРОС</a:t>
            </a:r>
            <a:endParaRPr lang="ru-RU"/>
          </a:p>
        </p:txBody>
      </p:sp>
      <p:sp>
        <p:nvSpPr>
          <p:cNvPr id="144" name="Google Shape;144;p26"/>
          <p:cNvSpPr txBox="1"/>
          <p:nvPr>
            <p:ph type="body" idx="1"/>
          </p:nvPr>
        </p:nvSpPr>
        <p:spPr>
          <a:xfrm>
            <a:off x="3955774" y="1649895"/>
            <a:ext cx="4876526" cy="2918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</p:txBody>
      </p:sp>
      <p:pic>
        <p:nvPicPr>
          <p:cNvPr id="145" name="Google Shape;145;p26" descr="https://sun7-19.userapi.com/impg/NP5A9pIrrpetoLQDPHpcOk6wj4XHvFDnFmWeLw/RBRpt662NI4.jpg?size=225x225&amp;quality=96&amp;sign=f4c67f13d0c5e51e9b3bf88ff2b30122&amp;type=album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802834" y="1086678"/>
            <a:ext cx="3538330" cy="3538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1" name="Google Shape;151;p12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2" name="Google Shape;152;p12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4" name="Google Shape;154;p1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185530" y="-165418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889733" y="81366"/>
            <a:ext cx="1397081" cy="105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"/>
          <p:cNvSpPr txBox="1"/>
          <p:nvPr/>
        </p:nvSpPr>
        <p:spPr>
          <a:xfrm>
            <a:off x="737826" y="147408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4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12"/>
          <p:cNvSpPr txBox="1"/>
          <p:nvPr/>
        </p:nvSpPr>
        <p:spPr>
          <a:xfrm>
            <a:off x="3412766" y="2269066"/>
            <a:ext cx="5500939" cy="302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Благодарность и призыв к действию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Перевертайло Артем и </a:t>
            </a:r>
            <a:endParaRPr 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Крачун Алексей наша служба поддержки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artemper2002@gmail.com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59" name="Google Shape;159;p12" descr="https://sun9-19.userapi.com/impg/Ugg-0Gfp9qm1FCTELCxLo51N2xRRNL2LCsK1Kw/qZz10tYA-f8.jpg?size=901x1600&amp;quality=95&amp;sign=559ae713e17f21ae03cdfc9ee73fa1f2&amp;type=album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37995" y="2051778"/>
            <a:ext cx="1389717" cy="213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678415" y="2046789"/>
            <a:ext cx="1608399" cy="2144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3059</Words>
  <Application>WPS Presentation</Application>
  <PresentationFormat/>
  <Paragraphs>175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SimSun</vt:lpstr>
      <vt:lpstr>Wingdings</vt:lpstr>
      <vt:lpstr>Arial</vt:lpstr>
      <vt:lpstr>Montserrat Light</vt:lpstr>
      <vt:lpstr>Montserrat</vt:lpstr>
      <vt:lpstr>Roboto</vt:lpstr>
      <vt:lpstr>Times New Roman</vt:lpstr>
      <vt:lpstr>Microsoft YaHei</vt:lpstr>
      <vt:lpstr>Arial Unicode MS</vt:lpstr>
      <vt:lpstr>Simple Light</vt:lpstr>
      <vt:lpstr>LifeSync</vt:lpstr>
      <vt:lpstr>Задача </vt:lpstr>
      <vt:lpstr>Описание решения / продукт </vt:lpstr>
      <vt:lpstr>Рынок</vt:lpstr>
      <vt:lpstr>PowerPoint 演示文稿</vt:lpstr>
      <vt:lpstr>Сравнение с конкурентами</vt:lpstr>
      <vt:lpstr>PowerPoint 演示文稿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Команда</vt:lpstr>
      <vt:lpstr>ЗАПРОС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LifeSync</dc:title>
  <dc:creator>Сергей</dc:creator>
  <cp:lastModifiedBy>levre</cp:lastModifiedBy>
  <cp:revision>1</cp:revision>
  <dcterms:created xsi:type="dcterms:W3CDTF">2023-12-02T10:32:33Z</dcterms:created>
  <dcterms:modified xsi:type="dcterms:W3CDTF">2023-12-02T10:32:33Z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0A6B63C161FE4202B19D1E14924B8E73_12</vt:lpwstr>
  </property>
  <property fmtid="{D5CDD505-2E9C-101B-9397-08002B2CF9AE}" pid="3" name="KSOProductBuildVer">
    <vt:lpwstr>1049-12.2.0.13306</vt:lpwstr>
  </property>
</Properties>
</file>