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2"/>
  </p:notesMasterIdLst>
  <p:sldIdLst>
    <p:sldId id="256" r:id="rId2"/>
    <p:sldId id="263" r:id="rId3"/>
    <p:sldId id="262" r:id="rId4"/>
    <p:sldId id="264" r:id="rId5"/>
    <p:sldId id="265" r:id="rId6"/>
    <p:sldId id="267" r:id="rId7"/>
    <p:sldId id="268" r:id="rId8"/>
    <p:sldId id="269" r:id="rId9"/>
    <p:sldId id="266" r:id="rId10"/>
    <p:sldId id="258" r:id="rId11"/>
  </p:sldIdLst>
  <p:sldSz cx="12192000" cy="6858000"/>
  <p:notesSz cx="6858000" cy="9144000"/>
  <p:embeddedFontLst>
    <p:embeddedFont>
      <p:font typeface="Calibri" panose="020F0502020204030204" pitchFamily="34" charset="0"/>
      <p:regular r:id="rId13"/>
      <p:bold r:id="rId14"/>
      <p:italic r:id="rId15"/>
      <p:boldItalic r:id="rId16"/>
    </p:embeddedFont>
    <p:embeddedFont>
      <p:font typeface="Gilroy Medium" panose="00000600000000000000" charset="-52"/>
      <p:regular r:id="rId17"/>
    </p:embeddedFont>
    <p:embeddedFont>
      <p:font typeface="Gilroy Bold" panose="00000800000000000000" charset="-52"/>
      <p:bold r:id="rId18"/>
    </p:embeddedFont>
    <p:embeddedFont>
      <p:font typeface="Verdana" panose="020B0604030504040204" pitchFamily="34" charset="0"/>
      <p:regular r:id="rId19"/>
      <p:bold r:id="rId20"/>
      <p:italic r:id="rId21"/>
      <p:boldItalic r:id="rId22"/>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4660"/>
  </p:normalViewPr>
  <p:slideViewPr>
    <p:cSldViewPr snapToGrid="0">
      <p:cViewPr varScale="1">
        <p:scale>
          <a:sx n="89" d="100"/>
          <a:sy n="89" d="100"/>
        </p:scale>
        <p:origin x="341"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01.12.2024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10</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01.12.2024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01.12.2024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01.12.2024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01.12.2024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01.12.2024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01.12.2024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01.12.2024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01.12.2024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comments" Target="../comments/comment5.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61865"/>
            <a:ext cx="10087276" cy="1508125"/>
          </a:xfrm>
        </p:spPr>
        <p:txBody>
          <a:bodyPr>
            <a:noAutofit/>
          </a:bodyPr>
          <a:lstStyle/>
          <a:p>
            <a:r>
              <a:rPr lang="ru-RU" sz="3200" b="1" dirty="0">
                <a:latin typeface="+mn-lt"/>
                <a:ea typeface="+mn-ea"/>
                <a:cs typeface="+mn-cs"/>
              </a:rPr>
              <a:t>Разработка и создание конструктора «Модели кристаллических решеток»</a:t>
            </a:r>
          </a:p>
        </p:txBody>
      </p:sp>
      <p:sp>
        <p:nvSpPr>
          <p:cNvPr id="3" name="Подзаголовок 2"/>
          <p:cNvSpPr>
            <a:spLocks noGrp="1"/>
          </p:cNvSpPr>
          <p:nvPr>
            <p:ph type="subTitle" idx="1"/>
          </p:nvPr>
        </p:nvSpPr>
        <p:spPr/>
        <p:txBody>
          <a:bodyPr>
            <a:normAutofit lnSpcReduction="10000"/>
          </a:bodyPr>
          <a:lstStyle/>
          <a:p>
            <a:r>
              <a:rPr lang="ru-RU" dirty="0"/>
              <a:t>Чебоксарский институт (филиал) Московского политехнического университета</a:t>
            </a:r>
          </a:p>
          <a:p>
            <a:r>
              <a:rPr lang="ru-RU" dirty="0"/>
              <a:t>Кафедра «Транспортно-энергетические системы»</a:t>
            </a:r>
          </a:p>
        </p:txBody>
      </p:sp>
      <p:sp>
        <p:nvSpPr>
          <p:cNvPr id="6" name="TextBox 5">
            <a:extLst>
              <a:ext uri="{FF2B5EF4-FFF2-40B4-BE49-F238E27FC236}">
                <a16:creationId xmlns:a16="http://schemas.microsoft.com/office/drawing/2014/main" xmlns=""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2A1FB960-FB99-40EF-B2A8-F35B20F8B67D}"/>
              </a:ext>
            </a:extLst>
          </p:cNvPr>
          <p:cNvSpPr>
            <a:spLocks noGrp="1"/>
          </p:cNvSpPr>
          <p:nvPr>
            <p:ph idx="1"/>
          </p:nvPr>
        </p:nvSpPr>
        <p:spPr>
          <a:xfrm>
            <a:off x="162914" y="1690688"/>
            <a:ext cx="7196353" cy="3641271"/>
          </a:xfrm>
        </p:spPr>
        <p:txBody>
          <a:bodyPr>
            <a:normAutofit/>
          </a:bodyPr>
          <a:lstStyle/>
          <a:p>
            <a:r>
              <a:rPr lang="ru-RU" sz="2400" dirty="0">
                <a:latin typeface="Gilroy Bold" panose="00000800000000000000" pitchFamily="2" charset="-52"/>
                <a:ea typeface="+mj-ea"/>
                <a:cs typeface="+mj-cs"/>
              </a:rPr>
              <a:t>Изучение химии и материаловедения происходит эффективнее при наличии эстетичного и понятного демонстрационного материала.</a:t>
            </a:r>
          </a:p>
          <a:p>
            <a:r>
              <a:rPr lang="ru-RU" sz="2400" dirty="0">
                <a:latin typeface="Gilroy Bold" panose="00000800000000000000" pitchFamily="2" charset="-52"/>
                <a:ea typeface="+mj-ea"/>
                <a:cs typeface="+mj-cs"/>
              </a:rPr>
              <a:t>Юридические лица: вузы, техникумы, школы, где преподается химия и материаловедение</a:t>
            </a:r>
          </a:p>
          <a:p>
            <a:r>
              <a:rPr lang="ru-RU" sz="2400" dirty="0">
                <a:latin typeface="Gilroy Bold" panose="00000800000000000000" pitchFamily="2" charset="-52"/>
                <a:ea typeface="+mj-ea"/>
                <a:cs typeface="+mj-cs"/>
              </a:rPr>
              <a:t>Физические лица: преподаватели, репетиторы по химии и материаловедении, научные работники</a:t>
            </a:r>
          </a:p>
          <a:p>
            <a:endParaRPr lang="ru-RU" dirty="0"/>
          </a:p>
        </p:txBody>
      </p:sp>
      <p:sp>
        <p:nvSpPr>
          <p:cNvPr id="3" name="Номер слайда 2">
            <a:extLst>
              <a:ext uri="{FF2B5EF4-FFF2-40B4-BE49-F238E27FC236}">
                <a16:creationId xmlns:a16="http://schemas.microsoft.com/office/drawing/2014/main" xmlns="" id="{6276172A-8ED7-401F-B2DE-9774F3FC3164}"/>
              </a:ext>
            </a:extLst>
          </p:cNvPr>
          <p:cNvSpPr>
            <a:spLocks noGrp="1"/>
          </p:cNvSpPr>
          <p:nvPr>
            <p:ph type="sldNum" sz="quarter" idx="12"/>
          </p:nvPr>
        </p:nvSpPr>
        <p:spPr/>
        <p:txBody>
          <a:bodyPr/>
          <a:lstStyle/>
          <a:p>
            <a:fld id="{A01BE76D-E181-4177-862E-40D97C82BFEB}" type="slidenum">
              <a:rPr lang="ru-RU" smtClean="0"/>
              <a:t>2</a:t>
            </a:fld>
            <a:endParaRPr lang="ru-RU" dirty="0"/>
          </a:p>
        </p:txBody>
      </p:sp>
      <p:sp>
        <p:nvSpPr>
          <p:cNvPr id="4" name="Заголовок 3">
            <a:extLst>
              <a:ext uri="{FF2B5EF4-FFF2-40B4-BE49-F238E27FC236}">
                <a16:creationId xmlns:a16="http://schemas.microsoft.com/office/drawing/2014/main" xmlns="" id="{4F4D0E7E-F3E0-4642-8FD8-6038A5B3E096}"/>
              </a:ext>
            </a:extLst>
          </p:cNvPr>
          <p:cNvSpPr>
            <a:spLocks noGrp="1"/>
          </p:cNvSpPr>
          <p:nvPr>
            <p:ph type="title"/>
          </p:nvPr>
        </p:nvSpPr>
        <p:spPr/>
        <p:txBody>
          <a:bodyPr/>
          <a:lstStyle/>
          <a:p>
            <a:r>
              <a:rPr lang="ru-RU" dirty="0"/>
              <a:t>Пользователь и проблема</a:t>
            </a:r>
          </a:p>
        </p:txBody>
      </p:sp>
      <p:pic>
        <p:nvPicPr>
          <p:cNvPr id="5" name="Рисунок 4">
            <a:extLst>
              <a:ext uri="{FF2B5EF4-FFF2-40B4-BE49-F238E27FC236}">
                <a16:creationId xmlns:a16="http://schemas.microsoft.com/office/drawing/2014/main" xmlns="" id="{08E29F3D-1D75-0C25-0898-C0EF46176998}"/>
              </a:ext>
            </a:extLst>
          </p:cNvPr>
          <p:cNvPicPr>
            <a:picLocks noChangeAspect="1"/>
          </p:cNvPicPr>
          <p:nvPr/>
        </p:nvPicPr>
        <p:blipFill>
          <a:blip r:embed="rId2"/>
          <a:stretch>
            <a:fillRect/>
          </a:stretch>
        </p:blipFill>
        <p:spPr>
          <a:xfrm>
            <a:off x="7457086" y="1808488"/>
            <a:ext cx="4572000" cy="2800350"/>
          </a:xfrm>
          <a:prstGeom prst="rect">
            <a:avLst/>
          </a:prstGeom>
        </p:spPr>
      </p:pic>
    </p:spTree>
    <p:extLst>
      <p:ext uri="{BB962C8B-B14F-4D97-AF65-F5344CB8AC3E}">
        <p14:creationId xmlns:p14="http://schemas.microsoft.com/office/powerpoint/2010/main"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xmlns="" id="{8CF2944F-0EFC-4EC6-8639-9AF6EADAB513}"/>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a16="http://schemas.microsoft.com/office/drawing/2014/main" xmlns="" id="{E4A602D0-3DCC-4694-9AF0-6519F81B92EE}"/>
              </a:ext>
            </a:extLst>
          </p:cNvPr>
          <p:cNvSpPr>
            <a:spLocks noGrp="1"/>
          </p:cNvSpPr>
          <p:nvPr>
            <p:ph type="title"/>
          </p:nvPr>
        </p:nvSpPr>
        <p:spPr/>
        <p:txBody>
          <a:bodyPr>
            <a:normAutofit/>
          </a:bodyPr>
          <a:lstStyle/>
          <a:p>
            <a:r>
              <a:rPr lang="ru-RU" dirty="0"/>
              <a:t>Актуальность проекта</a:t>
            </a:r>
          </a:p>
        </p:txBody>
      </p:sp>
      <p:sp>
        <p:nvSpPr>
          <p:cNvPr id="5" name="TextBox 4">
            <a:extLst>
              <a:ext uri="{FF2B5EF4-FFF2-40B4-BE49-F238E27FC236}">
                <a16:creationId xmlns:a16="http://schemas.microsoft.com/office/drawing/2014/main" xmlns="" id="{F8C66020-209A-44BA-9F24-4CF4BD4F0181}"/>
              </a:ext>
            </a:extLst>
          </p:cNvPr>
          <p:cNvSpPr txBox="1"/>
          <p:nvPr/>
        </p:nvSpPr>
        <p:spPr>
          <a:xfrm>
            <a:off x="838200" y="1385953"/>
            <a:ext cx="6091410" cy="4216539"/>
          </a:xfrm>
          <a:prstGeom prst="rect">
            <a:avLst/>
          </a:prstGeom>
          <a:noFill/>
        </p:spPr>
        <p:txBody>
          <a:bodyPr wrap="square">
            <a:spAutoFit/>
          </a:bodyPr>
          <a:lstStyle/>
          <a:p>
            <a:pPr lvl="0" algn="just"/>
            <a:r>
              <a:rPr lang="ru-RU" sz="2000" dirty="0" smtClean="0">
                <a:solidFill>
                  <a:schemeClr val="tx2"/>
                </a:solidFill>
                <a:latin typeface="+mj-lt"/>
                <a:cs typeface="Times New Roman" panose="02020603050405020304" pitchFamily="18" charset="0"/>
              </a:rPr>
              <a:t>       </a:t>
            </a:r>
            <a:r>
              <a:rPr lang="ru-RU" sz="2400" dirty="0" smtClean="0">
                <a:solidFill>
                  <a:schemeClr val="tx2"/>
                </a:solidFill>
                <a:latin typeface="Gilroy Bold" panose="00000800000000000000" pitchFamily="2" charset="-52"/>
                <a:ea typeface="+mj-ea"/>
                <a:cs typeface="+mj-cs"/>
              </a:rPr>
              <a:t>Образовательные </a:t>
            </a:r>
            <a:r>
              <a:rPr lang="ru-RU" sz="2400" dirty="0">
                <a:solidFill>
                  <a:schemeClr val="tx2"/>
                </a:solidFill>
                <a:latin typeface="Gilroy Bold" panose="00000800000000000000" pitchFamily="2" charset="-52"/>
                <a:ea typeface="+mj-ea"/>
                <a:cs typeface="+mj-cs"/>
              </a:rPr>
              <a:t>учреждения испытывают нехватку недорогих современных ярких моделей кристаллических </a:t>
            </a:r>
            <a:r>
              <a:rPr lang="ru-RU" sz="2400" dirty="0">
                <a:solidFill>
                  <a:schemeClr val="tx2"/>
                </a:solidFill>
                <a:latin typeface="Gilroy Bold" panose="00000800000000000000" pitchFamily="2" charset="-52"/>
                <a:ea typeface="+mj-ea"/>
                <a:cs typeface="+mj-cs"/>
              </a:rPr>
              <a:t>решеток.</a:t>
            </a:r>
            <a:endParaRPr lang="ru-RU" sz="2400" dirty="0">
              <a:solidFill>
                <a:schemeClr val="tx2"/>
              </a:solidFill>
              <a:latin typeface="Gilroy Bold" panose="00000800000000000000" pitchFamily="2" charset="-52"/>
              <a:ea typeface="+mj-ea"/>
              <a:cs typeface="+mj-cs"/>
            </a:endParaRPr>
          </a:p>
          <a:p>
            <a:pPr algn="just"/>
            <a:r>
              <a:rPr lang="ru-RU" sz="2400" dirty="0">
                <a:solidFill>
                  <a:schemeClr val="tx2"/>
                </a:solidFill>
                <a:latin typeface="Gilroy Bold" panose="00000800000000000000" pitchFamily="2" charset="-52"/>
                <a:ea typeface="+mj-ea"/>
                <a:cs typeface="+mj-cs"/>
              </a:rPr>
              <a:t> </a:t>
            </a:r>
            <a:r>
              <a:rPr lang="ru-RU" sz="2400" dirty="0" smtClean="0">
                <a:solidFill>
                  <a:schemeClr val="tx2"/>
                </a:solidFill>
                <a:latin typeface="Gilroy Bold" panose="00000800000000000000" pitchFamily="2" charset="-52"/>
                <a:ea typeface="+mj-ea"/>
                <a:cs typeface="+mj-cs"/>
              </a:rPr>
              <a:t>      </a:t>
            </a:r>
            <a:r>
              <a:rPr lang="ru-RU" sz="2400" dirty="0" err="1" smtClean="0">
                <a:solidFill>
                  <a:schemeClr val="tx2"/>
                </a:solidFill>
                <a:latin typeface="Gilroy Bold" panose="00000800000000000000" pitchFamily="2" charset="-52"/>
                <a:ea typeface="+mj-ea"/>
                <a:cs typeface="+mj-cs"/>
              </a:rPr>
              <a:t>Экологичность</a:t>
            </a:r>
            <a:r>
              <a:rPr lang="ru-RU" sz="2400" dirty="0" smtClean="0">
                <a:solidFill>
                  <a:schemeClr val="tx2"/>
                </a:solidFill>
                <a:latin typeface="Gilroy Bold" panose="00000800000000000000" pitchFamily="2" charset="-52"/>
                <a:ea typeface="+mj-ea"/>
                <a:cs typeface="+mj-cs"/>
              </a:rPr>
              <a:t> </a:t>
            </a:r>
            <a:r>
              <a:rPr lang="ru-RU" sz="2400" dirty="0">
                <a:solidFill>
                  <a:schemeClr val="tx2"/>
                </a:solidFill>
                <a:latin typeface="Gilroy Bold" panose="00000800000000000000" pitchFamily="2" charset="-52"/>
                <a:ea typeface="+mj-ea"/>
                <a:cs typeface="+mj-cs"/>
              </a:rPr>
              <a:t>проекта: планируется использовать переработанный пластик</a:t>
            </a:r>
          </a:p>
          <a:p>
            <a:pPr algn="just"/>
            <a:r>
              <a:rPr lang="ru-RU" sz="2400" dirty="0">
                <a:solidFill>
                  <a:schemeClr val="tx2"/>
                </a:solidFill>
                <a:latin typeface="Gilroy Bold" panose="00000800000000000000" pitchFamily="2" charset="-52"/>
                <a:ea typeface="+mj-ea"/>
                <a:cs typeface="+mj-cs"/>
              </a:rPr>
              <a:t> </a:t>
            </a:r>
            <a:r>
              <a:rPr lang="ru-RU" sz="2400" dirty="0" smtClean="0">
                <a:solidFill>
                  <a:schemeClr val="tx2"/>
                </a:solidFill>
                <a:latin typeface="Gilroy Bold" panose="00000800000000000000" pitchFamily="2" charset="-52"/>
                <a:ea typeface="+mj-ea"/>
                <a:cs typeface="+mj-cs"/>
              </a:rPr>
              <a:t>      Предлагаемый </a:t>
            </a:r>
            <a:r>
              <a:rPr lang="ru-RU" sz="2400" dirty="0">
                <a:solidFill>
                  <a:schemeClr val="tx2"/>
                </a:solidFill>
                <a:latin typeface="Gilroy Bold" panose="00000800000000000000" pitchFamily="2" charset="-52"/>
                <a:ea typeface="+mj-ea"/>
                <a:cs typeface="+mj-cs"/>
              </a:rPr>
              <a:t>вариант моделей кристаллических решеток крупнее, чем у конкурентов, и </a:t>
            </a:r>
            <a:r>
              <a:rPr lang="ru-RU" sz="2400" dirty="0">
                <a:solidFill>
                  <a:schemeClr val="tx2"/>
                </a:solidFill>
                <a:latin typeface="Gilroy Bold" panose="00000800000000000000" pitchFamily="2" charset="-52"/>
                <a:ea typeface="+mj-ea"/>
                <a:cs typeface="+mj-cs"/>
              </a:rPr>
              <a:t>вариативнее.</a:t>
            </a:r>
          </a:p>
          <a:p>
            <a:pPr lvl="0"/>
            <a:endParaRPr lang="ru-RU" sz="2800" dirty="0">
              <a:solidFill>
                <a:schemeClr val="tx2"/>
              </a:solidFill>
              <a:effectLst/>
              <a:latin typeface="+mj-lt"/>
              <a:ea typeface="Calibri" panose="020F0502020204030204" pitchFamily="34" charset="0"/>
              <a:cs typeface="Times New Roman" panose="02020603050405020304" pitchFamily="18" charset="0"/>
            </a:endParaRPr>
          </a:p>
        </p:txBody>
      </p:sp>
      <p:pic>
        <p:nvPicPr>
          <p:cNvPr id="2" name="Рисунок 1">
            <a:extLst>
              <a:ext uri="{FF2B5EF4-FFF2-40B4-BE49-F238E27FC236}">
                <a16:creationId xmlns:a16="http://schemas.microsoft.com/office/drawing/2014/main" xmlns="" id="{2E9B1730-709C-CB6C-74D2-65CDC0D55FFB}"/>
              </a:ext>
            </a:extLst>
          </p:cNvPr>
          <p:cNvPicPr>
            <a:picLocks noChangeAspect="1"/>
          </p:cNvPicPr>
          <p:nvPr/>
        </p:nvPicPr>
        <p:blipFill>
          <a:blip r:embed="rId2"/>
          <a:stretch>
            <a:fillRect/>
          </a:stretch>
        </p:blipFill>
        <p:spPr>
          <a:xfrm>
            <a:off x="7266829" y="1690688"/>
            <a:ext cx="4086971" cy="3886319"/>
          </a:xfrm>
          <a:prstGeom prst="rect">
            <a:avLst/>
          </a:prstGeom>
        </p:spPr>
      </p:pic>
    </p:spTree>
    <p:extLst>
      <p:ext uri="{BB962C8B-B14F-4D97-AF65-F5344CB8AC3E}">
        <p14:creationId xmlns:p14="http://schemas.microsoft.com/office/powerpoint/2010/main" val="1801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1B7E497F-41CE-40C1-B89E-DDDB4FC6761D}"/>
              </a:ext>
            </a:extLst>
          </p:cNvPr>
          <p:cNvSpPr>
            <a:spLocks noGrp="1"/>
          </p:cNvSpPr>
          <p:nvPr>
            <p:ph idx="1"/>
          </p:nvPr>
        </p:nvSpPr>
        <p:spPr>
          <a:xfrm>
            <a:off x="749754" y="1629694"/>
            <a:ext cx="10281557" cy="3641271"/>
          </a:xfrm>
        </p:spPr>
        <p:txBody>
          <a:bodyPr>
            <a:normAutofit/>
          </a:bodyPr>
          <a:lstStyle/>
          <a:p>
            <a:r>
              <a:rPr lang="en-US" sz="2400" dirty="0" err="1">
                <a:latin typeface="Gilroy Bold" panose="00000800000000000000" pitchFamily="2" charset="-52"/>
                <a:ea typeface="+mj-ea"/>
                <a:cs typeface="+mj-cs"/>
              </a:rPr>
              <a:t>Internationalshop</a:t>
            </a:r>
            <a:r>
              <a:rPr lang="en-US" sz="2400" dirty="0">
                <a:latin typeface="Gilroy Bold" panose="00000800000000000000" pitchFamily="2" charset="-52"/>
                <a:ea typeface="+mj-ea"/>
                <a:cs typeface="+mj-cs"/>
              </a:rPr>
              <a:t>, </a:t>
            </a:r>
            <a:r>
              <a:rPr lang="en-US" sz="2400" dirty="0" err="1">
                <a:latin typeface="Gilroy Bold" panose="00000800000000000000" pitchFamily="2" charset="-52"/>
                <a:ea typeface="+mj-ea"/>
                <a:cs typeface="+mj-cs"/>
              </a:rPr>
              <a:t>Molecmod</a:t>
            </a:r>
            <a:r>
              <a:rPr lang="en-US" sz="2400" dirty="0">
                <a:latin typeface="Gilroy Bold" panose="00000800000000000000" pitchFamily="2" charset="-52"/>
                <a:ea typeface="+mj-ea"/>
                <a:cs typeface="+mj-cs"/>
              </a:rPr>
              <a:t>, </a:t>
            </a:r>
            <a:r>
              <a:rPr lang="ru-RU" sz="2400" dirty="0">
                <a:latin typeface="Gilroy Bold" panose="00000800000000000000" pitchFamily="2" charset="-52"/>
                <a:ea typeface="+mj-ea"/>
                <a:cs typeface="+mj-cs"/>
              </a:rPr>
              <a:t>Эврики, Логия, </a:t>
            </a:r>
            <a:r>
              <a:rPr lang="en-US" sz="2400" dirty="0" err="1">
                <a:latin typeface="Gilroy Bold" panose="00000800000000000000" pitchFamily="2" charset="-52"/>
                <a:ea typeface="+mj-ea"/>
                <a:cs typeface="+mj-cs"/>
              </a:rPr>
              <a:t>SovLab</a:t>
            </a:r>
            <a:r>
              <a:rPr lang="en-US" sz="2400" dirty="0">
                <a:latin typeface="Gilroy Bold" panose="00000800000000000000" pitchFamily="2" charset="-52"/>
                <a:ea typeface="+mj-ea"/>
                <a:cs typeface="+mj-cs"/>
              </a:rPr>
              <a:t> Corp</a:t>
            </a:r>
            <a:endParaRPr lang="ru-RU" sz="2400" dirty="0">
              <a:latin typeface="Gilroy Bold" panose="00000800000000000000" pitchFamily="2" charset="-52"/>
              <a:ea typeface="+mj-ea"/>
              <a:cs typeface="+mj-cs"/>
            </a:endParaRPr>
          </a:p>
        </p:txBody>
      </p:sp>
      <p:sp>
        <p:nvSpPr>
          <p:cNvPr id="3" name="Номер слайда 2">
            <a:extLst>
              <a:ext uri="{FF2B5EF4-FFF2-40B4-BE49-F238E27FC236}">
                <a16:creationId xmlns:a16="http://schemas.microsoft.com/office/drawing/2014/main" xmlns=""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a16="http://schemas.microsoft.com/office/drawing/2014/main" xmlns="" id="{3DC902C8-E661-4D30-A4DB-D39346EEE828}"/>
              </a:ext>
            </a:extLst>
          </p:cNvPr>
          <p:cNvSpPr>
            <a:spLocks noGrp="1"/>
          </p:cNvSpPr>
          <p:nvPr>
            <p:ph type="title"/>
          </p:nvPr>
        </p:nvSpPr>
        <p:spPr/>
        <p:txBody>
          <a:bodyPr/>
          <a:lstStyle/>
          <a:p>
            <a:r>
              <a:rPr lang="ru-RU" dirty="0"/>
              <a:t>Конкуренты (аналоги)</a:t>
            </a:r>
          </a:p>
        </p:txBody>
      </p:sp>
      <p:pic>
        <p:nvPicPr>
          <p:cNvPr id="6" name="Рисунок 5">
            <a:extLst>
              <a:ext uri="{FF2B5EF4-FFF2-40B4-BE49-F238E27FC236}">
                <a16:creationId xmlns:a16="http://schemas.microsoft.com/office/drawing/2014/main" xmlns="" id="{7F10E0C9-C7C7-5A4A-F1EB-2C466ECC1A38}"/>
              </a:ext>
            </a:extLst>
          </p:cNvPr>
          <p:cNvPicPr>
            <a:picLocks noChangeAspect="1"/>
          </p:cNvPicPr>
          <p:nvPr/>
        </p:nvPicPr>
        <p:blipFill>
          <a:blip r:embed="rId2"/>
          <a:stretch>
            <a:fillRect/>
          </a:stretch>
        </p:blipFill>
        <p:spPr>
          <a:xfrm>
            <a:off x="1236880" y="1995506"/>
            <a:ext cx="4018166" cy="4018166"/>
          </a:xfrm>
          <a:prstGeom prst="rect">
            <a:avLst/>
          </a:prstGeom>
        </p:spPr>
      </p:pic>
      <p:pic>
        <p:nvPicPr>
          <p:cNvPr id="7" name="Рисунок 6">
            <a:extLst>
              <a:ext uri="{FF2B5EF4-FFF2-40B4-BE49-F238E27FC236}">
                <a16:creationId xmlns:a16="http://schemas.microsoft.com/office/drawing/2014/main" xmlns="" id="{3890400D-B6AB-9CF3-E554-FE653C81455C}"/>
              </a:ext>
            </a:extLst>
          </p:cNvPr>
          <p:cNvPicPr>
            <a:picLocks noChangeAspect="1"/>
          </p:cNvPicPr>
          <p:nvPr/>
        </p:nvPicPr>
        <p:blipFill>
          <a:blip r:embed="rId3"/>
          <a:stretch>
            <a:fillRect/>
          </a:stretch>
        </p:blipFill>
        <p:spPr>
          <a:xfrm>
            <a:off x="7235027" y="2263214"/>
            <a:ext cx="3407674" cy="3750458"/>
          </a:xfrm>
          <a:prstGeom prst="rect">
            <a:avLst/>
          </a:prstGeom>
        </p:spPr>
      </p:pic>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5AAAD5BB-B40C-4527-B999-18E10D19EE71}"/>
              </a:ext>
            </a:extLst>
          </p:cNvPr>
          <p:cNvSpPr>
            <a:spLocks noGrp="1"/>
          </p:cNvSpPr>
          <p:nvPr>
            <p:ph idx="1"/>
          </p:nvPr>
        </p:nvSpPr>
        <p:spPr>
          <a:xfrm>
            <a:off x="356882" y="1024471"/>
            <a:ext cx="5460024" cy="3641271"/>
          </a:xfrm>
        </p:spPr>
        <p:txBody>
          <a:bodyPr>
            <a:noAutofit/>
          </a:bodyPr>
          <a:lstStyle/>
          <a:p>
            <a:pPr marL="0" indent="0" algn="just">
              <a:buNone/>
            </a:pPr>
            <a:r>
              <a:rPr lang="ru-RU" sz="2400" dirty="0" smtClean="0">
                <a:latin typeface="Gilroy Bold" panose="00000800000000000000" pitchFamily="2" charset="-52"/>
                <a:ea typeface="+mj-ea"/>
                <a:cs typeface="+mj-cs"/>
              </a:rPr>
              <a:t>Конструкторская разработка элементов кристаллической решетки </a:t>
            </a:r>
            <a:r>
              <a:rPr lang="ru-RU" sz="2400" dirty="0">
                <a:latin typeface="Gilroy Bold" panose="00000800000000000000" pitchFamily="2" charset="-52"/>
                <a:ea typeface="+mj-ea"/>
                <a:cs typeface="+mj-cs"/>
              </a:rPr>
              <a:t>и 3</a:t>
            </a:r>
            <a:r>
              <a:rPr lang="en-US" sz="2400" dirty="0">
                <a:latin typeface="Gilroy Bold" panose="00000800000000000000" pitchFamily="2" charset="-52"/>
                <a:ea typeface="+mj-ea"/>
                <a:cs typeface="+mj-cs"/>
              </a:rPr>
              <a:t>D </a:t>
            </a:r>
            <a:r>
              <a:rPr lang="ru-RU" sz="2400" dirty="0">
                <a:latin typeface="Gilroy Bold" panose="00000800000000000000" pitchFamily="2" charset="-52"/>
                <a:ea typeface="+mj-ea"/>
                <a:cs typeface="+mj-cs"/>
              </a:rPr>
              <a:t>печать моделей из </a:t>
            </a:r>
            <a:r>
              <a:rPr lang="ru-RU" sz="2400" dirty="0" smtClean="0">
                <a:latin typeface="Gilroy Bold" panose="00000800000000000000" pitchFamily="2" charset="-52"/>
                <a:ea typeface="+mj-ea"/>
                <a:cs typeface="+mj-cs"/>
              </a:rPr>
              <a:t>пластика</a:t>
            </a:r>
            <a:r>
              <a:rPr lang="ru-RU" sz="2400" dirty="0">
                <a:latin typeface="Gilroy Bold" panose="00000800000000000000" pitchFamily="2" charset="-52"/>
                <a:ea typeface="+mj-ea"/>
                <a:cs typeface="+mj-cs"/>
              </a:rPr>
              <a:t>.</a:t>
            </a:r>
          </a:p>
          <a:p>
            <a:pPr marL="0" indent="0" algn="just">
              <a:buNone/>
            </a:pPr>
            <a:r>
              <a:rPr lang="ru-RU" sz="2400" dirty="0">
                <a:latin typeface="Gilroy Bold" panose="00000800000000000000" pitchFamily="2" charset="-52"/>
                <a:ea typeface="+mj-ea"/>
                <a:cs typeface="+mj-cs"/>
              </a:rPr>
              <a:t>Данная продукция улучшает качество обучения, ведь обучающийся видит наглядно структуру кристаллической решетки, а также позволяет преподавателям показывать разные виды кристаллического строения.</a:t>
            </a:r>
          </a:p>
          <a:p>
            <a:pPr marL="0" indent="0" algn="just">
              <a:buNone/>
            </a:pPr>
            <a:r>
              <a:rPr lang="ru-RU" sz="2400" dirty="0">
                <a:latin typeface="Gilroy Bold" panose="00000800000000000000" pitchFamily="2" charset="-52"/>
                <a:ea typeface="+mj-ea"/>
                <a:cs typeface="+mj-cs"/>
              </a:rPr>
              <a:t>Использование переработанного пластика решает экологическую проблему утилизации пластмасс.</a:t>
            </a:r>
          </a:p>
        </p:txBody>
      </p:sp>
      <p:sp>
        <p:nvSpPr>
          <p:cNvPr id="3" name="Номер слайда 2">
            <a:extLst>
              <a:ext uri="{FF2B5EF4-FFF2-40B4-BE49-F238E27FC236}">
                <a16:creationId xmlns:a16="http://schemas.microsoft.com/office/drawing/2014/main" xmlns="" id="{0F0AEED9-5688-46BB-A748-E2E63594F0BC}"/>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a16="http://schemas.microsoft.com/office/drawing/2014/main" xmlns="" id="{7988FC6B-7CBA-4707-AB2D-C14E92EF9B07}"/>
              </a:ext>
            </a:extLst>
          </p:cNvPr>
          <p:cNvSpPr>
            <a:spLocks noGrp="1"/>
          </p:cNvSpPr>
          <p:nvPr>
            <p:ph type="title"/>
          </p:nvPr>
        </p:nvSpPr>
        <p:spPr>
          <a:xfrm>
            <a:off x="639896" y="136530"/>
            <a:ext cx="8877300" cy="1135517"/>
          </a:xfrm>
        </p:spPr>
        <p:txBody>
          <a:bodyPr/>
          <a:lstStyle/>
          <a:p>
            <a:r>
              <a:rPr lang="ru-RU" dirty="0"/>
              <a:t>Решение</a:t>
            </a:r>
          </a:p>
        </p:txBody>
      </p:sp>
      <p:pic>
        <p:nvPicPr>
          <p:cNvPr id="5" name="Рисунок 4">
            <a:extLst>
              <a:ext uri="{FF2B5EF4-FFF2-40B4-BE49-F238E27FC236}">
                <a16:creationId xmlns:a16="http://schemas.microsoft.com/office/drawing/2014/main" xmlns="" id="{09544384-37C4-F4A8-74B8-278C0534B96A}"/>
              </a:ext>
            </a:extLst>
          </p:cNvPr>
          <p:cNvPicPr>
            <a:picLocks noChangeAspect="1"/>
          </p:cNvPicPr>
          <p:nvPr/>
        </p:nvPicPr>
        <p:blipFill>
          <a:blip r:embed="rId2"/>
          <a:stretch>
            <a:fillRect/>
          </a:stretch>
        </p:blipFill>
        <p:spPr>
          <a:xfrm>
            <a:off x="6015209" y="1801819"/>
            <a:ext cx="6009031" cy="3254362"/>
          </a:xfrm>
          <a:prstGeom prst="rect">
            <a:avLst/>
          </a:prstGeom>
        </p:spPr>
      </p:pic>
    </p:spTree>
    <p:extLst>
      <p:ext uri="{BB962C8B-B14F-4D97-AF65-F5344CB8AC3E}">
        <p14:creationId xmlns:p14="http://schemas.microsoft.com/office/powerpoint/2010/main"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2A3DEE0-C6FB-43FD-B3FD-B5956D7C785A}"/>
              </a:ext>
            </a:extLst>
          </p:cNvPr>
          <p:cNvSpPr>
            <a:spLocks noGrp="1"/>
          </p:cNvSpPr>
          <p:nvPr>
            <p:ph idx="1"/>
          </p:nvPr>
        </p:nvSpPr>
        <p:spPr/>
        <p:txBody>
          <a:bodyPr>
            <a:normAutofit/>
          </a:bodyPr>
          <a:lstStyle/>
          <a:p>
            <a:r>
              <a:rPr lang="ru-RU" sz="2400" dirty="0">
                <a:latin typeface="Gilroy Bold" panose="00000800000000000000" pitchFamily="2" charset="-52"/>
                <a:ea typeface="+mj-ea"/>
                <a:cs typeface="+mj-cs"/>
              </a:rPr>
              <a:t>Продажа продукта через тендеры на площадках </a:t>
            </a:r>
            <a:r>
              <a:rPr lang="ru-RU" sz="2400" dirty="0" err="1">
                <a:latin typeface="Gilroy Bold" panose="00000800000000000000" pitchFamily="2" charset="-52"/>
                <a:ea typeface="+mj-ea"/>
                <a:cs typeface="+mj-cs"/>
              </a:rPr>
              <a:t>РосТендер</a:t>
            </a:r>
            <a:r>
              <a:rPr lang="ru-RU" sz="2400" dirty="0">
                <a:latin typeface="Gilroy Bold" panose="00000800000000000000" pitchFamily="2" charset="-52"/>
                <a:ea typeface="+mj-ea"/>
                <a:cs typeface="+mj-cs"/>
              </a:rPr>
              <a:t>, ЕИС закупки и др.</a:t>
            </a:r>
          </a:p>
        </p:txBody>
      </p:sp>
      <p:sp>
        <p:nvSpPr>
          <p:cNvPr id="3" name="Номер слайда 2">
            <a:extLst>
              <a:ext uri="{FF2B5EF4-FFF2-40B4-BE49-F238E27FC236}">
                <a16:creationId xmlns:a16="http://schemas.microsoft.com/office/drawing/2014/main" xmlns="" id="{A7E5A726-30A2-422F-9C3C-BB251A0A9DF5}"/>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a16="http://schemas.microsoft.com/office/drawing/2014/main" xmlns="" id="{C279737B-2B0B-4370-ADD8-0C08DD00F5B7}"/>
              </a:ext>
            </a:extLst>
          </p:cNvPr>
          <p:cNvSpPr>
            <a:spLocks noGrp="1"/>
          </p:cNvSpPr>
          <p:nvPr>
            <p:ph type="title"/>
          </p:nvPr>
        </p:nvSpPr>
        <p:spPr/>
        <p:txBody>
          <a:bodyPr/>
          <a:lstStyle/>
          <a:p>
            <a:r>
              <a:rPr lang="ru-RU" dirty="0"/>
              <a:t>Бизнес-модель</a:t>
            </a:r>
          </a:p>
        </p:txBody>
      </p:sp>
      <p:pic>
        <p:nvPicPr>
          <p:cNvPr id="3074" name="Picture 2" descr="Picture background">
            <a:extLst>
              <a:ext uri="{FF2B5EF4-FFF2-40B4-BE49-F238E27FC236}">
                <a16:creationId xmlns:a16="http://schemas.microsoft.com/office/drawing/2014/main" xmlns="" id="{F601C702-DDD2-8469-C6CE-4746FF78F9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221" y="2393343"/>
            <a:ext cx="4650629" cy="26159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Picture background">
            <a:extLst>
              <a:ext uri="{FF2B5EF4-FFF2-40B4-BE49-F238E27FC236}">
                <a16:creationId xmlns:a16="http://schemas.microsoft.com/office/drawing/2014/main" xmlns="" id="{3CFA44AC-5AE2-211F-3A70-A0E8E0B9DF3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a:extLst>
              <a:ext uri="{FF2B5EF4-FFF2-40B4-BE49-F238E27FC236}">
                <a16:creationId xmlns:a16="http://schemas.microsoft.com/office/drawing/2014/main" xmlns="" id="{9B35C90C-42B2-E665-9E86-C1369712EF8F}"/>
              </a:ext>
            </a:extLst>
          </p:cNvPr>
          <p:cNvPicPr>
            <a:picLocks noChangeAspect="1"/>
          </p:cNvPicPr>
          <p:nvPr/>
        </p:nvPicPr>
        <p:blipFill>
          <a:blip r:embed="rId3"/>
          <a:stretch>
            <a:fillRect/>
          </a:stretch>
        </p:blipFill>
        <p:spPr>
          <a:xfrm>
            <a:off x="4788131" y="2756969"/>
            <a:ext cx="6331626" cy="1648861"/>
          </a:xfrm>
          <a:prstGeom prst="rect">
            <a:avLst/>
          </a:prstGeom>
        </p:spPr>
      </p:pic>
    </p:spTree>
    <p:extLst>
      <p:ext uri="{BB962C8B-B14F-4D97-AF65-F5344CB8AC3E}">
        <p14:creationId xmlns:p14="http://schemas.microsoft.com/office/powerpoint/2010/main" val="340921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8BCC3222-C2BD-4A91-858E-48A2E92BEEA9}"/>
              </a:ext>
            </a:extLst>
          </p:cNvPr>
          <p:cNvSpPr>
            <a:spLocks noGrp="1"/>
          </p:cNvSpPr>
          <p:nvPr>
            <p:ph idx="1"/>
          </p:nvPr>
        </p:nvSpPr>
        <p:spPr>
          <a:xfrm>
            <a:off x="838200" y="1915361"/>
            <a:ext cx="10177329" cy="3357393"/>
          </a:xfrm>
        </p:spPr>
        <p:txBody>
          <a:bodyPr>
            <a:normAutofit/>
          </a:bodyPr>
          <a:lstStyle/>
          <a:p>
            <a:pPr marL="0" indent="0">
              <a:buNone/>
            </a:pPr>
            <a:r>
              <a:rPr lang="ru-RU" sz="2400" dirty="0">
                <a:latin typeface="Gilroy Bold" panose="00000800000000000000" pitchFamily="2" charset="-52"/>
                <a:ea typeface="+mj-ea"/>
                <a:cs typeface="+mj-cs"/>
              </a:rPr>
              <a:t>Создана команда</a:t>
            </a:r>
          </a:p>
          <a:p>
            <a:pPr marL="0" indent="0">
              <a:buNone/>
            </a:pPr>
            <a:r>
              <a:rPr lang="ru-RU" sz="2400" dirty="0">
                <a:latin typeface="Gilroy Bold" panose="00000800000000000000" pitchFamily="2" charset="-52"/>
                <a:ea typeface="+mj-ea"/>
                <a:cs typeface="+mj-cs"/>
              </a:rPr>
              <a:t>Есть видение проблемы и </a:t>
            </a:r>
            <a:r>
              <a:rPr lang="ru-RU" sz="2400" dirty="0" smtClean="0">
                <a:latin typeface="Gilroy Bold" panose="00000800000000000000" pitchFamily="2" charset="-52"/>
                <a:ea typeface="+mj-ea"/>
                <a:cs typeface="+mj-cs"/>
              </a:rPr>
              <a:t>путей </a:t>
            </a:r>
            <a:r>
              <a:rPr lang="ru-RU" sz="2400" dirty="0">
                <a:latin typeface="Gilroy Bold" panose="00000800000000000000" pitchFamily="2" charset="-52"/>
                <a:ea typeface="+mj-ea"/>
                <a:cs typeface="+mj-cs"/>
              </a:rPr>
              <a:t>ее </a:t>
            </a:r>
            <a:r>
              <a:rPr lang="ru-RU" sz="2400" dirty="0" smtClean="0">
                <a:latin typeface="Gilroy Bold" panose="00000800000000000000" pitchFamily="2" charset="-52"/>
                <a:ea typeface="+mj-ea"/>
                <a:cs typeface="+mj-cs"/>
              </a:rPr>
              <a:t>решения: создание 3</a:t>
            </a:r>
            <a:r>
              <a:rPr lang="en-US" sz="2400" dirty="0" smtClean="0">
                <a:latin typeface="Gilroy Bold" panose="00000800000000000000" pitchFamily="2" charset="-52"/>
                <a:ea typeface="+mj-ea"/>
                <a:cs typeface="+mj-cs"/>
              </a:rPr>
              <a:t>D</a:t>
            </a:r>
            <a:r>
              <a:rPr lang="ru-RU" sz="2400" dirty="0" smtClean="0">
                <a:latin typeface="Gilroy Bold" panose="00000800000000000000" pitchFamily="2" charset="-52"/>
                <a:ea typeface="+mj-ea"/>
                <a:cs typeface="+mj-cs"/>
              </a:rPr>
              <a:t>-моделей элементов конструктора, их адаптация для печати</a:t>
            </a:r>
            <a:endParaRPr lang="ru-RU" sz="2400" dirty="0">
              <a:latin typeface="Gilroy Bold" panose="00000800000000000000" pitchFamily="2" charset="-52"/>
              <a:ea typeface="+mj-ea"/>
              <a:cs typeface="+mj-cs"/>
            </a:endParaRPr>
          </a:p>
        </p:txBody>
      </p:sp>
      <p:sp>
        <p:nvSpPr>
          <p:cNvPr id="3" name="Номер слайда 2">
            <a:extLst>
              <a:ext uri="{FF2B5EF4-FFF2-40B4-BE49-F238E27FC236}">
                <a16:creationId xmlns:a16="http://schemas.microsoft.com/office/drawing/2014/main" xmlns="" id="{47961860-1E98-41B0-8C69-C8DD8F6C2328}"/>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xmlns="" id="{DB1490A7-1968-4ED6-8146-BF6D356EE011}"/>
              </a:ext>
            </a:extLst>
          </p:cNvPr>
          <p:cNvSpPr>
            <a:spLocks noGrp="1"/>
          </p:cNvSpPr>
          <p:nvPr>
            <p:ph type="title"/>
          </p:nvPr>
        </p:nvSpPr>
        <p:spPr/>
        <p:txBody>
          <a:bodyPr/>
          <a:lstStyle/>
          <a:p>
            <a:r>
              <a:rPr lang="ru-RU" dirty="0"/>
              <a:t>Текущие результаты</a:t>
            </a:r>
          </a:p>
        </p:txBody>
      </p:sp>
    </p:spTree>
    <p:extLst>
      <p:ext uri="{BB962C8B-B14F-4D97-AF65-F5344CB8AC3E}">
        <p14:creationId xmlns:p14="http://schemas.microsoft.com/office/powerpoint/2010/main" val="178468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356D9053-BCD4-44A0-8436-34C50DE40596}"/>
              </a:ext>
            </a:extLst>
          </p:cNvPr>
          <p:cNvSpPr>
            <a:spLocks noGrp="1"/>
          </p:cNvSpPr>
          <p:nvPr>
            <p:ph idx="1"/>
          </p:nvPr>
        </p:nvSpPr>
        <p:spPr>
          <a:xfrm>
            <a:off x="623843" y="1838244"/>
            <a:ext cx="9656699" cy="2819214"/>
          </a:xfrm>
        </p:spPr>
        <p:txBody>
          <a:bodyPr>
            <a:normAutofit/>
          </a:bodyPr>
          <a:lstStyle/>
          <a:p>
            <a:r>
              <a:rPr lang="ru-RU" sz="2400" dirty="0">
                <a:latin typeface="Gilroy Bold" panose="00000800000000000000" pitchFamily="2" charset="-52"/>
                <a:ea typeface="+mj-ea"/>
                <a:cs typeface="+mj-cs"/>
              </a:rPr>
              <a:t>Разработка макетов деталей конструктора, применимого для сбора моделей кристаллических </a:t>
            </a:r>
            <a:r>
              <a:rPr lang="ru-RU" sz="2400" dirty="0" smtClean="0">
                <a:latin typeface="Gilroy Bold" panose="00000800000000000000" pitchFamily="2" charset="-52"/>
                <a:ea typeface="+mj-ea"/>
                <a:cs typeface="+mj-cs"/>
              </a:rPr>
              <a:t>решеток разных типов</a:t>
            </a:r>
            <a:endParaRPr lang="ru-RU" sz="2400" dirty="0">
              <a:latin typeface="Gilroy Bold" panose="00000800000000000000" pitchFamily="2" charset="-52"/>
              <a:ea typeface="+mj-ea"/>
              <a:cs typeface="+mj-cs"/>
            </a:endParaRPr>
          </a:p>
          <a:p>
            <a:r>
              <a:rPr lang="ru-RU" sz="2400" dirty="0">
                <a:latin typeface="Gilroy Bold" panose="00000800000000000000" pitchFamily="2" charset="-52"/>
                <a:ea typeface="+mj-ea"/>
                <a:cs typeface="+mj-cs"/>
              </a:rPr>
              <a:t>Печать на 3</a:t>
            </a:r>
            <a:r>
              <a:rPr lang="en-US" sz="2400" dirty="0">
                <a:latin typeface="Gilroy Bold" panose="00000800000000000000" pitchFamily="2" charset="-52"/>
                <a:ea typeface="+mj-ea"/>
                <a:cs typeface="+mj-cs"/>
              </a:rPr>
              <a:t>D</a:t>
            </a:r>
            <a:r>
              <a:rPr lang="ru-RU" sz="2400" dirty="0">
                <a:latin typeface="Gilroy Bold" panose="00000800000000000000" pitchFamily="2" charset="-52"/>
                <a:ea typeface="+mj-ea"/>
                <a:cs typeface="+mj-cs"/>
              </a:rPr>
              <a:t> принтере конструкционных элементов конструктора</a:t>
            </a:r>
            <a:r>
              <a:rPr lang="ru-RU" sz="2400" dirty="0" smtClean="0">
                <a:latin typeface="Gilroy Bold" panose="00000800000000000000" pitchFamily="2" charset="-52"/>
                <a:ea typeface="+mj-ea"/>
                <a:cs typeface="+mj-cs"/>
              </a:rPr>
              <a:t>.</a:t>
            </a:r>
          </a:p>
          <a:p>
            <a:r>
              <a:rPr lang="ru-RU" sz="2400" dirty="0" smtClean="0">
                <a:latin typeface="Gilroy Bold" panose="00000800000000000000" pitchFamily="2" charset="-52"/>
                <a:ea typeface="+mj-ea"/>
                <a:cs typeface="+mj-cs"/>
              </a:rPr>
              <a:t>Использование для печати переработанного пластика: адаптировать технологии сбора пластика и его переработки под имеющееся оборудование (3</a:t>
            </a:r>
            <a:r>
              <a:rPr lang="en-US" sz="2400" dirty="0" smtClean="0">
                <a:latin typeface="Gilroy Bold" panose="00000800000000000000" pitchFamily="2" charset="-52"/>
                <a:ea typeface="+mj-ea"/>
                <a:cs typeface="+mj-cs"/>
              </a:rPr>
              <a:t>D </a:t>
            </a:r>
            <a:r>
              <a:rPr lang="ru-RU" sz="2400" dirty="0" smtClean="0">
                <a:latin typeface="Gilroy Bold" panose="00000800000000000000" pitchFamily="2" charset="-52"/>
                <a:ea typeface="+mj-ea"/>
                <a:cs typeface="+mj-cs"/>
              </a:rPr>
              <a:t>принтер)</a:t>
            </a:r>
            <a:endParaRPr lang="ru-RU" sz="2400" dirty="0">
              <a:latin typeface="Gilroy Bold" panose="00000800000000000000" pitchFamily="2" charset="-52"/>
              <a:ea typeface="+mj-ea"/>
              <a:cs typeface="+mj-cs"/>
            </a:endParaRPr>
          </a:p>
        </p:txBody>
      </p:sp>
      <p:sp>
        <p:nvSpPr>
          <p:cNvPr id="3" name="Номер слайда 2">
            <a:extLst>
              <a:ext uri="{FF2B5EF4-FFF2-40B4-BE49-F238E27FC236}">
                <a16:creationId xmlns:a16="http://schemas.microsoft.com/office/drawing/2014/main" xmlns="" id="{B71F02B0-F48B-4C7A-830A-0C27812E2705}"/>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a16="http://schemas.microsoft.com/office/drawing/2014/main" xmlns="" id="{A86DAA75-9DE0-412E-9156-0190D944D40A}"/>
              </a:ext>
            </a:extLst>
          </p:cNvPr>
          <p:cNvSpPr>
            <a:spLocks noGrp="1"/>
          </p:cNvSpPr>
          <p:nvPr>
            <p:ph type="title"/>
          </p:nvPr>
        </p:nvSpPr>
        <p:spPr/>
        <p:txBody>
          <a:bodyPr/>
          <a:lstStyle/>
          <a:p>
            <a:r>
              <a:rPr lang="ru-RU" dirty="0"/>
              <a:t>Планы развития </a:t>
            </a:r>
          </a:p>
        </p:txBody>
      </p:sp>
    </p:spTree>
    <p:extLst>
      <p:ext uri="{BB962C8B-B14F-4D97-AF65-F5344CB8AC3E}">
        <p14:creationId xmlns:p14="http://schemas.microsoft.com/office/powerpoint/2010/main" val="396935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xmlns="" id="{F0F6D92D-C14A-4E85-8421-A874193E48FE}"/>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a16="http://schemas.microsoft.com/office/drawing/2014/main" xmlns="" id="{CE657CE1-04C4-464D-B670-6C61E5654EFB}"/>
              </a:ext>
            </a:extLst>
          </p:cNvPr>
          <p:cNvSpPr>
            <a:spLocks noGrp="1"/>
          </p:cNvSpPr>
          <p:nvPr>
            <p:ph type="title"/>
          </p:nvPr>
        </p:nvSpPr>
        <p:spPr/>
        <p:txBody>
          <a:bodyPr/>
          <a:lstStyle/>
          <a:p>
            <a:r>
              <a:rPr lang="ru-RU" dirty="0"/>
              <a:t>Команда</a:t>
            </a:r>
          </a:p>
        </p:txBody>
      </p:sp>
      <p:sp>
        <p:nvSpPr>
          <p:cNvPr id="7" name="Объект 6">
            <a:extLst>
              <a:ext uri="{FF2B5EF4-FFF2-40B4-BE49-F238E27FC236}">
                <a16:creationId xmlns:a16="http://schemas.microsoft.com/office/drawing/2014/main" xmlns="" id="{DF803E97-C988-5DB5-5B47-4BF514AD503A}"/>
              </a:ext>
            </a:extLst>
          </p:cNvPr>
          <p:cNvSpPr>
            <a:spLocks noGrp="1"/>
          </p:cNvSpPr>
          <p:nvPr>
            <p:ph idx="1"/>
          </p:nvPr>
        </p:nvSpPr>
        <p:spPr/>
        <p:txBody>
          <a:bodyPr/>
          <a:lstStyle/>
          <a:p>
            <a:r>
              <a:rPr lang="ru-RU" sz="2400" dirty="0" smtClean="0">
                <a:latin typeface="Gilroy Bold" panose="00000800000000000000" pitchFamily="2" charset="-52"/>
                <a:ea typeface="+mj-ea"/>
                <a:cs typeface="+mj-cs"/>
              </a:rPr>
              <a:t>Чубаров </a:t>
            </a:r>
            <a:r>
              <a:rPr lang="ru-RU" sz="2400" dirty="0">
                <a:latin typeface="Gilroy Bold" panose="00000800000000000000" pitchFamily="2" charset="-52"/>
                <a:ea typeface="+mj-ea"/>
                <a:cs typeface="+mj-cs"/>
              </a:rPr>
              <a:t>Петр </a:t>
            </a:r>
            <a:r>
              <a:rPr lang="ru-RU" sz="2400" dirty="0" smtClean="0">
                <a:latin typeface="Gilroy Bold" panose="00000800000000000000" pitchFamily="2" charset="-52"/>
                <a:ea typeface="+mj-ea"/>
                <a:cs typeface="+mj-cs"/>
              </a:rPr>
              <a:t>Алексеевич - лидер проекта</a:t>
            </a:r>
            <a:endParaRPr lang="ru-RU" sz="2400" dirty="0">
              <a:latin typeface="Gilroy Bold" panose="00000800000000000000" pitchFamily="2" charset="-52"/>
              <a:ea typeface="+mj-ea"/>
              <a:cs typeface="+mj-cs"/>
            </a:endParaRPr>
          </a:p>
          <a:p>
            <a:r>
              <a:rPr lang="ru-RU" sz="2400" dirty="0" err="1">
                <a:latin typeface="Gilroy Bold" panose="00000800000000000000" pitchFamily="2" charset="-52"/>
                <a:ea typeface="+mj-ea"/>
                <a:cs typeface="+mj-cs"/>
              </a:rPr>
              <a:t>Кисапов</a:t>
            </a:r>
            <a:r>
              <a:rPr lang="ru-RU" sz="2400" dirty="0">
                <a:latin typeface="Gilroy Bold" panose="00000800000000000000" pitchFamily="2" charset="-52"/>
                <a:ea typeface="+mj-ea"/>
                <a:cs typeface="+mj-cs"/>
              </a:rPr>
              <a:t> Александр Николаевич</a:t>
            </a:r>
          </a:p>
          <a:p>
            <a:r>
              <a:rPr lang="ru-RU" sz="2400" dirty="0">
                <a:latin typeface="Gilroy Bold" panose="00000800000000000000" pitchFamily="2" charset="-52"/>
                <a:ea typeface="+mj-ea"/>
                <a:cs typeface="+mj-cs"/>
              </a:rPr>
              <a:t>Сироткин Данил Альбертович</a:t>
            </a:r>
          </a:p>
          <a:p>
            <a:r>
              <a:rPr lang="ru-RU" sz="2400" dirty="0">
                <a:latin typeface="Gilroy Bold" panose="00000800000000000000" pitchFamily="2" charset="-52"/>
                <a:ea typeface="+mj-ea"/>
                <a:cs typeface="+mj-cs"/>
              </a:rPr>
              <a:t>Юшков Михаил Алексеевич</a:t>
            </a:r>
          </a:p>
          <a:p>
            <a:r>
              <a:rPr lang="ru-RU" sz="2400" dirty="0">
                <a:latin typeface="Gilroy Bold" panose="00000800000000000000" pitchFamily="2" charset="-52"/>
                <a:ea typeface="+mj-ea"/>
                <a:cs typeface="+mj-cs"/>
              </a:rPr>
              <a:t>Иванов Виктор Николаевич</a:t>
            </a:r>
          </a:p>
          <a:p>
            <a:r>
              <a:rPr lang="ru-RU" sz="2400" dirty="0">
                <a:latin typeface="Gilroy Bold" panose="00000800000000000000" pitchFamily="2" charset="-52"/>
                <a:ea typeface="+mj-ea"/>
                <a:cs typeface="+mj-cs"/>
              </a:rPr>
              <a:t>Николаев Валерий Сергеевич</a:t>
            </a:r>
          </a:p>
        </p:txBody>
      </p:sp>
    </p:spTree>
    <p:extLst>
      <p:ext uri="{BB962C8B-B14F-4D97-AF65-F5344CB8AC3E}">
        <p14:creationId xmlns:p14="http://schemas.microsoft.com/office/powerpoint/2010/main" val="377934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p>
        </p:txBody>
      </p:sp>
      <p:sp>
        <p:nvSpPr>
          <p:cNvPr id="3" name="Подзаголовок 2"/>
          <p:cNvSpPr>
            <a:spLocks noGrp="1"/>
          </p:cNvSpPr>
          <p:nvPr>
            <p:ph type="subTitle" idx="1"/>
          </p:nvPr>
        </p:nvSpPr>
        <p:spPr>
          <a:xfrm>
            <a:off x="914400" y="4201427"/>
            <a:ext cx="10087276" cy="1128562"/>
          </a:xfrm>
        </p:spPr>
        <p:txBody>
          <a:bodyPr/>
          <a:lstStyle/>
          <a:p>
            <a:r>
              <a:rPr lang="ru-RU" dirty="0"/>
              <a:t>Контактные данные: </a:t>
            </a:r>
            <a:r>
              <a:rPr lang="en-US" dirty="0"/>
              <a:t>+7 (902) 019-78-12</a:t>
            </a:r>
            <a:endParaRPr lang="ru-RU" dirty="0"/>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673</TotalTime>
  <Words>296</Words>
  <Application>Microsoft Office PowerPoint</Application>
  <PresentationFormat>Широкоэкранный</PresentationFormat>
  <Paragraphs>46</Paragraphs>
  <Slides>10</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10</vt:i4>
      </vt:variant>
    </vt:vector>
  </HeadingPairs>
  <TitlesOfParts>
    <vt:vector size="18" baseType="lpstr">
      <vt:lpstr>Verdana </vt:lpstr>
      <vt:lpstr>Calibri</vt:lpstr>
      <vt:lpstr>Gilroy Medium</vt:lpstr>
      <vt:lpstr>Gilroy Bold</vt:lpstr>
      <vt:lpstr>Times New Roman</vt:lpstr>
      <vt:lpstr>Verdana</vt:lpstr>
      <vt:lpstr>Arial</vt:lpstr>
      <vt:lpstr>Тема3</vt:lpstr>
      <vt:lpstr>Разработка и создание конструктора «Модели кристаллических решеток»</vt:lpstr>
      <vt:lpstr>Пользователь и проблема</vt:lpstr>
      <vt:lpstr>Актуальность проекта</vt:lpstr>
      <vt:lpstr>Конкуренты (аналоги)</vt:lpstr>
      <vt:lpstr>Решение</vt:lpstr>
      <vt:lpstr>Бизнес-модель</vt:lpstr>
      <vt:lpstr>Текущие результаты</vt:lpstr>
      <vt:lpstr>Планы развития </vt:lpstr>
      <vt:lpstr>Команда</vt:lpstr>
      <vt:lpstr>Спасибо за внимание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ol</cp:lastModifiedBy>
  <cp:revision>54</cp:revision>
  <dcterms:created xsi:type="dcterms:W3CDTF">2024-01-25T17:19:34Z</dcterms:created>
  <dcterms:modified xsi:type="dcterms:W3CDTF">2024-12-01T19:49:51Z</dcterms:modified>
</cp:coreProperties>
</file>