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70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691" y="-91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9" name="Shape 9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89;p1"/>
          <p:cNvGrpSpPr/>
          <p:nvPr/>
        </p:nvGrpSpPr>
        <p:grpSpPr>
          <a:xfrm>
            <a:off x="0" y="-1"/>
            <a:ext cx="12192000" cy="6858003"/>
            <a:chOff x="0" y="0"/>
            <a:chExt cx="12192000" cy="6858002"/>
          </a:xfrm>
        </p:grpSpPr>
        <p:pic>
          <p:nvPicPr>
            <p:cNvPr id="101" name="Google Shape;90;p1" descr="Google Shape;90;p1"/>
            <p:cNvPicPr>
              <a:picLocks noChangeAspect="1"/>
            </p:cNvPicPr>
            <p:nvPr/>
          </p:nvPicPr>
          <p:blipFill>
            <a:blip r:embed="rId2">
              <a:alphaModFix amt="80000"/>
            </a:blip>
            <a:srcRect t="4949" b="13248"/>
            <a:stretch>
              <a:fillRect/>
            </a:stretch>
          </p:blipFill>
          <p:spPr>
            <a:xfrm>
              <a:off x="20" y="1281"/>
              <a:ext cx="12191980" cy="68567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2" name="Google Shape;91;p1"/>
            <p:cNvSpPr/>
            <p:nvPr/>
          </p:nvSpPr>
          <p:spPr>
            <a:xfrm>
              <a:off x="0" y="-1"/>
              <a:ext cx="12192000" cy="6856721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 w="12700" cap="flat">
              <a:solidFill>
                <a:srgbClr val="1C305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4" name="Google Shape;92;p1"/>
          <p:cNvSpPr/>
          <p:nvPr/>
        </p:nvSpPr>
        <p:spPr>
          <a:xfrm>
            <a:off x="-3" y="3627120"/>
            <a:ext cx="6451603" cy="579122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05" name="Google Shape;93;p1"/>
          <p:cNvSpPr txBox="1"/>
          <p:nvPr/>
        </p:nvSpPr>
        <p:spPr>
          <a:xfrm>
            <a:off x="513074" y="2712723"/>
            <a:ext cx="7980685" cy="769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48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Студент-стул</a:t>
            </a:r>
          </a:p>
        </p:txBody>
      </p:sp>
      <p:pic>
        <p:nvPicPr>
          <p:cNvPr id="106" name="Google Shape;94;p1" descr="Google Shape;94;p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66" y="189770"/>
            <a:ext cx="1295314" cy="376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Google Shape;95;p1" descr="Google Shape;95;p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438" y="81350"/>
            <a:ext cx="1158243" cy="485359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extBox 1"/>
          <p:cNvSpPr txBox="1"/>
          <p:nvPr/>
        </p:nvSpPr>
        <p:spPr>
          <a:xfrm>
            <a:off x="558794" y="3706274"/>
            <a:ext cx="4829173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Современный стул для лекционных занятий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04;p2" descr="Google Shape;104;p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5" y="189770"/>
            <a:ext cx="1295315" cy="376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" name="Google Shape;105;p2" descr="Google Shape;105;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2" cy="48535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7" name="Группа 11"/>
          <p:cNvGrpSpPr/>
          <p:nvPr/>
        </p:nvGrpSpPr>
        <p:grpSpPr>
          <a:xfrm>
            <a:off x="0" y="-1"/>
            <a:ext cx="12192000" cy="6858005"/>
            <a:chOff x="0" y="0"/>
            <a:chExt cx="12192000" cy="6858003"/>
          </a:xfrm>
        </p:grpSpPr>
        <p:grpSp>
          <p:nvGrpSpPr>
            <p:cNvPr id="114" name="Google Shape;101;p2"/>
            <p:cNvGrpSpPr/>
            <p:nvPr/>
          </p:nvGrpSpPr>
          <p:grpSpPr>
            <a:xfrm>
              <a:off x="0" y="-1"/>
              <a:ext cx="12192000" cy="6858005"/>
              <a:chOff x="0" y="0"/>
              <a:chExt cx="12192000" cy="6858002"/>
            </a:xfrm>
          </p:grpSpPr>
          <p:pic>
            <p:nvPicPr>
              <p:cNvPr id="112" name="Google Shape;102;p2" descr="Google Shape;102;p2"/>
              <p:cNvPicPr>
                <a:picLocks noChangeAspect="1"/>
              </p:cNvPicPr>
              <p:nvPr/>
            </p:nvPicPr>
            <p:blipFill>
              <a:blip r:embed="rId4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1"/>
                <a:ext cx="12191980" cy="68567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3" name="Google Shape;103;p2"/>
              <p:cNvSpPr/>
              <p:nvPr/>
            </p:nvSpPr>
            <p:spPr>
              <a:xfrm>
                <a:off x="0" y="0"/>
                <a:ext cx="12192000" cy="6856722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</p:grpSp>
        <p:pic>
          <p:nvPicPr>
            <p:cNvPr id="115" name="Google Shape;104;p2" descr="Google Shape;104;p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86605" y="189770"/>
              <a:ext cx="1295315" cy="3769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6" name="Google Shape;105;p2" descr="Google Shape;105;p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8480" y="81348"/>
              <a:ext cx="1158242" cy="4853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18" name="Google Shape;146;p4"/>
          <p:cNvSpPr txBox="1"/>
          <p:nvPr/>
        </p:nvSpPr>
        <p:spPr>
          <a:xfrm>
            <a:off x="594375" y="274324"/>
            <a:ext cx="5501626" cy="5480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Профиль команды</a:t>
            </a:r>
          </a:p>
        </p:txBody>
      </p:sp>
      <p:sp>
        <p:nvSpPr>
          <p:cNvPr id="119" name="Google Shape;147;p4"/>
          <p:cNvSpPr/>
          <p:nvPr/>
        </p:nvSpPr>
        <p:spPr>
          <a:xfrm>
            <a:off x="-2" y="761998"/>
            <a:ext cx="4500002" cy="36003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20" name="Прямоугольник 12"/>
          <p:cNvSpPr/>
          <p:nvPr/>
        </p:nvSpPr>
        <p:spPr>
          <a:xfrm>
            <a:off x="327874" y="1635760"/>
            <a:ext cx="2895601" cy="2885440"/>
          </a:xfrm>
          <a:prstGeom prst="rect">
            <a:avLst/>
          </a:prstGeom>
          <a:solidFill>
            <a:srgbClr val="FFFFFF"/>
          </a:solidFill>
          <a:ln w="12700">
            <a:solidFill>
              <a:srgbClr val="20A1D4"/>
            </a:solidFill>
            <a:miter/>
          </a:ln>
          <a:effectLst>
            <a:outerShdw blurRad="203200" dist="152400" dir="2580000" rotWithShape="0">
              <a:srgbClr val="000000">
                <a:alpha val="19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21" name="TextBox 14"/>
          <p:cNvSpPr txBox="1"/>
          <p:nvPr/>
        </p:nvSpPr>
        <p:spPr>
          <a:xfrm>
            <a:off x="-39592" y="4593854"/>
            <a:ext cx="3646354" cy="19516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t>Сурнев Данила</a:t>
            </a:r>
          </a:p>
          <a:p>
            <a:pPr algn="ctr"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t>лидер команды,</a:t>
            </a:r>
          </a:p>
          <a:p>
            <a:pPr algn="ctr"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t>конструктор</a:t>
            </a:r>
          </a:p>
          <a:p>
            <a:pPr algn="ctr"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t>Группа - ПС-22</a:t>
            </a:r>
          </a:p>
          <a:p>
            <a:pPr algn="ctr"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t>Опыт: участник Акселератора ЗГУ-2022, 2023;</a:t>
            </a:r>
          </a:p>
          <a:p>
            <a:pPr algn="ctr"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t>Участие в строительстве малоэтажных объектов</a:t>
            </a:r>
          </a:p>
        </p:txBody>
      </p:sp>
      <p:sp>
        <p:nvSpPr>
          <p:cNvPr id="122" name="Прямоугольник 22"/>
          <p:cNvSpPr/>
          <p:nvPr/>
        </p:nvSpPr>
        <p:spPr>
          <a:xfrm>
            <a:off x="3882075" y="1087118"/>
            <a:ext cx="1860730" cy="1854202"/>
          </a:xfrm>
          <a:prstGeom prst="rect">
            <a:avLst/>
          </a:prstGeom>
          <a:solidFill>
            <a:srgbClr val="FFFFFF"/>
          </a:solidFill>
          <a:ln w="12700">
            <a:solidFill>
              <a:srgbClr val="20A1D4"/>
            </a:solidFill>
            <a:miter/>
          </a:ln>
          <a:effectLst>
            <a:outerShdw blurRad="203200" dist="152400" dir="2580000" rotWithShape="0">
              <a:srgbClr val="000000">
                <a:alpha val="19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23" name="Прямоугольник 24"/>
          <p:cNvSpPr/>
          <p:nvPr/>
        </p:nvSpPr>
        <p:spPr>
          <a:xfrm>
            <a:off x="6268222" y="4276704"/>
            <a:ext cx="1860730" cy="1854202"/>
          </a:xfrm>
          <a:prstGeom prst="rect">
            <a:avLst/>
          </a:prstGeom>
          <a:solidFill>
            <a:srgbClr val="FFFFFF"/>
          </a:solidFill>
          <a:ln w="12700">
            <a:solidFill>
              <a:srgbClr val="20A1D4"/>
            </a:solidFill>
            <a:miter/>
          </a:ln>
          <a:effectLst>
            <a:outerShdw blurRad="203200" dist="152400" dir="2580000" rotWithShape="0">
              <a:srgbClr val="000000">
                <a:alpha val="19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24" name="TextBox 30"/>
          <p:cNvSpPr txBox="1"/>
          <p:nvPr/>
        </p:nvSpPr>
        <p:spPr>
          <a:xfrm>
            <a:off x="3702199" y="3134614"/>
            <a:ext cx="2393801" cy="1339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1400" b="1">
                <a:latin typeface="Arial"/>
                <a:ea typeface="Arial"/>
                <a:cs typeface="Arial"/>
                <a:sym typeface="Arial"/>
              </a:defRPr>
            </a:pPr>
            <a:r>
              <a:t>Красильникова Анастасия</a:t>
            </a:r>
          </a:p>
          <a:p>
            <a:pPr algn="ctr"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t>технолог</a:t>
            </a:r>
          </a:p>
          <a:p>
            <a:pPr algn="ctr"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t>Группа - ПС-22</a:t>
            </a:r>
          </a:p>
          <a:p>
            <a:pPr algn="ctr"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t>Опыт: участник Акселератора ЗГУ-2022, 2023</a:t>
            </a:r>
          </a:p>
        </p:txBody>
      </p:sp>
      <p:sp>
        <p:nvSpPr>
          <p:cNvPr id="125" name="TextBox 31"/>
          <p:cNvSpPr txBox="1"/>
          <p:nvPr/>
        </p:nvSpPr>
        <p:spPr>
          <a:xfrm>
            <a:off x="10092012" y="1904068"/>
            <a:ext cx="1893111" cy="156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1400" b="1">
                <a:latin typeface="Arial"/>
                <a:ea typeface="Arial"/>
                <a:cs typeface="Arial"/>
                <a:sym typeface="Arial"/>
              </a:defRPr>
            </a:pPr>
            <a:r>
              <a:t>Елпашева Анастасия</a:t>
            </a:r>
          </a:p>
          <a:p>
            <a:pPr algn="ctr"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t>аналитик</a:t>
            </a:r>
          </a:p>
          <a:p>
            <a:pPr algn="ctr"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t>Группа - ПС-22</a:t>
            </a:r>
          </a:p>
          <a:p>
            <a:pPr algn="ctr"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t>Опыт: участник Акселератора ЗГУ-2022, 2023</a:t>
            </a:r>
          </a:p>
        </p:txBody>
      </p:sp>
      <p:sp>
        <p:nvSpPr>
          <p:cNvPr id="126" name="TextBox 32"/>
          <p:cNvSpPr txBox="1"/>
          <p:nvPr/>
        </p:nvSpPr>
        <p:spPr>
          <a:xfrm>
            <a:off x="8904206" y="4809297"/>
            <a:ext cx="2373394" cy="15435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1400" b="1">
                <a:latin typeface="Arial"/>
                <a:ea typeface="Arial"/>
                <a:cs typeface="Arial"/>
                <a:sym typeface="Arial"/>
              </a:defRPr>
            </a:pPr>
            <a:r>
              <a:t>              Усс Софья</a:t>
            </a:r>
          </a:p>
          <a:p>
            <a:pPr algn="ctr"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t>дизайнер</a:t>
            </a:r>
          </a:p>
          <a:p>
            <a:pPr algn="ctr"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t>Группа – ПС-22</a:t>
            </a:r>
          </a:p>
          <a:p>
            <a:pPr algn="ctr"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t>Опыт: участник Акселератора ЗГУ-2022, 2023</a:t>
            </a:r>
          </a:p>
        </p:txBody>
      </p:sp>
      <p:pic>
        <p:nvPicPr>
          <p:cNvPr id="127" name="Picture 2" descr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5428" y="833378"/>
            <a:ext cx="1888765" cy="21413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Picture 3" descr="Picture 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68222" y="4023848"/>
            <a:ext cx="2521441" cy="235991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Picture 4" descr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9901" y="832963"/>
            <a:ext cx="1770685" cy="25087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Picture 5" descr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563" y="1563104"/>
            <a:ext cx="3032046" cy="30320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oogle Shape;266;p10"/>
          <p:cNvGrpSpPr/>
          <p:nvPr/>
        </p:nvGrpSpPr>
        <p:grpSpPr>
          <a:xfrm>
            <a:off x="1" y="-97486"/>
            <a:ext cx="12192000" cy="6955486"/>
            <a:chOff x="0" y="0"/>
            <a:chExt cx="12538609" cy="7052971"/>
          </a:xfrm>
        </p:grpSpPr>
        <p:grpSp>
          <p:nvGrpSpPr>
            <p:cNvPr id="134" name="Google Shape;267;p10"/>
            <p:cNvGrpSpPr/>
            <p:nvPr/>
          </p:nvGrpSpPr>
          <p:grpSpPr>
            <a:xfrm>
              <a:off x="0" y="-1"/>
              <a:ext cx="12538610" cy="7052973"/>
              <a:chOff x="0" y="0"/>
              <a:chExt cx="12538609" cy="7052971"/>
            </a:xfrm>
          </p:grpSpPr>
          <p:pic>
            <p:nvPicPr>
              <p:cNvPr id="132" name="Google Shape;268;p10" descr="Google Shape;268;p10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318"/>
                <a:ext cx="12538590" cy="705165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33" name="Google Shape;269;p10"/>
              <p:cNvSpPr/>
              <p:nvPr/>
            </p:nvSpPr>
            <p:spPr>
              <a:xfrm>
                <a:off x="0" y="-1"/>
                <a:ext cx="12538610" cy="7051655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</p:grpSp>
        <p:pic>
          <p:nvPicPr>
            <p:cNvPr id="135" name="Google Shape;270;p10" descr="Google Shape;270;p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2088" y="195165"/>
              <a:ext cx="1332140" cy="3876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6" name="Google Shape;271;p10" descr="Google Shape;271;p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02630" y="83661"/>
              <a:ext cx="1191170" cy="4991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38" name="Google Shape;272;p10"/>
          <p:cNvSpPr txBox="1"/>
          <p:nvPr/>
        </p:nvSpPr>
        <p:spPr>
          <a:xfrm>
            <a:off x="594375" y="274324"/>
            <a:ext cx="2885753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solidFill>
                  <a:schemeClr val="tx1"/>
                </a:solidFill>
              </a:rPr>
              <a:t>П</a:t>
            </a:r>
            <a:r>
              <a:rPr lang="ru-RU" dirty="0" err="1">
                <a:solidFill>
                  <a:schemeClr val="tx1"/>
                </a:solidFill>
              </a:rPr>
              <a:t>роблема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39" name="Google Shape;273;p10"/>
          <p:cNvSpPr/>
          <p:nvPr/>
        </p:nvSpPr>
        <p:spPr>
          <a:xfrm>
            <a:off x="-1" y="761998"/>
            <a:ext cx="3276002" cy="36003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40" name="Google Shape;274;p10"/>
          <p:cNvSpPr txBox="1"/>
          <p:nvPr/>
        </p:nvSpPr>
        <p:spPr>
          <a:xfrm>
            <a:off x="166646" y="857232"/>
            <a:ext cx="12192000" cy="3662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sz="2400" dirty="0" err="1"/>
              <a:t>Проблема</a:t>
            </a:r>
            <a:r>
              <a:rPr sz="2400" dirty="0"/>
              <a:t>, </a:t>
            </a:r>
            <a:r>
              <a:rPr sz="2400" dirty="0" err="1"/>
              <a:t>которую</a:t>
            </a:r>
            <a:r>
              <a:rPr sz="2400" dirty="0"/>
              <a:t> </a:t>
            </a:r>
            <a:r>
              <a:rPr sz="2400" dirty="0" err="1"/>
              <a:t>мы</a:t>
            </a:r>
            <a:r>
              <a:rPr sz="2400" dirty="0"/>
              <a:t> </a:t>
            </a:r>
            <a:r>
              <a:rPr sz="2400" dirty="0" err="1"/>
              <a:t>хотим</a:t>
            </a:r>
            <a:r>
              <a:rPr sz="2400" dirty="0"/>
              <a:t> </a:t>
            </a:r>
            <a:r>
              <a:rPr sz="2400" dirty="0" err="1"/>
              <a:t>решить</a:t>
            </a:r>
            <a:r>
              <a:rPr sz="2400" dirty="0"/>
              <a:t> в </a:t>
            </a:r>
            <a:r>
              <a:rPr sz="2400" dirty="0" err="1"/>
              <a:t>проекте</a:t>
            </a:r>
            <a:r>
              <a:rPr sz="2400" dirty="0"/>
              <a:t>: </a:t>
            </a:r>
            <a:r>
              <a:rPr sz="2400" dirty="0" err="1"/>
              <a:t>увеличить</a:t>
            </a:r>
            <a:r>
              <a:rPr sz="2400" dirty="0"/>
              <a:t> </a:t>
            </a:r>
            <a:r>
              <a:rPr sz="2400" dirty="0" err="1"/>
              <a:t>место</a:t>
            </a:r>
            <a:r>
              <a:rPr sz="2400" dirty="0"/>
              <a:t> в </a:t>
            </a:r>
            <a:r>
              <a:rPr sz="2400" dirty="0" err="1"/>
              <a:t>аудиториях</a:t>
            </a:r>
            <a:r>
              <a:rPr sz="2400" dirty="0"/>
              <a:t> и </a:t>
            </a:r>
            <a:r>
              <a:rPr sz="2400" dirty="0" err="1"/>
              <a:t>добавить</a:t>
            </a:r>
            <a:r>
              <a:rPr sz="2400" dirty="0"/>
              <a:t> </a:t>
            </a:r>
            <a:r>
              <a:rPr sz="2400" dirty="0" err="1"/>
              <a:t>удобство</a:t>
            </a:r>
            <a:r>
              <a:rPr sz="2400" dirty="0"/>
              <a:t> в </a:t>
            </a:r>
            <a:r>
              <a:rPr sz="2400" dirty="0" err="1"/>
              <a:t>познавательной</a:t>
            </a:r>
            <a:r>
              <a:rPr sz="2400" dirty="0"/>
              <a:t> </a:t>
            </a:r>
            <a:r>
              <a:rPr sz="2400" dirty="0" err="1"/>
              <a:t>деятельности</a:t>
            </a:r>
            <a:r>
              <a:rPr sz="2400" dirty="0"/>
              <a:t>. </a:t>
            </a: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sz="2400" dirty="0" err="1"/>
              <a:t>Длительное</a:t>
            </a:r>
            <a:r>
              <a:rPr sz="2400" dirty="0"/>
              <a:t> </a:t>
            </a:r>
            <a:r>
              <a:rPr sz="2400" dirty="0" err="1"/>
              <a:t>нахождение</a:t>
            </a:r>
            <a:r>
              <a:rPr sz="2400" dirty="0"/>
              <a:t> в </a:t>
            </a:r>
            <a:r>
              <a:rPr sz="2400" dirty="0" err="1"/>
              <a:t>позе</a:t>
            </a:r>
            <a:r>
              <a:rPr sz="2400" dirty="0"/>
              <a:t> </a:t>
            </a:r>
            <a:r>
              <a:rPr sz="2400" dirty="0" err="1"/>
              <a:t>сидя</a:t>
            </a:r>
            <a:r>
              <a:rPr sz="2400" dirty="0"/>
              <a:t> - </a:t>
            </a:r>
            <a:r>
              <a:rPr sz="2400" dirty="0" err="1"/>
              <a:t>среднее</a:t>
            </a:r>
            <a:r>
              <a:rPr sz="2400" dirty="0"/>
              <a:t> </a:t>
            </a:r>
            <a:r>
              <a:rPr sz="2400" dirty="0" err="1"/>
              <a:t>количество</a:t>
            </a:r>
            <a:r>
              <a:rPr sz="2400" dirty="0"/>
              <a:t> </a:t>
            </a:r>
            <a:r>
              <a:rPr sz="2400" dirty="0" err="1"/>
              <a:t>пар</a:t>
            </a:r>
            <a:r>
              <a:rPr sz="2400" dirty="0"/>
              <a:t> 3-4 (4 - 5,5 </a:t>
            </a:r>
            <a:r>
              <a:rPr sz="2400" dirty="0" err="1"/>
              <a:t>часов</a:t>
            </a:r>
            <a:r>
              <a:rPr sz="2400" dirty="0"/>
              <a:t>).</a:t>
            </a: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 sz="2400" dirty="0"/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sz="2400" dirty="0"/>
              <a:t>В </a:t>
            </a:r>
            <a:r>
              <a:rPr sz="2400" dirty="0" err="1"/>
              <a:t>настоящее</a:t>
            </a:r>
            <a:r>
              <a:rPr sz="2400" dirty="0"/>
              <a:t> </a:t>
            </a:r>
            <a:r>
              <a:rPr sz="2400" dirty="0" err="1"/>
              <a:t>время</a:t>
            </a:r>
            <a:r>
              <a:rPr sz="2400" dirty="0"/>
              <a:t> </a:t>
            </a:r>
            <a:r>
              <a:rPr sz="2400" dirty="0" err="1"/>
              <a:t>эту</a:t>
            </a:r>
            <a:r>
              <a:rPr sz="2400" dirty="0"/>
              <a:t> </a:t>
            </a:r>
            <a:r>
              <a:rPr sz="2400" dirty="0" err="1"/>
              <a:t>проблему</a:t>
            </a:r>
            <a:r>
              <a:rPr sz="2400" dirty="0"/>
              <a:t> </a:t>
            </a:r>
            <a:r>
              <a:rPr sz="2400" dirty="0" err="1"/>
              <a:t>решают</a:t>
            </a:r>
            <a:r>
              <a:rPr sz="2400" dirty="0"/>
              <a:t> </a:t>
            </a:r>
            <a:r>
              <a:rPr sz="2400" dirty="0" err="1"/>
              <a:t>закупкой</a:t>
            </a:r>
            <a:r>
              <a:rPr sz="2400" dirty="0"/>
              <a:t> </a:t>
            </a:r>
            <a:r>
              <a:rPr sz="2400" dirty="0" err="1"/>
              <a:t>таких</a:t>
            </a:r>
            <a:r>
              <a:rPr sz="2400" dirty="0"/>
              <a:t> </a:t>
            </a:r>
            <a:r>
              <a:rPr sz="2400" dirty="0" err="1"/>
              <a:t>же</a:t>
            </a:r>
            <a:r>
              <a:rPr sz="2400" dirty="0"/>
              <a:t> </a:t>
            </a:r>
            <a:r>
              <a:rPr sz="2400" dirty="0" err="1"/>
              <a:t>стульев</a:t>
            </a:r>
            <a:r>
              <a:rPr sz="2400" dirty="0"/>
              <a:t> (с </a:t>
            </a:r>
            <a:r>
              <a:rPr sz="2400" dirty="0" err="1"/>
              <a:t>целью</a:t>
            </a:r>
            <a:r>
              <a:rPr sz="2400" dirty="0"/>
              <a:t> </a:t>
            </a:r>
            <a:r>
              <a:rPr sz="2400" dirty="0" err="1"/>
              <a:t>замены</a:t>
            </a:r>
            <a:r>
              <a:rPr sz="2400" dirty="0"/>
              <a:t> </a:t>
            </a:r>
            <a:r>
              <a:rPr sz="2400" dirty="0" err="1"/>
              <a:t>поломанных</a:t>
            </a:r>
            <a:r>
              <a:rPr sz="2400" dirty="0"/>
              <a:t> и </a:t>
            </a:r>
            <a:r>
              <a:rPr sz="2400" dirty="0" err="1"/>
              <a:t>увеличения</a:t>
            </a:r>
            <a:r>
              <a:rPr sz="2400" dirty="0"/>
              <a:t> </a:t>
            </a:r>
            <a:r>
              <a:rPr sz="2400" dirty="0" err="1"/>
              <a:t>количества</a:t>
            </a:r>
            <a:r>
              <a:rPr sz="2400" dirty="0"/>
              <a:t> </a:t>
            </a:r>
            <a:r>
              <a:rPr sz="2400" dirty="0" err="1"/>
              <a:t>самих</a:t>
            </a:r>
            <a:r>
              <a:rPr sz="2400" dirty="0"/>
              <a:t> </a:t>
            </a:r>
            <a:r>
              <a:rPr sz="2400" dirty="0" err="1"/>
              <a:t>стульев</a:t>
            </a:r>
            <a:r>
              <a:rPr sz="2400" dirty="0"/>
              <a:t> </a:t>
            </a:r>
            <a:r>
              <a:rPr sz="2400" dirty="0" err="1"/>
              <a:t>для</a:t>
            </a:r>
            <a:r>
              <a:rPr sz="2400" dirty="0"/>
              <a:t> </a:t>
            </a:r>
            <a:r>
              <a:rPr sz="2400" dirty="0" err="1"/>
              <a:t>посещения</a:t>
            </a:r>
            <a:r>
              <a:rPr sz="2400" dirty="0"/>
              <a:t> </a:t>
            </a:r>
            <a:r>
              <a:rPr sz="2400" dirty="0" err="1"/>
              <a:t>студентов</a:t>
            </a:r>
            <a:r>
              <a:rPr sz="2400" dirty="0"/>
              <a:t>)</a:t>
            </a:r>
            <a:r>
              <a:rPr lang="ru-RU" sz="2400" dirty="0"/>
              <a:t> </a:t>
            </a: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ru-RU" sz="2400" dirty="0"/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 sz="2000" dirty="0"/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 sz="2000" dirty="0"/>
          </a:p>
        </p:txBody>
      </p:sp>
      <p:sp>
        <p:nvSpPr>
          <p:cNvPr id="9218" name="AutoShape 2" descr="blob:https://web.telegram.org/34bc0abd-f0d4-4398-9db4-30015ca75fe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9" name="Picture 3" descr="C:\Users\Виктория\Desktop\34bc0abd-f0d4-4398-9db4-30015ca75fe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53388" y="3571876"/>
            <a:ext cx="4000527" cy="3000396"/>
          </a:xfrm>
          <a:prstGeom prst="rect">
            <a:avLst/>
          </a:prstGeom>
          <a:noFill/>
        </p:spPr>
      </p:pic>
      <p:sp>
        <p:nvSpPr>
          <p:cNvPr id="21" name="Прямоугольник 20"/>
          <p:cNvSpPr/>
          <p:nvPr/>
        </p:nvSpPr>
        <p:spPr>
          <a:xfrm>
            <a:off x="166646" y="3714752"/>
            <a:ext cx="78819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ru-RU" dirty="0"/>
              <a:t>Они неэффективны, потому что они не дают должного комфорта, и остается проблема с малым количеством свободного пространства.</a:t>
            </a: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ru-RU" dirty="0"/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ru-RU" dirty="0"/>
              <a:t>Так же мы провели опрос, чтобы узнать и убедиться в том, чего сейчас не хватает в имеющемся оборудовании аудиторий.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04;p2" descr="Google Shape;104;p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5" y="189770"/>
            <a:ext cx="1295315" cy="376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Google Shape;105;p2" descr="Google Shape;105;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2" cy="485359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Google Shape;367;p15"/>
          <p:cNvSpPr/>
          <p:nvPr/>
        </p:nvSpPr>
        <p:spPr>
          <a:xfrm>
            <a:off x="60156" y="501314"/>
            <a:ext cx="4535646" cy="70166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69" name="Google Shape;370;p15"/>
          <p:cNvSpPr txBox="1"/>
          <p:nvPr/>
        </p:nvSpPr>
        <p:spPr>
          <a:xfrm>
            <a:off x="309522" y="0"/>
            <a:ext cx="8633540" cy="5231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tx1"/>
                </a:solidFill>
              </a:rPr>
              <a:t>Результаты опроса – 56 студентов ЗГУ, 11-12.23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170" name="TextBox 15"/>
          <p:cNvSpPr txBox="1"/>
          <p:nvPr/>
        </p:nvSpPr>
        <p:spPr>
          <a:xfrm>
            <a:off x="291735" y="525148"/>
            <a:ext cx="11608530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7" name="Picture 6" descr="C:\Users\Виктория\Desktop\1ae5eb36-0626-434c-8702-84f8537dcbb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0960" y="1142984"/>
            <a:ext cx="4851078" cy="2714644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66646" y="714356"/>
            <a:ext cx="5286412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n-lt"/>
                <a:ea typeface="+mj-ea"/>
                <a:cs typeface="+mj-cs"/>
                <a:sym typeface="Calibri"/>
              </a:rPr>
              <a:t>1. 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n-lt"/>
                <a:ea typeface="+mj-ea"/>
                <a:cs typeface="+mj-cs"/>
                <a:sym typeface="Calibri"/>
              </a:rPr>
              <a:t>Оцените</a:t>
            </a:r>
            <a:r>
              <a:rPr kumimoji="0" lang="ru-RU" sz="1800" b="0" i="0" u="none" strike="noStrike" cap="none" spc="0" normalizeH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n-lt"/>
                <a:ea typeface="+mj-ea"/>
                <a:cs typeface="+mj-cs"/>
                <a:sym typeface="Calibri"/>
              </a:rPr>
              <a:t> удобство аудиторий в данный момент</a:t>
            </a:r>
            <a:r>
              <a:rPr lang="en-US" dirty="0">
                <a:solidFill>
                  <a:schemeClr val="accent1"/>
                </a:solidFill>
                <a:latin typeface="+mn-lt"/>
              </a:rPr>
              <a:t>: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n-lt"/>
              <a:ea typeface="+mj-ea"/>
              <a:cs typeface="+mj-cs"/>
              <a:sym typeface="Calibri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266706" y="714356"/>
            <a:ext cx="6925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+mn-lt"/>
              </a:rPr>
              <a:t>2. </a:t>
            </a:r>
            <a:r>
              <a:rPr lang="ru-RU" dirty="0">
                <a:solidFill>
                  <a:schemeClr val="accent1"/>
                </a:solidFill>
                <a:latin typeface="+mn-lt"/>
              </a:rPr>
              <a:t>На сколько комфортны стулья</a:t>
            </a:r>
            <a:r>
              <a:rPr lang="en-US" dirty="0">
                <a:solidFill>
                  <a:schemeClr val="accent1"/>
                </a:solidFill>
                <a:latin typeface="+mn-lt"/>
              </a:rPr>
              <a:t>/</a:t>
            </a:r>
            <a:r>
              <a:rPr lang="ru-RU" dirty="0">
                <a:solidFill>
                  <a:schemeClr val="accent1"/>
                </a:solidFill>
                <a:latin typeface="+mn-lt"/>
              </a:rPr>
              <a:t>кресла в аудиториях сейчас</a:t>
            </a:r>
            <a:r>
              <a:rPr lang="en-US" dirty="0">
                <a:solidFill>
                  <a:schemeClr val="accent1"/>
                </a:solidFill>
                <a:latin typeface="+mn-lt"/>
              </a:rPr>
              <a:t>?</a:t>
            </a:r>
            <a:endParaRPr lang="ru-RU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8" name="Picture 7" descr="C:\Users\Виктория\Desktop\f13998e5-7b2b-4da7-a1b8-baf9ea2a101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67438" y="1214422"/>
            <a:ext cx="5251660" cy="285752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380960" y="4071942"/>
            <a:ext cx="5715040" cy="2308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+mn-lt"/>
              </a:rPr>
              <a:t>3. </a:t>
            </a:r>
            <a:r>
              <a:rPr lang="ru-RU" dirty="0">
                <a:solidFill>
                  <a:schemeClr val="accent1"/>
                </a:solidFill>
                <a:latin typeface="+mn-lt"/>
              </a:rPr>
              <a:t>Каким должен быть удобный стул</a:t>
            </a:r>
            <a:r>
              <a:rPr lang="en-US" altLang="zh-TW" dirty="0">
                <a:solidFill>
                  <a:schemeClr val="accent1"/>
                </a:solidFill>
                <a:latin typeface="+mn-lt"/>
              </a:rPr>
              <a:t>?</a:t>
            </a:r>
            <a:endParaRPr lang="ru-RU" dirty="0">
              <a:solidFill>
                <a:schemeClr val="accent1"/>
              </a:solidFill>
              <a:latin typeface="+mn-lt"/>
            </a:endParaRPr>
          </a:p>
          <a:p>
            <a:r>
              <a:rPr lang="ru-RU" dirty="0"/>
              <a:t>Всего ответов: 56, из них:</a:t>
            </a:r>
          </a:p>
          <a:p>
            <a:r>
              <a:rPr lang="ru-RU" dirty="0"/>
              <a:t>Стулья должны быть средней мягкости: 21</a:t>
            </a:r>
          </a:p>
          <a:p>
            <a:r>
              <a:rPr lang="ru-RU" dirty="0"/>
              <a:t>Стулья должны быть удобными: 13</a:t>
            </a:r>
          </a:p>
          <a:p>
            <a:r>
              <a:rPr lang="ru-RU" dirty="0"/>
              <a:t>Для поддержания здоровья: 8</a:t>
            </a:r>
          </a:p>
          <a:p>
            <a:r>
              <a:rPr lang="ru-RU" dirty="0"/>
              <a:t>С дополнительными приспособлениями: 7</a:t>
            </a:r>
          </a:p>
          <a:p>
            <a:r>
              <a:rPr lang="ru-RU" dirty="0"/>
              <a:t>Стандартным офисным: 7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95934" y="4071942"/>
            <a:ext cx="6286544" cy="2308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+mn-lt"/>
              </a:rPr>
              <a:t>4. </a:t>
            </a:r>
            <a:r>
              <a:rPr lang="ru-RU" dirty="0">
                <a:solidFill>
                  <a:schemeClr val="accent1"/>
                </a:solidFill>
                <a:latin typeface="+mn-lt"/>
              </a:rPr>
              <a:t>Чего не хватает в конструкции стульев/кресел сейчас</a:t>
            </a:r>
            <a:r>
              <a:rPr lang="en-US" altLang="zh-TW" dirty="0">
                <a:solidFill>
                  <a:schemeClr val="accent1"/>
                </a:solidFill>
                <a:latin typeface="+mn-lt"/>
              </a:rPr>
              <a:t>?</a:t>
            </a:r>
            <a:endParaRPr lang="ru-RU" dirty="0">
              <a:solidFill>
                <a:schemeClr val="accent1"/>
              </a:solidFill>
              <a:latin typeface="+mn-lt"/>
            </a:endParaRPr>
          </a:p>
          <a:p>
            <a:r>
              <a:rPr lang="ru-RU" dirty="0"/>
              <a:t>Всего: 56, из них:</a:t>
            </a:r>
          </a:p>
          <a:p>
            <a:r>
              <a:rPr lang="ru-RU" dirty="0"/>
              <a:t>Не хватает удобства: 17</a:t>
            </a:r>
          </a:p>
          <a:p>
            <a:r>
              <a:rPr lang="ru-RU" dirty="0"/>
              <a:t>Некуда положить сумки: 13</a:t>
            </a:r>
          </a:p>
          <a:p>
            <a:r>
              <a:rPr lang="ru-RU" dirty="0"/>
              <a:t>Не хватает мягкости: 12</a:t>
            </a:r>
          </a:p>
          <a:p>
            <a:r>
              <a:rPr lang="ru-RU" dirty="0"/>
              <a:t>Не хватает подлокотников: 10</a:t>
            </a:r>
          </a:p>
          <a:p>
            <a:r>
              <a:rPr lang="ru-RU" dirty="0"/>
              <a:t>Всё хорошо/всё хватает: 4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285;p11"/>
          <p:cNvGrpSpPr/>
          <p:nvPr/>
        </p:nvGrpSpPr>
        <p:grpSpPr>
          <a:xfrm>
            <a:off x="0" y="-1"/>
            <a:ext cx="12192000" cy="6858005"/>
            <a:chOff x="0" y="0"/>
            <a:chExt cx="12192000" cy="6858003"/>
          </a:xfrm>
        </p:grpSpPr>
        <p:grpSp>
          <p:nvGrpSpPr>
            <p:cNvPr id="144" name="Google Shape;286;p11"/>
            <p:cNvGrpSpPr/>
            <p:nvPr/>
          </p:nvGrpSpPr>
          <p:grpSpPr>
            <a:xfrm>
              <a:off x="0" y="-1"/>
              <a:ext cx="12192000" cy="6858005"/>
              <a:chOff x="0" y="0"/>
              <a:chExt cx="12192000" cy="6858002"/>
            </a:xfrm>
          </p:grpSpPr>
          <p:pic>
            <p:nvPicPr>
              <p:cNvPr id="142" name="Google Shape;287;p11" descr="Google Shape;287;p11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1"/>
                <a:ext cx="12191980" cy="685672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43" name="Google Shape;288;p11"/>
              <p:cNvSpPr/>
              <p:nvPr/>
            </p:nvSpPr>
            <p:spPr>
              <a:xfrm>
                <a:off x="0" y="-1"/>
                <a:ext cx="12192000" cy="6856722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</p:grpSp>
        <p:pic>
          <p:nvPicPr>
            <p:cNvPr id="145" name="Google Shape;289;p11" descr="Google Shape;289;p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5" y="189770"/>
              <a:ext cx="1295315" cy="3769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6" name="Google Shape;290;p11" descr="Google Shape;290;p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2" cy="4853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48" name="Google Shape;291;p11"/>
          <p:cNvSpPr txBox="1"/>
          <p:nvPr/>
        </p:nvSpPr>
        <p:spPr>
          <a:xfrm>
            <a:off x="594374" y="274324"/>
            <a:ext cx="5277954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ЦЕЛЕВАЯ АУДИТОРИЯ</a:t>
            </a:r>
          </a:p>
        </p:txBody>
      </p:sp>
      <p:sp>
        <p:nvSpPr>
          <p:cNvPr id="149" name="Google Shape;292;p11"/>
          <p:cNvSpPr/>
          <p:nvPr/>
        </p:nvSpPr>
        <p:spPr>
          <a:xfrm>
            <a:off x="-2" y="761998"/>
            <a:ext cx="5292004" cy="36003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52" name="Google Shape;297;p11"/>
          <p:cNvSpPr txBox="1"/>
          <p:nvPr/>
        </p:nvSpPr>
        <p:spPr>
          <a:xfrm>
            <a:off x="4212345" y="846209"/>
            <a:ext cx="7822403" cy="5693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sz="1400" b="1">
                <a:solidFill>
                  <a:srgbClr val="20A1D4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Общие</a:t>
            </a:r>
            <a:r>
              <a:rPr dirty="0"/>
              <a:t> </a:t>
            </a:r>
            <a:r>
              <a:rPr dirty="0" err="1"/>
              <a:t>характеристики</a:t>
            </a:r>
            <a:r>
              <a:rPr dirty="0"/>
              <a:t> </a:t>
            </a:r>
            <a:br>
              <a:rPr dirty="0"/>
            </a:br>
            <a:r>
              <a:rPr b="0" dirty="0">
                <a:solidFill>
                  <a:srgbClr val="000000"/>
                </a:solidFill>
              </a:rPr>
              <a:t>(</a:t>
            </a:r>
            <a:r>
              <a:rPr b="0" dirty="0" err="1">
                <a:solidFill>
                  <a:srgbClr val="000000"/>
                </a:solidFill>
              </a:rPr>
              <a:t>пол</a:t>
            </a:r>
            <a:r>
              <a:rPr b="0" dirty="0">
                <a:solidFill>
                  <a:srgbClr val="000000"/>
                </a:solidFill>
              </a:rPr>
              <a:t>, </a:t>
            </a:r>
            <a:r>
              <a:rPr b="0" dirty="0" err="1">
                <a:solidFill>
                  <a:srgbClr val="000000"/>
                </a:solidFill>
              </a:rPr>
              <a:t>возраст</a:t>
            </a:r>
            <a:r>
              <a:rPr b="0" dirty="0">
                <a:solidFill>
                  <a:srgbClr val="000000"/>
                </a:solidFill>
              </a:rPr>
              <a:t>, </a:t>
            </a:r>
            <a:r>
              <a:rPr b="0" dirty="0" err="1">
                <a:solidFill>
                  <a:srgbClr val="000000"/>
                </a:solidFill>
              </a:rPr>
              <a:t>род</a:t>
            </a:r>
            <a:r>
              <a:rPr b="0" dirty="0">
                <a:solidFill>
                  <a:srgbClr val="000000"/>
                </a:solidFill>
              </a:rPr>
              <a:t> и </a:t>
            </a:r>
            <a:r>
              <a:rPr b="0" dirty="0" err="1">
                <a:solidFill>
                  <a:srgbClr val="000000"/>
                </a:solidFill>
              </a:rPr>
              <a:t>сфера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деятельности</a:t>
            </a:r>
            <a:r>
              <a:rPr b="0" dirty="0">
                <a:solidFill>
                  <a:srgbClr val="000000"/>
                </a:solidFill>
              </a:rPr>
              <a:t>, </a:t>
            </a:r>
            <a:r>
              <a:rPr b="0" dirty="0" err="1">
                <a:solidFill>
                  <a:srgbClr val="000000"/>
                </a:solidFill>
              </a:rPr>
              <a:t>образ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жизни</a:t>
            </a:r>
            <a:r>
              <a:rPr b="0" dirty="0">
                <a:solidFill>
                  <a:srgbClr val="000000"/>
                </a:solidFill>
              </a:rPr>
              <a:t> ...):</a:t>
            </a:r>
          </a:p>
          <a:p>
            <a:pPr>
              <a:defRPr sz="1400" b="1">
                <a:latin typeface="Arial"/>
                <a:ea typeface="Arial"/>
                <a:cs typeface="Arial"/>
                <a:sym typeface="Arial"/>
              </a:defRPr>
            </a:pPr>
            <a:r>
              <a:rPr lang="ru-RU" dirty="0"/>
              <a:t>Плательщик/покупатель - Образовательные учреждения </a:t>
            </a:r>
            <a:r>
              <a:rPr lang="ru-RU" b="0" dirty="0"/>
              <a:t>разного уровня, стремящиеся оснастить учебные аудитории, либо имеющие устаревшее </a:t>
            </a:r>
            <a:r>
              <a:rPr lang="ru-RU" b="0" i="1" dirty="0"/>
              <a:t>оборудование аудиторий, сломанные стулья. </a:t>
            </a:r>
            <a:r>
              <a:rPr lang="ru-RU" b="1" dirty="0"/>
              <a:t>ЛВР</a:t>
            </a:r>
            <a:r>
              <a:rPr lang="ru-RU" b="0" dirty="0"/>
              <a:t>  - Департамент образования  - участвует в процессе закупки, процессах формирования бюджета. </a:t>
            </a:r>
          </a:p>
          <a:p>
            <a:pPr>
              <a:defRPr sz="1400" b="1">
                <a:latin typeface="Arial"/>
                <a:ea typeface="Arial"/>
                <a:cs typeface="Arial"/>
                <a:sym typeface="Arial"/>
              </a:defRPr>
            </a:pPr>
            <a:r>
              <a:rPr lang="ru-RU" dirty="0"/>
              <a:t>Пользователь </a:t>
            </a:r>
            <a:r>
              <a:rPr lang="ru-RU" b="0" dirty="0"/>
              <a:t>– учащийся учебного заведения (школа, СПО (колледжи), ВУЗ), который посещает аудиторные занятия часто; размер учебной группы – 15-20 чел.; преподаватель, который ведет занятия в аудитории. </a:t>
            </a:r>
          </a:p>
          <a:p>
            <a:pPr>
              <a:defRPr sz="1400" b="1">
                <a:solidFill>
                  <a:srgbClr val="20A1D4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Проблемы</a:t>
            </a:r>
            <a:r>
              <a:rPr dirty="0"/>
              <a:t> и </a:t>
            </a:r>
            <a:r>
              <a:rPr dirty="0" err="1"/>
              <a:t>потребности</a:t>
            </a:r>
            <a:r>
              <a:rPr dirty="0">
                <a:solidFill>
                  <a:srgbClr val="000000"/>
                </a:solidFill>
              </a:rPr>
              <a:t>: </a:t>
            </a:r>
          </a:p>
          <a:p>
            <a:pPr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b="1" dirty="0" err="1"/>
              <a:t>Проблемы</a:t>
            </a:r>
            <a:r>
              <a:rPr dirty="0"/>
              <a:t> - </a:t>
            </a:r>
            <a:r>
              <a:rPr dirty="0" err="1"/>
              <a:t>устаревшие</a:t>
            </a:r>
            <a:r>
              <a:rPr dirty="0"/>
              <a:t> </a:t>
            </a:r>
            <a:r>
              <a:rPr dirty="0" err="1"/>
              <a:t>аналоги</a:t>
            </a:r>
            <a:r>
              <a:rPr dirty="0"/>
              <a:t>, </a:t>
            </a:r>
            <a:r>
              <a:rPr dirty="0" err="1"/>
              <a:t>большое</a:t>
            </a:r>
            <a:r>
              <a:rPr dirty="0"/>
              <a:t> </a:t>
            </a:r>
            <a:r>
              <a:rPr dirty="0" err="1"/>
              <a:t>количество</a:t>
            </a:r>
            <a:r>
              <a:rPr dirty="0"/>
              <a:t> </a:t>
            </a:r>
            <a:r>
              <a:rPr dirty="0" err="1"/>
              <a:t>мебели</a:t>
            </a:r>
            <a:r>
              <a:rPr dirty="0"/>
              <a:t>, </a:t>
            </a:r>
            <a:r>
              <a:rPr dirty="0" err="1"/>
              <a:t>которое</a:t>
            </a:r>
            <a:r>
              <a:rPr dirty="0"/>
              <a:t> </a:t>
            </a:r>
            <a:r>
              <a:rPr dirty="0" err="1"/>
              <a:t>давно</a:t>
            </a:r>
            <a:r>
              <a:rPr dirty="0"/>
              <a:t> </a:t>
            </a:r>
            <a:r>
              <a:rPr dirty="0" err="1"/>
              <a:t>эксплуатируется</a:t>
            </a:r>
            <a:r>
              <a:rPr dirty="0"/>
              <a:t>,  </a:t>
            </a:r>
            <a:r>
              <a:rPr dirty="0" err="1"/>
              <a:t>жалобы</a:t>
            </a:r>
            <a:r>
              <a:rPr dirty="0"/>
              <a:t> </a:t>
            </a:r>
            <a:r>
              <a:rPr dirty="0" err="1"/>
              <a:t>учащихся</a:t>
            </a:r>
            <a:r>
              <a:rPr dirty="0"/>
              <a:t>, </a:t>
            </a:r>
            <a:r>
              <a:rPr dirty="0" err="1"/>
              <a:t>травмы</a:t>
            </a:r>
            <a:r>
              <a:rPr dirty="0"/>
              <a:t> (</a:t>
            </a:r>
            <a:r>
              <a:rPr dirty="0" err="1"/>
              <a:t>падения</a:t>
            </a:r>
            <a:r>
              <a:rPr dirty="0"/>
              <a:t>)</a:t>
            </a:r>
            <a:endParaRPr dirty="0">
              <a:solidFill>
                <a:srgbClr val="20A1D4"/>
              </a:solidFill>
              <a:latin typeface="+mj-lt"/>
              <a:ea typeface="+mj-ea"/>
              <a:cs typeface="+mj-cs"/>
              <a:sym typeface="Calibri"/>
            </a:endParaRPr>
          </a:p>
          <a:p>
            <a:pPr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b="1" dirty="0" err="1"/>
              <a:t>Потребности</a:t>
            </a:r>
            <a:r>
              <a:rPr dirty="0"/>
              <a:t>  -  </a:t>
            </a:r>
            <a:r>
              <a:rPr dirty="0" err="1"/>
              <a:t>обновление</a:t>
            </a:r>
            <a:r>
              <a:rPr dirty="0"/>
              <a:t> </a:t>
            </a:r>
            <a:r>
              <a:rPr dirty="0" err="1"/>
              <a:t>классов</a:t>
            </a:r>
            <a:r>
              <a:rPr dirty="0"/>
              <a:t>, </a:t>
            </a:r>
            <a:r>
              <a:rPr dirty="0" err="1"/>
              <a:t>создание</a:t>
            </a:r>
            <a:r>
              <a:rPr dirty="0"/>
              <a:t> </a:t>
            </a:r>
            <a:r>
              <a:rPr dirty="0" err="1"/>
              <a:t>комфортных</a:t>
            </a:r>
            <a:r>
              <a:rPr dirty="0"/>
              <a:t> </a:t>
            </a:r>
            <a:r>
              <a:rPr dirty="0" err="1"/>
              <a:t>условий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учащихся</a:t>
            </a:r>
            <a:r>
              <a:rPr dirty="0"/>
              <a:t>, </a:t>
            </a:r>
            <a:r>
              <a:rPr dirty="0" err="1"/>
              <a:t>стремление</a:t>
            </a:r>
            <a:r>
              <a:rPr dirty="0"/>
              <a:t> </a:t>
            </a:r>
            <a:r>
              <a:rPr dirty="0" err="1"/>
              <a:t>оптимизировать</a:t>
            </a:r>
            <a:r>
              <a:rPr dirty="0"/>
              <a:t> </a:t>
            </a:r>
            <a:r>
              <a:rPr dirty="0" err="1"/>
              <a:t>затраты</a:t>
            </a:r>
            <a:r>
              <a:rPr dirty="0"/>
              <a:t>, </a:t>
            </a:r>
            <a:r>
              <a:rPr dirty="0" err="1"/>
              <a:t>оснащение</a:t>
            </a:r>
            <a:r>
              <a:rPr dirty="0"/>
              <a:t> </a:t>
            </a:r>
            <a:r>
              <a:rPr dirty="0" err="1"/>
              <a:t>дополнительных</a:t>
            </a:r>
            <a:r>
              <a:rPr dirty="0"/>
              <a:t> </a:t>
            </a:r>
            <a:r>
              <a:rPr dirty="0" err="1"/>
              <a:t>новых</a:t>
            </a:r>
            <a:r>
              <a:rPr dirty="0"/>
              <a:t> </a:t>
            </a:r>
            <a:r>
              <a:rPr dirty="0" err="1"/>
              <a:t>корпусов</a:t>
            </a:r>
            <a:endParaRPr b="1" dirty="0">
              <a:solidFill>
                <a:srgbClr val="20A1D4"/>
              </a:solidFill>
            </a:endParaRPr>
          </a:p>
          <a:p>
            <a:pPr>
              <a:defRPr sz="1400" b="1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Проблемы</a:t>
            </a:r>
            <a:r>
              <a:rPr dirty="0"/>
              <a:t> и </a:t>
            </a:r>
            <a:r>
              <a:rPr dirty="0" err="1"/>
              <a:t>потребности</a:t>
            </a:r>
            <a:r>
              <a:rPr dirty="0"/>
              <a:t> </a:t>
            </a:r>
            <a:r>
              <a:rPr dirty="0" err="1"/>
              <a:t>пользователей</a:t>
            </a:r>
            <a:r>
              <a:rPr dirty="0"/>
              <a:t> </a:t>
            </a:r>
            <a:r>
              <a:rPr b="0" dirty="0"/>
              <a:t>– </a:t>
            </a:r>
            <a:r>
              <a:rPr b="0" dirty="0" err="1"/>
              <a:t>учащихся</a:t>
            </a:r>
            <a:r>
              <a:rPr b="0" dirty="0"/>
              <a:t> – </a:t>
            </a:r>
            <a:r>
              <a:rPr b="0" dirty="0" err="1"/>
              <a:t>безопасность</a:t>
            </a:r>
            <a:r>
              <a:rPr b="0" dirty="0"/>
              <a:t>, </a:t>
            </a:r>
            <a:r>
              <a:rPr b="0" dirty="0" err="1"/>
              <a:t>комфорт</a:t>
            </a:r>
            <a:r>
              <a:rPr b="0" dirty="0"/>
              <a:t>,  </a:t>
            </a:r>
            <a:r>
              <a:rPr b="0" dirty="0" err="1"/>
              <a:t>наличие</a:t>
            </a:r>
            <a:r>
              <a:rPr b="0" dirty="0"/>
              <a:t> </a:t>
            </a:r>
            <a:r>
              <a:rPr b="0" dirty="0" err="1"/>
              <a:t>свободного</a:t>
            </a:r>
            <a:r>
              <a:rPr b="0" dirty="0"/>
              <a:t> </a:t>
            </a:r>
            <a:r>
              <a:rPr b="0" dirty="0" err="1"/>
              <a:t>пространства</a:t>
            </a:r>
            <a:r>
              <a:rPr b="0" dirty="0"/>
              <a:t>, </a:t>
            </a:r>
            <a:r>
              <a:rPr b="0" dirty="0" err="1"/>
              <a:t>недостаточно</a:t>
            </a:r>
            <a:r>
              <a:rPr b="0" dirty="0"/>
              <a:t> </a:t>
            </a:r>
            <a:r>
              <a:rPr b="0" dirty="0" err="1"/>
              <a:t>места</a:t>
            </a:r>
            <a:r>
              <a:rPr b="0" dirty="0"/>
              <a:t>, </a:t>
            </a:r>
            <a:r>
              <a:rPr b="0" dirty="0" err="1"/>
              <a:t>неудобно</a:t>
            </a:r>
            <a:r>
              <a:rPr b="0" dirty="0"/>
              <a:t> </a:t>
            </a:r>
            <a:r>
              <a:rPr b="0" dirty="0" err="1"/>
              <a:t>писать</a:t>
            </a:r>
            <a:r>
              <a:rPr b="0" dirty="0"/>
              <a:t>/</a:t>
            </a:r>
            <a:r>
              <a:rPr b="0" dirty="0" err="1"/>
              <a:t>работать</a:t>
            </a:r>
            <a:r>
              <a:rPr b="0" dirty="0"/>
              <a:t> в </a:t>
            </a:r>
            <a:r>
              <a:rPr b="0" dirty="0" err="1"/>
              <a:t>команде</a:t>
            </a:r>
            <a:r>
              <a:rPr b="0" dirty="0"/>
              <a:t>, </a:t>
            </a:r>
            <a:r>
              <a:rPr b="0" dirty="0" err="1"/>
              <a:t>некуда</a:t>
            </a:r>
            <a:r>
              <a:rPr b="0" dirty="0"/>
              <a:t> </a:t>
            </a:r>
            <a:r>
              <a:rPr b="0" dirty="0" err="1"/>
              <a:t>положить</a:t>
            </a:r>
            <a:r>
              <a:rPr b="0" dirty="0"/>
              <a:t> </a:t>
            </a:r>
            <a:r>
              <a:rPr b="0" dirty="0" err="1"/>
              <a:t>сумку</a:t>
            </a:r>
            <a:r>
              <a:rPr b="0" dirty="0"/>
              <a:t>/</a:t>
            </a:r>
            <a:r>
              <a:rPr b="0" dirty="0" err="1"/>
              <a:t>папку</a:t>
            </a:r>
            <a:r>
              <a:rPr b="0" dirty="0"/>
              <a:t>/</a:t>
            </a:r>
            <a:r>
              <a:rPr b="0" dirty="0" err="1"/>
              <a:t>бутылку</a:t>
            </a:r>
            <a:r>
              <a:rPr b="0" dirty="0"/>
              <a:t> с </a:t>
            </a:r>
            <a:r>
              <a:rPr b="0" dirty="0" err="1"/>
              <a:t>водой</a:t>
            </a:r>
            <a:r>
              <a:rPr b="0" dirty="0"/>
              <a:t>, </a:t>
            </a:r>
            <a:r>
              <a:rPr b="0" dirty="0" err="1"/>
              <a:t>поставить</a:t>
            </a:r>
            <a:r>
              <a:rPr b="0" dirty="0"/>
              <a:t> </a:t>
            </a:r>
            <a:r>
              <a:rPr b="0" dirty="0" err="1"/>
              <a:t>ноутбук</a:t>
            </a:r>
            <a:r>
              <a:rPr b="0" dirty="0"/>
              <a:t> и </a:t>
            </a:r>
            <a:r>
              <a:rPr b="0" dirty="0" err="1"/>
              <a:t>пр</a:t>
            </a:r>
            <a:r>
              <a:rPr b="0" dirty="0"/>
              <a:t>.;  </a:t>
            </a:r>
            <a:endParaRPr b="0" dirty="0">
              <a:solidFill>
                <a:srgbClr val="FF0000"/>
              </a:solidFill>
            </a:endParaRPr>
          </a:p>
          <a:p>
            <a:pPr>
              <a:defRPr sz="1400" b="1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Продукты</a:t>
            </a:r>
            <a:r>
              <a:rPr b="0" dirty="0"/>
              <a:t>, </a:t>
            </a:r>
            <a:r>
              <a:rPr b="0" dirty="0" err="1"/>
              <a:t>которые</a:t>
            </a:r>
            <a:r>
              <a:rPr b="0" dirty="0"/>
              <a:t> </a:t>
            </a:r>
            <a:r>
              <a:rPr b="0" err="1"/>
              <a:t>сейчас</a:t>
            </a:r>
            <a:r>
              <a:rPr b="0"/>
              <a:t> </a:t>
            </a:r>
            <a:r>
              <a:rPr b="0" smtClean="0"/>
              <a:t>использу</a:t>
            </a:r>
            <a:r>
              <a:rPr lang="ru-RU" b="0" dirty="0" err="1" smtClean="0"/>
              <a:t>ю</a:t>
            </a:r>
            <a:r>
              <a:rPr b="0" smtClean="0"/>
              <a:t>т </a:t>
            </a:r>
            <a:r>
              <a:rPr b="0" dirty="0" err="1"/>
              <a:t>для</a:t>
            </a:r>
            <a:r>
              <a:rPr b="0" dirty="0"/>
              <a:t> </a:t>
            </a:r>
            <a:r>
              <a:rPr b="0" dirty="0" err="1"/>
              <a:t>решения</a:t>
            </a:r>
            <a:r>
              <a:rPr b="0" dirty="0"/>
              <a:t> </a:t>
            </a:r>
            <a:r>
              <a:rPr b="0" dirty="0" err="1"/>
              <a:t>проблемы</a:t>
            </a:r>
            <a:r>
              <a:rPr b="0" dirty="0"/>
              <a:t> / </a:t>
            </a:r>
            <a:r>
              <a:rPr b="0" dirty="0" err="1"/>
              <a:t>которые</a:t>
            </a:r>
            <a:r>
              <a:rPr b="0" dirty="0"/>
              <a:t> </a:t>
            </a:r>
            <a:r>
              <a:rPr b="0" dirty="0" err="1"/>
              <a:t>есть</a:t>
            </a:r>
            <a:r>
              <a:rPr b="0" dirty="0"/>
              <a:t> </a:t>
            </a:r>
            <a:r>
              <a:rPr b="0" dirty="0" err="1"/>
              <a:t>на</a:t>
            </a:r>
            <a:r>
              <a:rPr b="0" dirty="0"/>
              <a:t> </a:t>
            </a:r>
            <a:r>
              <a:rPr b="0" dirty="0" err="1"/>
              <a:t>рынке</a:t>
            </a:r>
            <a:r>
              <a:rPr b="0" dirty="0"/>
              <a:t>: </a:t>
            </a:r>
            <a:r>
              <a:rPr b="0" dirty="0" err="1"/>
              <a:t>офисные</a:t>
            </a:r>
            <a:r>
              <a:rPr b="0" dirty="0"/>
              <a:t> </a:t>
            </a:r>
            <a:r>
              <a:rPr b="0" dirty="0" err="1"/>
              <a:t>стулья</a:t>
            </a:r>
            <a:r>
              <a:rPr b="0" dirty="0"/>
              <a:t>, </a:t>
            </a:r>
            <a:r>
              <a:rPr b="0" dirty="0" err="1"/>
              <a:t>табуретки</a:t>
            </a:r>
            <a:r>
              <a:rPr b="0" dirty="0"/>
              <a:t>, </a:t>
            </a:r>
            <a:r>
              <a:rPr b="0" dirty="0" err="1"/>
              <a:t>старые</a:t>
            </a:r>
            <a:r>
              <a:rPr b="0" dirty="0"/>
              <a:t>/</a:t>
            </a:r>
            <a:r>
              <a:rPr b="0" dirty="0" err="1"/>
              <a:t>сломанные</a:t>
            </a:r>
            <a:r>
              <a:rPr b="0" dirty="0"/>
              <a:t> </a:t>
            </a:r>
            <a:r>
              <a:rPr b="0" dirty="0" err="1"/>
              <a:t>лекционные</a:t>
            </a:r>
            <a:r>
              <a:rPr b="0" dirty="0"/>
              <a:t> </a:t>
            </a:r>
            <a:r>
              <a:rPr b="0" dirty="0" err="1"/>
              <a:t>стулья</a:t>
            </a:r>
            <a:endParaRPr dirty="0">
              <a:solidFill>
                <a:srgbClr val="20A1D4"/>
              </a:solidFill>
              <a:latin typeface="+mj-lt"/>
              <a:ea typeface="+mj-ea"/>
              <a:cs typeface="+mj-cs"/>
              <a:sym typeface="Calibri"/>
            </a:endParaRPr>
          </a:p>
          <a:p>
            <a:pPr>
              <a:defRPr sz="1400" b="1">
                <a:solidFill>
                  <a:srgbClr val="20A1D4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defRPr sz="1400" b="1">
                <a:solidFill>
                  <a:srgbClr val="20A1D4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Причины</a:t>
            </a:r>
            <a:r>
              <a:rPr b="0" dirty="0">
                <a:solidFill>
                  <a:srgbClr val="000000"/>
                </a:solidFill>
              </a:rPr>
              <a:t>, </a:t>
            </a:r>
            <a:r>
              <a:rPr b="0" dirty="0" err="1">
                <a:solidFill>
                  <a:srgbClr val="000000"/>
                </a:solidFill>
              </a:rPr>
              <a:t>по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которым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текущие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решения</a:t>
            </a:r>
            <a:r>
              <a:rPr b="0" dirty="0">
                <a:solidFill>
                  <a:srgbClr val="000000"/>
                </a:solidFill>
              </a:rPr>
              <a:t> «</a:t>
            </a:r>
            <a:r>
              <a:rPr b="0" dirty="0" err="1">
                <a:solidFill>
                  <a:srgbClr val="000000"/>
                </a:solidFill>
              </a:rPr>
              <a:t>не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работают</a:t>
            </a:r>
            <a:r>
              <a:rPr b="0" dirty="0">
                <a:solidFill>
                  <a:srgbClr val="000000"/>
                </a:solidFill>
              </a:rPr>
              <a:t>»: </a:t>
            </a:r>
            <a:r>
              <a:rPr b="0" dirty="0" err="1">
                <a:solidFill>
                  <a:srgbClr val="000000"/>
                </a:solidFill>
              </a:rPr>
              <a:t>неудобно</a:t>
            </a:r>
            <a:r>
              <a:rPr b="0" dirty="0">
                <a:solidFill>
                  <a:srgbClr val="000000"/>
                </a:solidFill>
              </a:rPr>
              <a:t>, </a:t>
            </a:r>
            <a:r>
              <a:rPr b="0" dirty="0" err="1">
                <a:solidFill>
                  <a:srgbClr val="000000"/>
                </a:solidFill>
              </a:rPr>
              <a:t>габаритно</a:t>
            </a:r>
            <a:r>
              <a:rPr b="0" dirty="0">
                <a:solidFill>
                  <a:srgbClr val="000000"/>
                </a:solidFill>
              </a:rPr>
              <a:t> (</a:t>
            </a:r>
            <a:r>
              <a:rPr b="0" dirty="0" err="1">
                <a:solidFill>
                  <a:srgbClr val="000000"/>
                </a:solidFill>
              </a:rPr>
              <a:t>занимают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много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места</a:t>
            </a:r>
            <a:r>
              <a:rPr b="0" dirty="0">
                <a:solidFill>
                  <a:srgbClr val="000000"/>
                </a:solidFill>
              </a:rPr>
              <a:t>), </a:t>
            </a:r>
            <a:r>
              <a:rPr b="0" dirty="0" err="1">
                <a:solidFill>
                  <a:srgbClr val="000000"/>
                </a:solidFill>
              </a:rPr>
              <a:t>устарело</a:t>
            </a:r>
            <a:r>
              <a:rPr b="0" dirty="0">
                <a:solidFill>
                  <a:srgbClr val="000000"/>
                </a:solidFill>
              </a:rPr>
              <a:t>, </a:t>
            </a:r>
            <a:r>
              <a:rPr b="0" dirty="0" err="1">
                <a:solidFill>
                  <a:srgbClr val="000000"/>
                </a:solidFill>
              </a:rPr>
              <a:t>нет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дополнительных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функций</a:t>
            </a:r>
            <a:r>
              <a:rPr b="0" dirty="0">
                <a:solidFill>
                  <a:srgbClr val="000000"/>
                </a:solidFill>
              </a:rPr>
              <a:t>, </a:t>
            </a:r>
            <a:r>
              <a:rPr b="0" dirty="0" err="1">
                <a:solidFill>
                  <a:srgbClr val="000000"/>
                </a:solidFill>
              </a:rPr>
              <a:t>не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учитывает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влияние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на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здоровье</a:t>
            </a:r>
            <a:r>
              <a:rPr b="0" dirty="0">
                <a:solidFill>
                  <a:srgbClr val="000000"/>
                </a:solidFill>
              </a:rPr>
              <a:t> (</a:t>
            </a:r>
            <a:r>
              <a:rPr b="0" dirty="0" err="1">
                <a:solidFill>
                  <a:srgbClr val="000000"/>
                </a:solidFill>
              </a:rPr>
              <a:t>при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длительном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использовании</a:t>
            </a:r>
            <a:r>
              <a:rPr b="0" dirty="0">
                <a:solidFill>
                  <a:srgbClr val="000000"/>
                </a:solidFill>
              </a:rPr>
              <a:t>)</a:t>
            </a:r>
          </a:p>
          <a:p>
            <a:pPr>
              <a:defRPr sz="1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defRPr sz="1400" b="1">
                <a:solidFill>
                  <a:srgbClr val="20A1D4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ценит</a:t>
            </a:r>
            <a:r>
              <a:rPr b="0" dirty="0">
                <a:solidFill>
                  <a:srgbClr val="000000"/>
                </a:solidFill>
              </a:rPr>
              <a:t>, </a:t>
            </a:r>
            <a:r>
              <a:rPr b="0" dirty="0" err="1">
                <a:solidFill>
                  <a:srgbClr val="000000"/>
                </a:solidFill>
              </a:rPr>
              <a:t>на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что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обращает</a:t>
            </a:r>
            <a:r>
              <a:rPr b="0" dirty="0">
                <a:solidFill>
                  <a:srgbClr val="000000"/>
                </a:solidFill>
              </a:rPr>
              <a:t> </a:t>
            </a:r>
            <a:r>
              <a:rPr b="0" dirty="0" err="1">
                <a:solidFill>
                  <a:srgbClr val="000000"/>
                </a:solidFill>
              </a:rPr>
              <a:t>внимание</a:t>
            </a:r>
            <a:r>
              <a:rPr b="0" dirty="0">
                <a:solidFill>
                  <a:srgbClr val="000000"/>
                </a:solidFill>
              </a:rPr>
              <a:t>: </a:t>
            </a:r>
            <a:r>
              <a:rPr dirty="0" err="1">
                <a:solidFill>
                  <a:srgbClr val="000000"/>
                </a:solidFill>
              </a:rPr>
              <a:t>личное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пространство</a:t>
            </a:r>
            <a:r>
              <a:rPr b="0" dirty="0">
                <a:solidFill>
                  <a:srgbClr val="000000"/>
                </a:solidFill>
              </a:rPr>
              <a:t>, </a:t>
            </a:r>
            <a:r>
              <a:rPr b="0" dirty="0" err="1">
                <a:solidFill>
                  <a:srgbClr val="000000"/>
                </a:solidFill>
              </a:rPr>
              <a:t>комфорт</a:t>
            </a:r>
            <a:r>
              <a:rPr b="0" dirty="0">
                <a:solidFill>
                  <a:srgbClr val="000000"/>
                </a:solidFill>
              </a:rPr>
              <a:t>, </a:t>
            </a:r>
            <a:r>
              <a:rPr b="0" dirty="0" err="1">
                <a:solidFill>
                  <a:srgbClr val="000000"/>
                </a:solidFill>
              </a:rPr>
              <a:t>современность</a:t>
            </a:r>
            <a:r>
              <a:rPr b="0" dirty="0">
                <a:solidFill>
                  <a:srgbClr val="000000"/>
                </a:solidFill>
              </a:rPr>
              <a:t> и </a:t>
            </a:r>
            <a:r>
              <a:rPr b="0" dirty="0" err="1">
                <a:solidFill>
                  <a:srgbClr val="000000"/>
                </a:solidFill>
              </a:rPr>
              <a:t>удобство</a:t>
            </a:r>
            <a:r>
              <a:rPr b="0" dirty="0">
                <a:solidFill>
                  <a:srgbClr val="000000"/>
                </a:solidFill>
              </a:rPr>
              <a:t>, </a:t>
            </a:r>
            <a:r>
              <a:rPr b="0" dirty="0" err="1">
                <a:solidFill>
                  <a:srgbClr val="000000"/>
                </a:solidFill>
              </a:rPr>
              <a:t>многофункциональность</a:t>
            </a:r>
            <a:r>
              <a:rPr b="0" dirty="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13" name="Picture 4" descr="C:\Users\Виктория\Desktop\9c20a94e-7cbc-4a46-932d-b656cdfcd84f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786058"/>
            <a:ext cx="2857520" cy="2143140"/>
          </a:xfrm>
          <a:prstGeom prst="rect">
            <a:avLst/>
          </a:prstGeom>
          <a:noFill/>
        </p:spPr>
      </p:pic>
      <p:pic>
        <p:nvPicPr>
          <p:cNvPr id="8193" name="Picture 1" descr="C:\Users\Виктория\Desktop\bebe6e26-736b-4cf3-9dac-6c14a63c9f5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38216" y="857232"/>
            <a:ext cx="3000396" cy="2375895"/>
          </a:xfrm>
          <a:prstGeom prst="rect">
            <a:avLst/>
          </a:prstGeom>
          <a:noFill/>
        </p:spPr>
      </p:pic>
      <p:pic>
        <p:nvPicPr>
          <p:cNvPr id="14" name="Picture 5" descr="C:\Users\Виктория\Desktop\fb2bc6f9-b2e8-43ac-afa6-4d6c4c7913ae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52596" y="4429132"/>
            <a:ext cx="2238348" cy="2270882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238216" y="2928934"/>
            <a:ext cx="785818" cy="27699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200" dirty="0">
                <a:solidFill>
                  <a:schemeClr val="accent1"/>
                </a:solidFill>
              </a:rPr>
              <a:t>Студенты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4643446"/>
            <a:ext cx="785818" cy="27699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200" dirty="0">
                <a:solidFill>
                  <a:schemeClr val="accent1"/>
                </a:solidFill>
              </a:rPr>
              <a:t>ЗГУ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52596" y="6429396"/>
            <a:ext cx="1357322" cy="27699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Преподаватели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342;p14"/>
          <p:cNvGrpSpPr/>
          <p:nvPr/>
        </p:nvGrpSpPr>
        <p:grpSpPr>
          <a:xfrm>
            <a:off x="0" y="-1"/>
            <a:ext cx="12192000" cy="6858005"/>
            <a:chOff x="0" y="0"/>
            <a:chExt cx="12192000" cy="6858003"/>
          </a:xfrm>
        </p:grpSpPr>
        <p:grpSp>
          <p:nvGrpSpPr>
            <p:cNvPr id="156" name="Google Shape;343;p14"/>
            <p:cNvGrpSpPr/>
            <p:nvPr/>
          </p:nvGrpSpPr>
          <p:grpSpPr>
            <a:xfrm>
              <a:off x="0" y="-1"/>
              <a:ext cx="12192000" cy="6858005"/>
              <a:chOff x="0" y="0"/>
              <a:chExt cx="12192000" cy="6858002"/>
            </a:xfrm>
          </p:grpSpPr>
          <p:pic>
            <p:nvPicPr>
              <p:cNvPr id="154" name="Google Shape;344;p14" descr="Google Shape;344;p14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1"/>
                <a:ext cx="12191980" cy="685672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55" name="Google Shape;345;p14"/>
              <p:cNvSpPr/>
              <p:nvPr/>
            </p:nvSpPr>
            <p:spPr>
              <a:xfrm>
                <a:off x="0" y="-1"/>
                <a:ext cx="12192000" cy="6856722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</p:grpSp>
        <p:pic>
          <p:nvPicPr>
            <p:cNvPr id="157" name="Google Shape;346;p14" descr="Google Shape;346;p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5" y="189770"/>
              <a:ext cx="1295315" cy="3769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8" name="Google Shape;347;p14" descr="Google Shape;347;p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2" cy="4853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0" name="Google Shape;348;p14"/>
          <p:cNvSpPr/>
          <p:nvPr/>
        </p:nvSpPr>
        <p:spPr>
          <a:xfrm>
            <a:off x="0" y="761998"/>
            <a:ext cx="2772000" cy="36003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61" name="Google Shape;351;p14"/>
          <p:cNvSpPr txBox="1"/>
          <p:nvPr/>
        </p:nvSpPr>
        <p:spPr>
          <a:xfrm>
            <a:off x="594364" y="274319"/>
            <a:ext cx="2032467" cy="5480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ПРОДУКТ</a:t>
            </a:r>
          </a:p>
        </p:txBody>
      </p:sp>
      <p:sp>
        <p:nvSpPr>
          <p:cNvPr id="163" name="TextBox 3"/>
          <p:cNvSpPr txBox="1"/>
          <p:nvPr/>
        </p:nvSpPr>
        <p:spPr>
          <a:xfrm>
            <a:off x="7624325" y="4966453"/>
            <a:ext cx="2952230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Пример внешнего вида</a:t>
            </a:r>
          </a:p>
        </p:txBody>
      </p:sp>
      <p:pic>
        <p:nvPicPr>
          <p:cNvPr id="164" name="Рисунок 6" descr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9322" y="812305"/>
            <a:ext cx="4114568" cy="4153508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TextBox 1"/>
          <p:cNvSpPr txBox="1"/>
          <p:nvPr/>
        </p:nvSpPr>
        <p:spPr>
          <a:xfrm>
            <a:off x="450612" y="884983"/>
            <a:ext cx="7229564" cy="4770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sz="1600" dirty="0" err="1"/>
              <a:t>Мы</a:t>
            </a:r>
            <a:r>
              <a:rPr sz="1600" dirty="0"/>
              <a:t> </a:t>
            </a:r>
            <a:r>
              <a:rPr sz="1600" dirty="0" err="1"/>
              <a:t>предлагаем</a:t>
            </a:r>
            <a:r>
              <a:rPr sz="1600" dirty="0"/>
              <a:t> </a:t>
            </a:r>
            <a:r>
              <a:rPr sz="1600" dirty="0" err="1"/>
              <a:t>создать</a:t>
            </a:r>
            <a:r>
              <a:rPr sz="1600" dirty="0"/>
              <a:t> </a:t>
            </a:r>
            <a:r>
              <a:rPr sz="1600" dirty="0" err="1"/>
              <a:t>стул</a:t>
            </a:r>
            <a:r>
              <a:rPr sz="1600" dirty="0"/>
              <a:t> </a:t>
            </a:r>
            <a:r>
              <a:rPr sz="1600" dirty="0" err="1"/>
              <a:t>для</a:t>
            </a:r>
            <a:r>
              <a:rPr sz="1600" dirty="0"/>
              <a:t> </a:t>
            </a:r>
            <a:r>
              <a:rPr sz="1600" dirty="0" err="1"/>
              <a:t>лекционных</a:t>
            </a:r>
            <a:r>
              <a:rPr sz="1600" dirty="0"/>
              <a:t> </a:t>
            </a:r>
            <a:r>
              <a:rPr sz="1600" dirty="0" err="1"/>
              <a:t>занятий</a:t>
            </a:r>
            <a:r>
              <a:rPr sz="1600" dirty="0"/>
              <a:t>, </a:t>
            </a:r>
            <a:r>
              <a:rPr sz="1600" dirty="0" err="1"/>
              <a:t>который</a:t>
            </a:r>
            <a:r>
              <a:rPr sz="1600" dirty="0"/>
              <a:t> </a:t>
            </a:r>
            <a:r>
              <a:rPr sz="1600" dirty="0" err="1"/>
              <a:t>добавит</a:t>
            </a:r>
            <a:r>
              <a:rPr sz="1600" dirty="0"/>
              <a:t> </a:t>
            </a:r>
            <a:r>
              <a:rPr sz="1600" dirty="0" err="1"/>
              <a:t>студентам</a:t>
            </a:r>
            <a:r>
              <a:rPr sz="1600" dirty="0"/>
              <a:t> </a:t>
            </a:r>
            <a:r>
              <a:rPr sz="1600" dirty="0" err="1"/>
              <a:t>удобства</a:t>
            </a:r>
            <a:r>
              <a:rPr sz="1600" dirty="0"/>
              <a:t> в </a:t>
            </a:r>
            <a:r>
              <a:rPr sz="1600" dirty="0" err="1"/>
              <a:t>обучении</a:t>
            </a:r>
            <a:r>
              <a:rPr sz="1600" dirty="0"/>
              <a:t>.</a:t>
            </a:r>
          </a:p>
          <a:p>
            <a:pPr>
              <a:defRPr sz="2000">
                <a:latin typeface="Arial"/>
                <a:ea typeface="Arial"/>
                <a:cs typeface="Arial"/>
                <a:sym typeface="Arial"/>
              </a:defRPr>
            </a:pPr>
            <a:endParaRPr sz="1600" dirty="0"/>
          </a:p>
          <a:p>
            <a:pPr>
              <a:defRPr sz="2000" b="1">
                <a:latin typeface="Arial"/>
                <a:ea typeface="Arial"/>
                <a:cs typeface="Arial"/>
                <a:sym typeface="Arial"/>
              </a:defRPr>
            </a:pPr>
            <a:r>
              <a:rPr sz="1600" dirty="0" err="1"/>
              <a:t>Основные</a:t>
            </a:r>
            <a:r>
              <a:rPr sz="1600" dirty="0"/>
              <a:t> </a:t>
            </a:r>
            <a:r>
              <a:rPr sz="1600" dirty="0" err="1"/>
              <a:t>функции</a:t>
            </a:r>
            <a:r>
              <a:rPr sz="1600" dirty="0"/>
              <a:t> / </a:t>
            </a:r>
            <a:r>
              <a:rPr sz="1600" dirty="0" err="1"/>
              <a:t>возможности</a:t>
            </a:r>
            <a:r>
              <a:rPr sz="1600" dirty="0"/>
              <a:t>:</a:t>
            </a:r>
          </a:p>
          <a:p>
            <a:pPr marL="342900" indent="-342900">
              <a:buSzPct val="100000"/>
              <a:buChar char="-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sz="1600" dirty="0" err="1"/>
              <a:t>Держатель</a:t>
            </a:r>
            <a:r>
              <a:rPr sz="1600" dirty="0"/>
              <a:t> </a:t>
            </a:r>
            <a:r>
              <a:rPr sz="1600" dirty="0" err="1"/>
              <a:t>для</a:t>
            </a:r>
            <a:r>
              <a:rPr sz="1600" dirty="0"/>
              <a:t> </a:t>
            </a:r>
            <a:r>
              <a:rPr sz="1600" dirty="0" err="1"/>
              <a:t>стакана</a:t>
            </a:r>
            <a:endParaRPr sz="1600" dirty="0"/>
          </a:p>
          <a:p>
            <a:pPr marL="342900" indent="-342900">
              <a:buSzPct val="100000"/>
              <a:buChar char="-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sz="1600" dirty="0" err="1"/>
              <a:t>Увеличение</a:t>
            </a:r>
            <a:r>
              <a:rPr sz="1600" dirty="0"/>
              <a:t> </a:t>
            </a:r>
            <a:r>
              <a:rPr sz="1600" dirty="0" err="1"/>
              <a:t>личного</a:t>
            </a:r>
            <a:r>
              <a:rPr sz="1600" dirty="0"/>
              <a:t> </a:t>
            </a:r>
            <a:r>
              <a:rPr sz="1600" dirty="0" err="1"/>
              <a:t>пространства</a:t>
            </a:r>
            <a:endParaRPr sz="1600" dirty="0"/>
          </a:p>
          <a:p>
            <a:pPr marL="342900" indent="-342900">
              <a:buSzPct val="100000"/>
              <a:buChar char="-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sz="1600" dirty="0" err="1"/>
              <a:t>Экономия</a:t>
            </a:r>
            <a:r>
              <a:rPr sz="1600" dirty="0"/>
              <a:t> </a:t>
            </a:r>
            <a:r>
              <a:rPr sz="1600" dirty="0" err="1"/>
              <a:t>места</a:t>
            </a:r>
            <a:r>
              <a:rPr sz="1600" dirty="0"/>
              <a:t> в </a:t>
            </a:r>
            <a:r>
              <a:rPr sz="1600" dirty="0" err="1"/>
              <a:t>аудитории</a:t>
            </a:r>
            <a:r>
              <a:rPr sz="1600" dirty="0"/>
              <a:t> (</a:t>
            </a:r>
            <a:r>
              <a:rPr sz="1600" dirty="0" err="1"/>
              <a:t>отказ</a:t>
            </a:r>
            <a:r>
              <a:rPr sz="1600" dirty="0"/>
              <a:t> </a:t>
            </a:r>
            <a:r>
              <a:rPr sz="1600" dirty="0" err="1"/>
              <a:t>от</a:t>
            </a:r>
            <a:r>
              <a:rPr sz="1600" dirty="0"/>
              <a:t> </a:t>
            </a:r>
            <a:r>
              <a:rPr sz="1600" dirty="0" err="1"/>
              <a:t>парт</a:t>
            </a:r>
            <a:r>
              <a:rPr lang="ru-RU" sz="1600" dirty="0"/>
              <a:t> - поверхность для письма</a:t>
            </a:r>
            <a:r>
              <a:rPr sz="1600" dirty="0"/>
              <a:t>)</a:t>
            </a:r>
          </a:p>
          <a:p>
            <a:pPr marL="342900" indent="-342900">
              <a:buSzPct val="100000"/>
              <a:buChar char="-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sz="1600" dirty="0" err="1"/>
              <a:t>Полка</a:t>
            </a:r>
            <a:r>
              <a:rPr sz="1600" dirty="0"/>
              <a:t> </a:t>
            </a:r>
            <a:r>
              <a:rPr sz="1600" dirty="0" err="1"/>
              <a:t>для</a:t>
            </a:r>
            <a:r>
              <a:rPr sz="1600" dirty="0"/>
              <a:t> </a:t>
            </a:r>
            <a:r>
              <a:rPr sz="1600" dirty="0" err="1"/>
              <a:t>сумок</a:t>
            </a:r>
            <a:endParaRPr sz="1600" dirty="0"/>
          </a:p>
          <a:p>
            <a:pPr marL="342900" indent="-342900">
              <a:buSzPct val="100000"/>
              <a:buChar char="-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sz="1600" dirty="0" err="1"/>
              <a:t>Минималистичный</a:t>
            </a:r>
            <a:r>
              <a:rPr sz="1600" dirty="0"/>
              <a:t> </a:t>
            </a:r>
            <a:r>
              <a:rPr sz="1600" dirty="0" err="1"/>
              <a:t>современный</a:t>
            </a:r>
            <a:r>
              <a:rPr sz="1600" dirty="0"/>
              <a:t> </a:t>
            </a:r>
            <a:r>
              <a:rPr sz="1600" dirty="0" err="1"/>
              <a:t>дизайн</a:t>
            </a:r>
            <a:endParaRPr sz="1600" dirty="0"/>
          </a:p>
          <a:p>
            <a:pPr marL="342900" indent="-342900">
              <a:buSzPct val="100000"/>
              <a:buChar char="-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sz="1600" dirty="0" err="1"/>
              <a:t>Удобные</a:t>
            </a:r>
            <a:r>
              <a:rPr sz="1600" dirty="0"/>
              <a:t> </a:t>
            </a:r>
            <a:r>
              <a:rPr sz="1600" dirty="0" err="1"/>
              <a:t>подлокотники</a:t>
            </a:r>
            <a:endParaRPr sz="1600" dirty="0"/>
          </a:p>
          <a:p>
            <a:pPr marL="342900" indent="-342900">
              <a:buSzPct val="100000"/>
              <a:buChar char="-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sz="1600" dirty="0" err="1"/>
              <a:t>Анатомическая</a:t>
            </a:r>
            <a:r>
              <a:rPr sz="1600" dirty="0"/>
              <a:t> </a:t>
            </a:r>
            <a:r>
              <a:rPr sz="1600" dirty="0" err="1"/>
              <a:t>спинка</a:t>
            </a:r>
            <a:endParaRPr sz="1600" dirty="0"/>
          </a:p>
          <a:p>
            <a:pPr marL="342900" indent="-342900">
              <a:buSzPct val="100000"/>
              <a:buChar char="-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sz="1600" b="1" dirty="0" err="1"/>
              <a:t>Новизна</a:t>
            </a:r>
            <a:r>
              <a:rPr sz="1600" dirty="0"/>
              <a:t>:  </a:t>
            </a:r>
            <a:r>
              <a:rPr lang="ru-RU" sz="1600" dirty="0"/>
              <a:t>1) многофункциональность (подставка для сумок, подстаканник, подлокотник)</a:t>
            </a:r>
            <a:r>
              <a:rPr sz="1600" dirty="0"/>
              <a:t>, </a:t>
            </a:r>
            <a:r>
              <a:rPr lang="ru-RU" sz="1600" dirty="0"/>
              <a:t>2) </a:t>
            </a:r>
            <a:r>
              <a:rPr sz="1600" dirty="0" err="1"/>
              <a:t>возможность</a:t>
            </a:r>
            <a:r>
              <a:rPr sz="1600" dirty="0"/>
              <a:t> </a:t>
            </a:r>
            <a:r>
              <a:rPr sz="1600" dirty="0" err="1"/>
              <a:t>складывания</a:t>
            </a:r>
            <a:r>
              <a:rPr sz="1600" dirty="0"/>
              <a:t> </a:t>
            </a:r>
            <a:r>
              <a:rPr sz="1600" dirty="0" err="1"/>
              <a:t>для</a:t>
            </a:r>
            <a:r>
              <a:rPr sz="1600" dirty="0"/>
              <a:t> </a:t>
            </a:r>
            <a:r>
              <a:rPr sz="1600" dirty="0" err="1"/>
              <a:t>транспортировки</a:t>
            </a:r>
            <a:r>
              <a:rPr sz="1600" dirty="0"/>
              <a:t> </a:t>
            </a:r>
            <a:r>
              <a:rPr sz="1600" dirty="0" err="1"/>
              <a:t>или</a:t>
            </a:r>
            <a:r>
              <a:rPr sz="1600" dirty="0"/>
              <a:t> </a:t>
            </a:r>
            <a:r>
              <a:rPr sz="1600" dirty="0" err="1"/>
              <a:t>хранения</a:t>
            </a:r>
            <a:r>
              <a:rPr lang="ru-RU" sz="1600" dirty="0"/>
              <a:t>, 3) компактность (размеры – </a:t>
            </a:r>
            <a:r>
              <a:rPr lang="ru-RU" sz="1600" dirty="0" smtClean="0"/>
              <a:t>учитывая </a:t>
            </a:r>
            <a:r>
              <a:rPr lang="ru-RU" sz="1600" dirty="0"/>
              <a:t>требования по эргономике и удобству) 4) </a:t>
            </a:r>
            <a:r>
              <a:rPr lang="ru-RU" sz="1600" dirty="0" smtClean="0"/>
              <a:t>малый вес</a:t>
            </a:r>
            <a:endParaRPr sz="1600" dirty="0"/>
          </a:p>
          <a:p>
            <a:pPr>
              <a:defRPr sz="2000" b="1">
                <a:latin typeface="Arial"/>
                <a:ea typeface="Arial"/>
                <a:cs typeface="Arial"/>
                <a:sym typeface="Arial"/>
              </a:defRPr>
            </a:pPr>
            <a:endParaRPr lang="ru-RU" sz="1600" dirty="0"/>
          </a:p>
          <a:p>
            <a:pPr>
              <a:defRPr sz="2000" b="1">
                <a:latin typeface="Arial"/>
                <a:ea typeface="Arial"/>
                <a:cs typeface="Arial"/>
                <a:sym typeface="Arial"/>
              </a:defRPr>
            </a:pPr>
            <a:r>
              <a:rPr sz="1600" dirty="0" err="1"/>
              <a:t>Сценарий</a:t>
            </a:r>
            <a:r>
              <a:rPr sz="1600" dirty="0"/>
              <a:t> </a:t>
            </a:r>
            <a:r>
              <a:rPr sz="1600" dirty="0" err="1"/>
              <a:t>использования</a:t>
            </a:r>
            <a:r>
              <a:rPr sz="1600" b="0" dirty="0"/>
              <a:t>:</a:t>
            </a:r>
          </a:p>
          <a:p>
            <a:pP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sz="1600" dirty="0" err="1"/>
              <a:t>Использование</a:t>
            </a:r>
            <a:r>
              <a:rPr sz="1600" dirty="0"/>
              <a:t> </a:t>
            </a:r>
            <a:r>
              <a:rPr sz="1600" dirty="0" err="1"/>
              <a:t>во</a:t>
            </a:r>
            <a:r>
              <a:rPr sz="1600" dirty="0"/>
              <a:t> </a:t>
            </a:r>
            <a:r>
              <a:rPr sz="1600" dirty="0" err="1"/>
              <a:t>время</a:t>
            </a:r>
            <a:r>
              <a:rPr sz="1600" dirty="0"/>
              <a:t> </a:t>
            </a:r>
            <a:r>
              <a:rPr sz="1600" dirty="0" err="1"/>
              <a:t>учебного</a:t>
            </a:r>
            <a:r>
              <a:rPr sz="1600" dirty="0"/>
              <a:t> </a:t>
            </a:r>
            <a:r>
              <a:rPr sz="1600" dirty="0" err="1"/>
              <a:t>процесса</a:t>
            </a:r>
            <a:r>
              <a:rPr sz="1600" dirty="0"/>
              <a:t> с </a:t>
            </a:r>
            <a:r>
              <a:rPr sz="1600" err="1"/>
              <a:t>возможностью</a:t>
            </a:r>
            <a:r>
              <a:rPr sz="1600"/>
              <a:t> </a:t>
            </a:r>
            <a:r>
              <a:rPr sz="1600" smtClean="0"/>
              <a:t>складывания</a:t>
            </a:r>
            <a:r>
              <a:rPr lang="en-US" sz="1600" dirty="0" smtClean="0"/>
              <a:t>/</a:t>
            </a:r>
            <a:r>
              <a:rPr sz="1600" smtClean="0"/>
              <a:t>раскладывания </a:t>
            </a:r>
            <a:r>
              <a:rPr sz="1600" dirty="0" err="1"/>
              <a:t>стула</a:t>
            </a:r>
            <a:r>
              <a:rPr sz="1600" dirty="0"/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04;p2" descr="Google Shape;104;p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5" y="189770"/>
            <a:ext cx="1295315" cy="376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Google Shape;105;p2" descr="Google Shape;105;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2" cy="485359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Google Shape;367;p15"/>
          <p:cNvSpPr/>
          <p:nvPr/>
        </p:nvSpPr>
        <p:spPr>
          <a:xfrm>
            <a:off x="60156" y="501314"/>
            <a:ext cx="3528003" cy="36003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69" name="Google Shape;370;p15"/>
          <p:cNvSpPr txBox="1"/>
          <p:nvPr/>
        </p:nvSpPr>
        <p:spPr>
          <a:xfrm>
            <a:off x="614428" y="50026"/>
            <a:ext cx="3140752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solidFill>
                  <a:schemeClr val="accent1"/>
                </a:solidFill>
              </a:rPr>
              <a:t>Т</a:t>
            </a:r>
            <a:r>
              <a:rPr lang="ru-RU" dirty="0" err="1">
                <a:solidFill>
                  <a:schemeClr val="accent1"/>
                </a:solidFill>
              </a:rPr>
              <a:t>ехнологии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70" name="TextBox 15"/>
          <p:cNvSpPr txBox="1"/>
          <p:nvPr/>
        </p:nvSpPr>
        <p:spPr>
          <a:xfrm>
            <a:off x="291735" y="525148"/>
            <a:ext cx="11608530" cy="6217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Наше</a:t>
            </a:r>
            <a:r>
              <a:rPr dirty="0"/>
              <a:t> </a:t>
            </a:r>
            <a:r>
              <a:rPr dirty="0" err="1"/>
              <a:t>решение</a:t>
            </a:r>
            <a:r>
              <a:rPr dirty="0"/>
              <a:t> </a:t>
            </a:r>
            <a:r>
              <a:rPr dirty="0" err="1"/>
              <a:t>основано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технологии</a:t>
            </a:r>
            <a:r>
              <a:rPr dirty="0"/>
              <a:t>: </a:t>
            </a:r>
            <a:r>
              <a:rPr dirty="0" err="1"/>
              <a:t>раскладного</a:t>
            </a:r>
            <a:r>
              <a:rPr dirty="0"/>
              <a:t> </a:t>
            </a:r>
            <a:r>
              <a:rPr dirty="0" err="1"/>
              <a:t>стула</a:t>
            </a:r>
            <a:r>
              <a:rPr dirty="0"/>
              <a:t>, с </a:t>
            </a:r>
            <a:r>
              <a:rPr dirty="0" err="1"/>
              <a:t>подлокотниками</a:t>
            </a:r>
            <a:r>
              <a:rPr dirty="0"/>
              <a:t>, </a:t>
            </a:r>
            <a:r>
              <a:rPr dirty="0" err="1"/>
              <a:t>полкой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тетради</a:t>
            </a:r>
            <a:r>
              <a:rPr lang="ru-RU" dirty="0"/>
              <a:t>, бутылки с водой</a:t>
            </a:r>
            <a:r>
              <a:rPr dirty="0"/>
              <a:t> и </a:t>
            </a:r>
            <a:r>
              <a:rPr dirty="0" err="1"/>
              <a:t>сумки</a:t>
            </a:r>
            <a:endParaRPr dirty="0"/>
          </a:p>
          <a:p>
            <a:pPr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Тип</a:t>
            </a:r>
            <a:r>
              <a:rPr dirty="0"/>
              <a:t> </a:t>
            </a:r>
            <a:r>
              <a:rPr dirty="0" err="1"/>
              <a:t>складывания</a:t>
            </a:r>
            <a:r>
              <a:rPr dirty="0"/>
              <a:t>, </a:t>
            </a:r>
            <a:r>
              <a:rPr dirty="0" err="1"/>
              <a:t>тип</a:t>
            </a:r>
            <a:r>
              <a:rPr dirty="0"/>
              <a:t> </a:t>
            </a:r>
            <a:r>
              <a:rPr dirty="0" err="1"/>
              <a:t>совмещения</a:t>
            </a:r>
            <a:r>
              <a:rPr dirty="0"/>
              <a:t>: в </a:t>
            </a:r>
            <a:r>
              <a:rPr dirty="0" err="1"/>
              <a:t>сложенном</a:t>
            </a:r>
            <a:r>
              <a:rPr dirty="0"/>
              <a:t> </a:t>
            </a:r>
            <a:r>
              <a:rPr dirty="0" err="1"/>
              <a:t>виде</a:t>
            </a:r>
            <a:r>
              <a:rPr dirty="0"/>
              <a:t> </a:t>
            </a:r>
            <a:r>
              <a:rPr dirty="0" err="1"/>
              <a:t>стулья</a:t>
            </a:r>
            <a:r>
              <a:rPr dirty="0"/>
              <a:t> </a:t>
            </a:r>
            <a:r>
              <a:rPr dirty="0" err="1"/>
              <a:t>легко</a:t>
            </a:r>
            <a:r>
              <a:rPr dirty="0"/>
              <a:t> </a:t>
            </a:r>
            <a:r>
              <a:rPr dirty="0" err="1"/>
              <a:t>состыковываются</a:t>
            </a:r>
            <a:r>
              <a:rPr dirty="0"/>
              <a:t> </a:t>
            </a:r>
            <a:r>
              <a:rPr dirty="0" err="1"/>
              <a:t>между</a:t>
            </a:r>
            <a:r>
              <a:rPr dirty="0"/>
              <a:t> </a:t>
            </a:r>
            <a:r>
              <a:rPr dirty="0" err="1"/>
              <a:t>собой</a:t>
            </a:r>
            <a:r>
              <a:rPr dirty="0"/>
              <a:t>, </a:t>
            </a:r>
            <a:r>
              <a:rPr dirty="0" err="1"/>
              <a:t>так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имеют</a:t>
            </a:r>
            <a:r>
              <a:rPr dirty="0"/>
              <a:t> </a:t>
            </a:r>
            <a:r>
              <a:rPr dirty="0" err="1"/>
              <a:t>форму</a:t>
            </a:r>
            <a:r>
              <a:rPr dirty="0"/>
              <a:t> </a:t>
            </a:r>
            <a:r>
              <a:rPr dirty="0" err="1"/>
              <a:t>прямоугольного</a:t>
            </a:r>
            <a:r>
              <a:rPr dirty="0"/>
              <a:t> </a:t>
            </a:r>
            <a:r>
              <a:rPr dirty="0" err="1"/>
              <a:t>листа</a:t>
            </a:r>
            <a:r>
              <a:rPr dirty="0"/>
              <a:t>. </a:t>
            </a:r>
            <a:r>
              <a:rPr lang="ru-RU" dirty="0"/>
              <a:t>В этом виде </a:t>
            </a:r>
            <a:r>
              <a:rPr dirty="0" err="1"/>
              <a:t>стулья</a:t>
            </a:r>
            <a:r>
              <a:rPr dirty="0"/>
              <a:t> </a:t>
            </a:r>
            <a:r>
              <a:rPr dirty="0" err="1"/>
              <a:t>легко</a:t>
            </a:r>
            <a:r>
              <a:rPr dirty="0"/>
              <a:t> </a:t>
            </a:r>
            <a:r>
              <a:rPr dirty="0" err="1"/>
              <a:t>транспортировать</a:t>
            </a:r>
            <a:r>
              <a:rPr dirty="0"/>
              <a:t> и </a:t>
            </a:r>
            <a:r>
              <a:rPr dirty="0" err="1"/>
              <a:t>хранить</a:t>
            </a:r>
            <a:r>
              <a:rPr dirty="0"/>
              <a:t>, </a:t>
            </a:r>
            <a:r>
              <a:rPr dirty="0" err="1"/>
              <a:t>так</a:t>
            </a:r>
            <a:r>
              <a:rPr dirty="0"/>
              <a:t> </a:t>
            </a:r>
            <a:r>
              <a:rPr dirty="0" err="1"/>
              <a:t>пространство</a:t>
            </a:r>
            <a:r>
              <a:rPr dirty="0"/>
              <a:t> </a:t>
            </a:r>
            <a:r>
              <a:rPr dirty="0" err="1"/>
              <a:t>используется</a:t>
            </a:r>
            <a:r>
              <a:rPr dirty="0"/>
              <a:t> </a:t>
            </a:r>
            <a:r>
              <a:rPr dirty="0" err="1"/>
              <a:t>максимально</a:t>
            </a:r>
            <a:r>
              <a:rPr dirty="0"/>
              <a:t> </a:t>
            </a:r>
            <a:r>
              <a:rPr dirty="0" err="1"/>
              <a:t>эффективно</a:t>
            </a:r>
            <a:r>
              <a:rPr dirty="0"/>
              <a:t>.</a:t>
            </a:r>
            <a:endParaRPr dirty="0">
              <a:solidFill>
                <a:srgbClr val="FF0000"/>
              </a:solidFill>
            </a:endParaRPr>
          </a:p>
          <a:p>
            <a:pPr>
              <a:defRPr sz="22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Продукт</a:t>
            </a:r>
            <a:r>
              <a:rPr dirty="0"/>
              <a:t> </a:t>
            </a:r>
            <a:r>
              <a:rPr dirty="0" err="1"/>
              <a:t>обладает</a:t>
            </a:r>
            <a:r>
              <a:rPr dirty="0"/>
              <a:t> </a:t>
            </a:r>
            <a:r>
              <a:rPr dirty="0" err="1"/>
              <a:t>следующими</a:t>
            </a:r>
            <a:r>
              <a:rPr dirty="0"/>
              <a:t> </a:t>
            </a:r>
            <a:r>
              <a:rPr dirty="0" err="1"/>
              <a:t>техническими</a:t>
            </a:r>
            <a:r>
              <a:rPr dirty="0"/>
              <a:t> </a:t>
            </a:r>
            <a:r>
              <a:rPr dirty="0" err="1"/>
              <a:t>параметрами</a:t>
            </a:r>
            <a:r>
              <a:rPr lang="en-US" dirty="0"/>
              <a:t>:</a:t>
            </a:r>
            <a:endParaRPr dirty="0"/>
          </a:p>
          <a:p>
            <a:pPr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rPr b="1" dirty="0" err="1"/>
              <a:t>Размеры</a:t>
            </a:r>
            <a:r>
              <a:rPr lang="ru-RU" dirty="0"/>
              <a:t> – полная ширина, высота, глубина стула</a:t>
            </a:r>
            <a:r>
              <a:rPr lang="en-US" dirty="0"/>
              <a:t>:</a:t>
            </a:r>
            <a:r>
              <a:rPr lang="ru-RU" dirty="0"/>
              <a:t> 500х760х560 мм</a:t>
            </a:r>
            <a:endParaRPr dirty="0"/>
          </a:p>
          <a:p>
            <a:pPr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rPr b="1" dirty="0" err="1"/>
              <a:t>Материалы</a:t>
            </a:r>
            <a:r>
              <a:rPr dirty="0"/>
              <a:t> </a:t>
            </a:r>
            <a:r>
              <a:rPr dirty="0" err="1"/>
              <a:t>обшивки</a:t>
            </a:r>
            <a:r>
              <a:rPr dirty="0"/>
              <a:t> – </a:t>
            </a:r>
            <a:r>
              <a:rPr lang="ru-RU" sz="2400" dirty="0" err="1"/>
              <a:t>экокожа</a:t>
            </a:r>
            <a:r>
              <a:rPr lang="ru-RU" sz="2400" dirty="0"/>
              <a:t> на </a:t>
            </a:r>
            <a:r>
              <a:rPr lang="ru-RU" sz="2400" dirty="0" err="1"/>
              <a:t>микрофибре</a:t>
            </a:r>
            <a:r>
              <a:rPr lang="ru-RU" sz="2400" dirty="0"/>
              <a:t>, </a:t>
            </a:r>
            <a:r>
              <a:rPr dirty="0" err="1"/>
              <a:t>средняя</a:t>
            </a:r>
            <a:r>
              <a:rPr dirty="0"/>
              <a:t> </a:t>
            </a:r>
            <a:r>
              <a:rPr dirty="0" err="1"/>
              <a:t>жесткость</a:t>
            </a:r>
            <a:r>
              <a:rPr lang="ru-RU" dirty="0"/>
              <a:t> и высокая прочность</a:t>
            </a:r>
            <a:r>
              <a:rPr dirty="0"/>
              <a:t>, </a:t>
            </a:r>
            <a:r>
              <a:rPr dirty="0" err="1"/>
              <a:t>материал</a:t>
            </a:r>
            <a:r>
              <a:rPr dirty="0"/>
              <a:t> </a:t>
            </a:r>
            <a:r>
              <a:rPr lang="ru-RU" dirty="0"/>
              <a:t>каркаса </a:t>
            </a:r>
            <a:r>
              <a:rPr dirty="0"/>
              <a:t>– </a:t>
            </a:r>
            <a:r>
              <a:rPr lang="ru-RU" dirty="0"/>
              <a:t>металл.</a:t>
            </a:r>
            <a:endParaRPr dirty="0"/>
          </a:p>
          <a:p>
            <a:pPr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rPr b="1" dirty="0" err="1"/>
              <a:t>Систем</a:t>
            </a:r>
            <a:r>
              <a:rPr lang="ru-RU" b="1" dirty="0"/>
              <a:t>а</a:t>
            </a:r>
            <a:r>
              <a:rPr b="1" dirty="0"/>
              <a:t> </a:t>
            </a:r>
            <a:r>
              <a:rPr b="1" dirty="0" err="1"/>
              <a:t>складывания</a:t>
            </a:r>
            <a:r>
              <a:rPr lang="ru-RU" b="1" dirty="0"/>
              <a:t> </a:t>
            </a:r>
            <a:r>
              <a:rPr lang="ru-RU" dirty="0"/>
              <a:t>– сдвиг ножек друг к другу, поворот столешницы и подлокотника (с одной стороны он отсоединяется)</a:t>
            </a:r>
            <a:endParaRPr dirty="0"/>
          </a:p>
          <a:p>
            <a:pPr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счет</a:t>
            </a:r>
            <a:r>
              <a:rPr dirty="0"/>
              <a:t> </a:t>
            </a:r>
            <a:r>
              <a:rPr dirty="0" err="1"/>
              <a:t>откидывающего</a:t>
            </a:r>
            <a:r>
              <a:rPr lang="ru-RU" dirty="0" err="1"/>
              <a:t>ся</a:t>
            </a:r>
            <a:r>
              <a:rPr dirty="0"/>
              <a:t> </a:t>
            </a:r>
            <a:r>
              <a:rPr dirty="0" err="1"/>
              <a:t>рабочего</a:t>
            </a:r>
            <a:r>
              <a:rPr dirty="0"/>
              <a:t> </a:t>
            </a:r>
            <a:r>
              <a:rPr dirty="0" err="1"/>
              <a:t>мини-стола</a:t>
            </a:r>
            <a:r>
              <a:rPr dirty="0"/>
              <a:t> </a:t>
            </a:r>
            <a:r>
              <a:rPr lang="ru-RU" dirty="0"/>
              <a:t>положительное</a:t>
            </a:r>
            <a:r>
              <a:rPr dirty="0"/>
              <a:t> </a:t>
            </a:r>
            <a:r>
              <a:rPr dirty="0" err="1"/>
              <a:t>влияние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осанку</a:t>
            </a:r>
            <a:r>
              <a:rPr dirty="0"/>
              <a:t> – </a:t>
            </a:r>
            <a:r>
              <a:rPr lang="ru-RU" dirty="0"/>
              <a:t>учащийся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горбится</a:t>
            </a:r>
            <a:r>
              <a:rPr dirty="0"/>
              <a:t>, </a:t>
            </a:r>
            <a:r>
              <a:rPr dirty="0" err="1"/>
              <a:t>удобно</a:t>
            </a:r>
            <a:r>
              <a:rPr dirty="0"/>
              <a:t> </a:t>
            </a:r>
            <a:r>
              <a:rPr dirty="0" err="1"/>
              <a:t>писать</a:t>
            </a:r>
            <a:r>
              <a:rPr lang="ru-RU" dirty="0"/>
              <a:t>.</a:t>
            </a:r>
            <a:r>
              <a:rPr dirty="0"/>
              <a:t> </a:t>
            </a:r>
          </a:p>
          <a:p>
            <a:pPr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rPr b="1" dirty="0" err="1"/>
              <a:t>Подставка</a:t>
            </a:r>
            <a:r>
              <a:rPr b="1" dirty="0"/>
              <a:t> </a:t>
            </a:r>
            <a:r>
              <a:rPr b="1" dirty="0" err="1"/>
              <a:t>для</a:t>
            </a:r>
            <a:r>
              <a:rPr b="1" dirty="0"/>
              <a:t> </a:t>
            </a:r>
            <a:r>
              <a:rPr b="1" dirty="0" err="1"/>
              <a:t>рюкзака</a:t>
            </a:r>
            <a:r>
              <a:rPr b="1" dirty="0"/>
              <a:t>/</a:t>
            </a:r>
            <a:r>
              <a:rPr b="1" dirty="0" err="1"/>
              <a:t>сумки</a:t>
            </a:r>
            <a:r>
              <a:rPr b="1" dirty="0"/>
              <a:t> </a:t>
            </a:r>
            <a:r>
              <a:rPr dirty="0"/>
              <a:t>– </a:t>
            </a:r>
            <a:r>
              <a:rPr lang="ru-RU" dirty="0"/>
              <a:t>высота сиденья </a:t>
            </a:r>
            <a:r>
              <a:rPr lang="ru-RU" dirty="0" err="1"/>
              <a:t>предусмутрена</a:t>
            </a:r>
            <a:r>
              <a:rPr lang="ru-RU" dirty="0"/>
              <a:t> так, что в полку под ним умещается рюкзак и не мешает при перемещении по аудитории.</a:t>
            </a:r>
            <a:endParaRPr dirty="0"/>
          </a:p>
          <a:p>
            <a:pPr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готовности</a:t>
            </a:r>
            <a:r>
              <a:rPr dirty="0"/>
              <a:t> </a:t>
            </a:r>
            <a:r>
              <a:rPr dirty="0" err="1"/>
              <a:t>технологии</a:t>
            </a:r>
            <a:r>
              <a:rPr dirty="0"/>
              <a:t>: TRL №</a:t>
            </a:r>
            <a:r>
              <a:rPr lang="ru-RU" dirty="0"/>
              <a:t> </a:t>
            </a:r>
            <a:r>
              <a:rPr dirty="0"/>
              <a:t>2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377;p16"/>
          <p:cNvGrpSpPr/>
          <p:nvPr/>
        </p:nvGrpSpPr>
        <p:grpSpPr>
          <a:xfrm>
            <a:off x="0" y="-1"/>
            <a:ext cx="12192000" cy="6858005"/>
            <a:chOff x="0" y="0"/>
            <a:chExt cx="12192000" cy="6858003"/>
          </a:xfrm>
        </p:grpSpPr>
        <p:grpSp>
          <p:nvGrpSpPr>
            <p:cNvPr id="174" name="Google Shape;378;p16"/>
            <p:cNvGrpSpPr/>
            <p:nvPr/>
          </p:nvGrpSpPr>
          <p:grpSpPr>
            <a:xfrm>
              <a:off x="0" y="-1"/>
              <a:ext cx="12192000" cy="6858005"/>
              <a:chOff x="0" y="0"/>
              <a:chExt cx="12192000" cy="6858002"/>
            </a:xfrm>
          </p:grpSpPr>
          <p:pic>
            <p:nvPicPr>
              <p:cNvPr id="172" name="Google Shape;379;p16" descr="Google Shape;379;p16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1"/>
                <a:ext cx="12191980" cy="685672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73" name="Google Shape;380;p16"/>
              <p:cNvSpPr/>
              <p:nvPr/>
            </p:nvSpPr>
            <p:spPr>
              <a:xfrm>
                <a:off x="0" y="-1"/>
                <a:ext cx="12192000" cy="6856722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</p:grpSp>
        <p:pic>
          <p:nvPicPr>
            <p:cNvPr id="175" name="Google Shape;381;p16" descr="Google Shape;381;p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5" y="189770"/>
              <a:ext cx="1295315" cy="3769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6" name="Google Shape;382;p16" descr="Google Shape;382;p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2" cy="4853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78" name="Google Shape;383;p16"/>
          <p:cNvSpPr/>
          <p:nvPr/>
        </p:nvSpPr>
        <p:spPr>
          <a:xfrm>
            <a:off x="-2" y="761998"/>
            <a:ext cx="3528004" cy="36003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79" name="Google Shape;386;p16"/>
          <p:cNvSpPr txBox="1"/>
          <p:nvPr/>
        </p:nvSpPr>
        <p:spPr>
          <a:xfrm>
            <a:off x="594363" y="274319"/>
            <a:ext cx="7661877" cy="584733"/>
          </a:xfrm>
          <a:prstGeom prst="rect">
            <a:avLst/>
          </a:prstGeom>
          <a:ln w="127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solidFill>
                  <a:schemeClr val="accent1"/>
                </a:solidFill>
              </a:rPr>
              <a:t>К</a:t>
            </a:r>
            <a:r>
              <a:rPr lang="ru-RU" dirty="0" err="1" smtClean="0">
                <a:solidFill>
                  <a:schemeClr val="accent1"/>
                </a:solidFill>
              </a:rPr>
              <a:t>онкуренты</a:t>
            </a:r>
            <a:endParaRPr dirty="0">
              <a:solidFill>
                <a:schemeClr val="accent1"/>
              </a:solidFill>
              <a:highlight>
                <a:srgbClr val="FFFF00"/>
              </a:highlight>
            </a:endParaRPr>
          </a:p>
        </p:txBody>
      </p:sp>
      <p:graphicFrame>
        <p:nvGraphicFramePr>
          <p:cNvPr id="180" name="Google Shape;391;p16"/>
          <p:cNvGraphicFramePr/>
          <p:nvPr>
            <p:extLst>
              <p:ext uri="{D42A27DB-BD31-4B8C-83A1-F6EECF244321}">
                <p14:modId xmlns:p14="http://schemas.microsoft.com/office/powerpoint/2010/main" xmlns="" val="487426450"/>
              </p:ext>
            </p:extLst>
          </p:nvPr>
        </p:nvGraphicFramePr>
        <p:xfrm>
          <a:off x="442948" y="990861"/>
          <a:ext cx="11269674" cy="5518553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995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940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940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9401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9401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89401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83083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Критерии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Наш</a:t>
                      </a:r>
                      <a:r>
                        <a:rPr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проект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defRPr sz="1600"/>
                      </a:pPr>
                      <a:r>
                        <a:rPr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Студент-стул</a:t>
                      </a:r>
                      <a:r>
                        <a:rPr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b="1" i="0" u="none" strike="noStrike" cap="none" spc="0" baseline="0" dirty="0">
                          <a:solidFill>
                            <a:srgbClr val="FFFFFF"/>
                          </a:solidFill>
                          <a:uFillTx/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Calibri"/>
                        </a:rPr>
                        <a:t>Easy Chair</a:t>
                      </a:r>
                      <a:r>
                        <a:rPr lang="ru-RU" sz="1800" b="1" i="0" u="none" strike="noStrike" cap="none" spc="0" baseline="0" dirty="0">
                          <a:solidFill>
                            <a:srgbClr val="FFFFFF"/>
                          </a:solidFill>
                          <a:uFillTx/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Calibri"/>
                        </a:rPr>
                        <a:t> (черные стандарт)</a:t>
                      </a:r>
                      <a:endParaRPr sz="16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 u="none" strike="noStrike" cap="none" spc="0" baseline="0" dirty="0" err="1">
                          <a:solidFill>
                            <a:srgbClr val="FFFFFF"/>
                          </a:solidFill>
                          <a:uFillTx/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Calibri"/>
                        </a:rPr>
                        <a:t>Nowy</a:t>
                      </a:r>
                      <a:r>
                        <a:rPr lang="en-US" sz="1200" b="1" i="0" u="none" strike="noStrike" cap="none" spc="0" baseline="0" dirty="0">
                          <a:solidFill>
                            <a:srgbClr val="FFFFFF"/>
                          </a:solidFill>
                          <a:uFillTx/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en-US" sz="1200" b="1" i="0" u="none" strike="noStrike" cap="none" spc="0" baseline="0" dirty="0" err="1">
                          <a:solidFill>
                            <a:srgbClr val="FFFFFF"/>
                          </a:solidFill>
                          <a:uFillTx/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Calibri"/>
                        </a:rPr>
                        <a:t>Styl</a:t>
                      </a:r>
                      <a:r>
                        <a:rPr lang="en-US" sz="1200" b="1" i="0" u="none" strike="noStrike" cap="none" spc="0" baseline="0" dirty="0">
                          <a:solidFill>
                            <a:srgbClr val="FFFFFF"/>
                          </a:solidFill>
                          <a:uFillTx/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Calibri"/>
                        </a:rPr>
                        <a:t> "Samba"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E-mall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“</a:t>
                      </a:r>
                      <a:r>
                        <a:rPr lang="ru-RU" sz="16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Омега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”</a:t>
                      </a:r>
                      <a:endParaRPr sz="16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20A1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2341"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Вес</a:t>
                      </a:r>
                      <a:r>
                        <a:rPr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кг</a:t>
                      </a:r>
                      <a:r>
                        <a:rPr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3.98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9086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Функционал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buSzPct val="100000"/>
                        <a:buFont typeface="Arial"/>
                        <a:buChar char="•"/>
                        <a:defRPr sz="1600"/>
                      </a:pPr>
                      <a:r>
                        <a:rPr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Подстаканник</a:t>
                      </a:r>
                      <a:endParaRPr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ctr">
                        <a:buSzPct val="100000"/>
                        <a:buFont typeface="Arial"/>
                        <a:buChar char="•"/>
                        <a:defRPr sz="1600"/>
                      </a:pPr>
                      <a:r>
                        <a:rPr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Место для сумки</a:t>
                      </a:r>
                      <a:endParaRPr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ctr">
                        <a:buSzPct val="100000"/>
                        <a:buFont typeface="Arial"/>
                        <a:buChar char="•"/>
                        <a:defRPr sz="1600"/>
                      </a:pPr>
                      <a:r>
                        <a:rPr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Столешница</a:t>
                      </a:r>
                      <a:endParaRPr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ctr">
                        <a:buSzPct val="100000"/>
                        <a:buFont typeface="Arial"/>
                        <a:buChar char="•"/>
                        <a:defRPr sz="1600"/>
                      </a:pPr>
                      <a:r>
                        <a:rPr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Подлокотники</a:t>
                      </a:r>
                      <a:endParaRPr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buSzPct val="100000"/>
                        <a:buFont typeface="Arial"/>
                        <a:buChar char="•"/>
                        <a:defRPr sz="1600"/>
                      </a:pPr>
                      <a:r>
                        <a:rPr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Подлокотники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Char char="•"/>
                        <a:defRPr sz="18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Столешница</a:t>
                      </a:r>
                    </a:p>
                    <a:p>
                      <a:pPr algn="l">
                        <a:buFont typeface="Arial" pitchFamily="34" charset="0"/>
                        <a:buChar char="•"/>
                        <a:defRPr sz="18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Подлокотники</a:t>
                      </a:r>
                      <a:endParaRPr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234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Материал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ru-RU" sz="1800" b="0" i="0" u="none" strike="noStrike" cap="none" spc="0" baseline="0" dirty="0" err="1">
                          <a:solidFill>
                            <a:srgbClr val="000000"/>
                          </a:solidFill>
                          <a:uFillTx/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Calibri"/>
                        </a:rPr>
                        <a:t>Экокожа</a:t>
                      </a:r>
                      <a:r>
                        <a:rPr lang="ru-RU" sz="18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Calibri"/>
                        </a:rPr>
                        <a:t> на </a:t>
                      </a:r>
                      <a:r>
                        <a:rPr lang="ru-RU" sz="1800" b="0" i="0" u="none" strike="noStrike" cap="none" spc="0" baseline="0" dirty="0" err="1">
                          <a:solidFill>
                            <a:srgbClr val="000000"/>
                          </a:solidFill>
                          <a:uFillTx/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Calibri"/>
                        </a:rPr>
                        <a:t>микрофибре</a:t>
                      </a:r>
                      <a:r>
                        <a:rPr lang="ru-RU" sz="18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Calibri"/>
                        </a:rPr>
                        <a:t>, металлический каркас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Кожзам</a:t>
                      </a: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металл</a:t>
                      </a:r>
                      <a:endParaRPr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Кожзам</a:t>
                      </a:r>
                      <a:r>
                        <a:rPr lang="ru-RU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металл</a:t>
                      </a:r>
                      <a:endParaRPr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Кожзам</a:t>
                      </a: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металл</a:t>
                      </a:r>
                      <a:endParaRPr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Кожзам</a:t>
                      </a: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металл</a:t>
                      </a:r>
                      <a:endParaRPr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081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складывания</a:t>
                      </a:r>
                      <a:endParaRPr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234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5000</a:t>
                      </a:r>
                      <a:endParaRPr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2000р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10000р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12000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4000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8928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Целевая аудитория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Учебные</a:t>
                      </a:r>
                      <a:r>
                        <a:rPr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заведения</a:t>
                      </a:r>
                      <a:r>
                        <a:rPr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конференц</a:t>
                      </a:r>
                      <a:r>
                        <a:rPr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залы</a:t>
                      </a:r>
                      <a:endParaRPr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endParaRPr lang="ru-RU" sz="18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endParaRPr lang="ru-RU" sz="18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endParaRPr lang="ru-RU" sz="18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endParaRPr lang="ru-RU" sz="1800" dirty="0"/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234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Размеры/габариты</a:t>
                      </a: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500х760х560</a:t>
                      </a:r>
                      <a:endParaRPr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540х805х605</a:t>
                      </a:r>
                      <a:endParaRPr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525х900х600</a:t>
                      </a:r>
                      <a:endParaRPr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560х920х620</a:t>
                      </a:r>
                      <a:endParaRPr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490х730х550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25" marB="45725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04;p2" descr="Google Shape;104;p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5" y="189770"/>
            <a:ext cx="1295315" cy="376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Google Shape;105;p2" descr="Google Shape;105;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2" cy="48535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6" name="Группа 11"/>
          <p:cNvGrpSpPr/>
          <p:nvPr/>
        </p:nvGrpSpPr>
        <p:grpSpPr>
          <a:xfrm>
            <a:off x="0" y="-10"/>
            <a:ext cx="12192000" cy="6858005"/>
            <a:chOff x="0" y="-6"/>
            <a:chExt cx="12192000" cy="6858003"/>
          </a:xfrm>
        </p:grpSpPr>
        <p:grpSp>
          <p:nvGrpSpPr>
            <p:cNvPr id="193" name="Google Shape;101;p2"/>
            <p:cNvGrpSpPr/>
            <p:nvPr/>
          </p:nvGrpSpPr>
          <p:grpSpPr>
            <a:xfrm>
              <a:off x="0" y="-7"/>
              <a:ext cx="12192000" cy="6858005"/>
              <a:chOff x="0" y="-2"/>
              <a:chExt cx="12192000" cy="6858002"/>
            </a:xfrm>
          </p:grpSpPr>
          <p:pic>
            <p:nvPicPr>
              <p:cNvPr id="191" name="Google Shape;102;p2" descr="Google Shape;102;p2"/>
              <p:cNvPicPr>
                <a:picLocks noChangeAspect="1"/>
              </p:cNvPicPr>
              <p:nvPr/>
            </p:nvPicPr>
            <p:blipFill>
              <a:blip r:embed="rId4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78"/>
                <a:ext cx="12191980" cy="685672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92" name="Google Shape;103;p2"/>
              <p:cNvSpPr/>
              <p:nvPr/>
            </p:nvSpPr>
            <p:spPr>
              <a:xfrm>
                <a:off x="0" y="-3"/>
                <a:ext cx="12192000" cy="6856722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194" name="Google Shape;104;p2" descr="Google Shape;104;p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86605" y="189767"/>
              <a:ext cx="1295315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5" name="Google Shape;105;p2" descr="Google Shape;105;p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8480" y="81345"/>
              <a:ext cx="1158242" cy="4853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97" name="Google Shape;383;p16"/>
          <p:cNvSpPr/>
          <p:nvPr/>
        </p:nvSpPr>
        <p:spPr>
          <a:xfrm>
            <a:off x="-1" y="761998"/>
            <a:ext cx="3888000" cy="36003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98" name="Google Shape;386;p16"/>
          <p:cNvSpPr txBox="1"/>
          <p:nvPr/>
        </p:nvSpPr>
        <p:spPr>
          <a:xfrm>
            <a:off x="594363" y="274319"/>
            <a:ext cx="3584099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ОБЪЁМ РЫНКА</a:t>
            </a:r>
          </a:p>
        </p:txBody>
      </p:sp>
      <p:sp>
        <p:nvSpPr>
          <p:cNvPr id="199" name="Google Shape;389;g208d8d4173f_0_186"/>
          <p:cNvSpPr/>
          <p:nvPr/>
        </p:nvSpPr>
        <p:spPr>
          <a:xfrm>
            <a:off x="592153" y="1346732"/>
            <a:ext cx="4687092" cy="4801073"/>
          </a:xfrm>
          <a:prstGeom prst="ellipse">
            <a:avLst/>
          </a:prstGeom>
          <a:ln w="28575">
            <a:solidFill>
              <a:srgbClr val="20A1D4"/>
            </a:solidFill>
            <a:prstDash val="lgDash"/>
          </a:ln>
        </p:spPr>
        <p:txBody>
          <a:bodyPr lIns="45719" rIns="45719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grpSp>
        <p:nvGrpSpPr>
          <p:cNvPr id="202" name="Google Shape;390;g208d8d4173f_0_186"/>
          <p:cNvGrpSpPr/>
          <p:nvPr/>
        </p:nvGrpSpPr>
        <p:grpSpPr>
          <a:xfrm>
            <a:off x="1138350" y="2465850"/>
            <a:ext cx="3594364" cy="3682063"/>
            <a:chOff x="0" y="0"/>
            <a:chExt cx="3594363" cy="3682062"/>
          </a:xfrm>
        </p:grpSpPr>
        <p:sp>
          <p:nvSpPr>
            <p:cNvPr id="200" name="Овал"/>
            <p:cNvSpPr/>
            <p:nvPr/>
          </p:nvSpPr>
          <p:spPr>
            <a:xfrm>
              <a:off x="0" y="-1"/>
              <a:ext cx="3594364" cy="3682064"/>
            </a:xfrm>
            <a:prstGeom prst="ellipse">
              <a:avLst/>
            </a:prstGeom>
            <a:noFill/>
            <a:ln w="28575" cap="flat">
              <a:solidFill>
                <a:schemeClr val="accent4"/>
              </a:solidFill>
              <a:prstDash val="lgDash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01" name="Текст"/>
            <p:cNvSpPr txBox="1"/>
            <p:nvPr/>
          </p:nvSpPr>
          <p:spPr>
            <a:xfrm>
              <a:off x="540669" y="1619995"/>
              <a:ext cx="2513025" cy="4420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     </a:t>
              </a:r>
            </a:p>
          </p:txBody>
        </p:sp>
      </p:grpSp>
      <p:grpSp>
        <p:nvGrpSpPr>
          <p:cNvPr id="205" name="Google Shape;391;g208d8d4173f_0_186"/>
          <p:cNvGrpSpPr/>
          <p:nvPr/>
        </p:nvGrpSpPr>
        <p:grpSpPr>
          <a:xfrm>
            <a:off x="1810256" y="3842470"/>
            <a:ext cx="2250510" cy="2305421"/>
            <a:chOff x="0" y="0"/>
            <a:chExt cx="2250509" cy="2305419"/>
          </a:xfrm>
        </p:grpSpPr>
        <p:sp>
          <p:nvSpPr>
            <p:cNvPr id="203" name="Овал"/>
            <p:cNvSpPr/>
            <p:nvPr/>
          </p:nvSpPr>
          <p:spPr>
            <a:xfrm>
              <a:off x="0" y="0"/>
              <a:ext cx="2250510" cy="2305420"/>
            </a:xfrm>
            <a:prstGeom prst="ellipse">
              <a:avLst/>
            </a:prstGeom>
            <a:noFill/>
            <a:ln w="28575" cap="flat">
              <a:solidFill>
                <a:srgbClr val="F2220F"/>
              </a:solidFill>
              <a:prstDash val="lgDash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04" name="Текст"/>
            <p:cNvSpPr txBox="1"/>
            <p:nvPr/>
          </p:nvSpPr>
          <p:spPr>
            <a:xfrm>
              <a:off x="343867" y="931674"/>
              <a:ext cx="1562776" cy="4420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     </a:t>
              </a:r>
            </a:p>
          </p:txBody>
        </p:sp>
      </p:grpSp>
      <p:grpSp>
        <p:nvGrpSpPr>
          <p:cNvPr id="208" name="Google Shape;392;g208d8d4173f_0_186"/>
          <p:cNvGrpSpPr/>
          <p:nvPr/>
        </p:nvGrpSpPr>
        <p:grpSpPr>
          <a:xfrm>
            <a:off x="5871045" y="785794"/>
            <a:ext cx="5889310" cy="2103156"/>
            <a:chOff x="-224955" y="-992730"/>
            <a:chExt cx="5889309" cy="2103153"/>
          </a:xfrm>
        </p:grpSpPr>
        <p:sp>
          <p:nvSpPr>
            <p:cNvPr id="206" name="Прямоугольник"/>
            <p:cNvSpPr/>
            <p:nvPr/>
          </p:nvSpPr>
          <p:spPr>
            <a:xfrm>
              <a:off x="0" y="0"/>
              <a:ext cx="5664354" cy="111042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7" name="TAM:…"/>
            <p:cNvSpPr txBox="1"/>
            <p:nvPr/>
          </p:nvSpPr>
          <p:spPr>
            <a:xfrm>
              <a:off x="-224955" y="-992730"/>
              <a:ext cx="5869298" cy="16927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/>
            <a:p>
              <a:pPr>
                <a:defRPr sz="2400" b="1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/>
                <a:t>TAM:</a:t>
              </a:r>
            </a:p>
            <a:p>
              <a:pPr>
                <a:defRPr sz="1600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Потенциальный</a:t>
              </a:r>
              <a:r>
                <a:rPr dirty="0"/>
                <a:t> </a:t>
              </a:r>
              <a:r>
                <a:rPr dirty="0" err="1"/>
                <a:t>объем</a:t>
              </a:r>
              <a:r>
                <a:rPr dirty="0"/>
                <a:t> </a:t>
              </a:r>
              <a:r>
                <a:rPr dirty="0" err="1"/>
                <a:t>рынка</a:t>
              </a:r>
              <a:r>
                <a:rPr dirty="0"/>
                <a:t> </a:t>
              </a:r>
              <a:r>
                <a:rPr dirty="0" err="1"/>
                <a:t>или</a:t>
              </a:r>
              <a:r>
                <a:rPr dirty="0"/>
                <a:t> </a:t>
              </a:r>
              <a:r>
                <a:rPr dirty="0" err="1"/>
                <a:t>объем</a:t>
              </a:r>
              <a:r>
                <a:rPr dirty="0"/>
                <a:t> </a:t>
              </a:r>
              <a:r>
                <a:rPr dirty="0" err="1"/>
                <a:t>потребности</a:t>
              </a:r>
              <a:r>
                <a:rPr dirty="0"/>
                <a:t> </a:t>
              </a:r>
              <a:r>
                <a:rPr dirty="0" err="1">
                  <a:solidFill>
                    <a:schemeClr val="tx1"/>
                  </a:solidFill>
                </a:rPr>
                <a:t>потребителей</a:t>
              </a:r>
              <a:r>
                <a:rPr dirty="0">
                  <a:solidFill>
                    <a:schemeClr val="tx1"/>
                  </a:solidFill>
                </a:rPr>
                <a:t> </a:t>
              </a:r>
              <a:r>
                <a:rPr dirty="0" err="1">
                  <a:solidFill>
                    <a:schemeClr val="tx1"/>
                  </a:solidFill>
                </a:rPr>
                <a:t>вне</a:t>
              </a:r>
              <a:r>
                <a:rPr dirty="0">
                  <a:solidFill>
                    <a:schemeClr val="tx1"/>
                  </a:solidFill>
                </a:rPr>
                <a:t> </a:t>
              </a:r>
              <a:r>
                <a:rPr dirty="0" err="1">
                  <a:solidFill>
                    <a:schemeClr val="tx1"/>
                  </a:solidFill>
                </a:rPr>
                <a:t>зависимости</a:t>
              </a:r>
              <a:r>
                <a:rPr dirty="0">
                  <a:solidFill>
                    <a:schemeClr val="tx1"/>
                  </a:solidFill>
                </a:rPr>
                <a:t> </a:t>
              </a:r>
              <a:r>
                <a:rPr dirty="0" err="1">
                  <a:solidFill>
                    <a:schemeClr val="tx1"/>
                  </a:solidFill>
                </a:rPr>
                <a:t>от</a:t>
              </a:r>
              <a:r>
                <a:rPr dirty="0">
                  <a:solidFill>
                    <a:schemeClr val="tx1"/>
                  </a:solidFill>
                </a:rPr>
                <a:t> </a:t>
              </a:r>
              <a:r>
                <a:rPr dirty="0" err="1">
                  <a:solidFill>
                    <a:schemeClr val="tx1"/>
                  </a:solidFill>
                </a:rPr>
                <a:t>способа</a:t>
              </a:r>
              <a:r>
                <a:rPr dirty="0">
                  <a:solidFill>
                    <a:schemeClr val="tx1"/>
                  </a:solidFill>
                </a:rPr>
                <a:t> </a:t>
              </a:r>
              <a:r>
                <a:rPr dirty="0" err="1">
                  <a:solidFill>
                    <a:schemeClr val="tx1"/>
                  </a:solidFill>
                </a:rPr>
                <a:t>её</a:t>
              </a:r>
              <a:r>
                <a:rPr dirty="0">
                  <a:solidFill>
                    <a:schemeClr val="tx1"/>
                  </a:solidFill>
                </a:rPr>
                <a:t> </a:t>
              </a:r>
              <a:r>
                <a:rPr dirty="0" err="1">
                  <a:solidFill>
                    <a:schemeClr val="tx1"/>
                  </a:solidFill>
                </a:rPr>
                <a:t>удовлетворения</a:t>
              </a:r>
              <a:r>
                <a:rPr dirty="0">
                  <a:solidFill>
                    <a:schemeClr val="tx1"/>
                  </a:solidFill>
                </a:rPr>
                <a:t>.</a:t>
              </a:r>
              <a:r>
                <a:rPr lang="ru-RU" dirty="0">
                  <a:solidFill>
                    <a:schemeClr val="tx1"/>
                  </a:solidFill>
                </a:rPr>
                <a:t> Объем/размер рынка мебели для образовательных учреждений - 39900 образов. </a:t>
              </a:r>
              <a:r>
                <a:rPr lang="ru-RU" dirty="0" err="1">
                  <a:solidFill>
                    <a:schemeClr val="tx1"/>
                  </a:solidFill>
                </a:rPr>
                <a:t>учр</a:t>
              </a:r>
              <a:r>
                <a:rPr lang="ru-RU" dirty="0">
                  <a:solidFill>
                    <a:schemeClr val="tx1"/>
                  </a:solidFill>
                </a:rPr>
                <a:t>. В РФ*480(ср. кол. стул)*5000р=95,76 млрд р</a:t>
              </a:r>
              <a:endParaRPr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1" name="Google Shape;393;g208d8d4173f_0_186"/>
          <p:cNvGrpSpPr/>
          <p:nvPr/>
        </p:nvGrpSpPr>
        <p:grpSpPr>
          <a:xfrm>
            <a:off x="5524496" y="2571744"/>
            <a:ext cx="5689953" cy="1544810"/>
            <a:chOff x="-571503" y="-543685"/>
            <a:chExt cx="5689951" cy="1544809"/>
          </a:xfrm>
        </p:grpSpPr>
        <p:sp>
          <p:nvSpPr>
            <p:cNvPr id="209" name="Прямоугольник"/>
            <p:cNvSpPr/>
            <p:nvPr/>
          </p:nvSpPr>
          <p:spPr>
            <a:xfrm>
              <a:off x="-1" y="-1"/>
              <a:ext cx="5118449" cy="100112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0" name="SAM:…"/>
            <p:cNvSpPr txBox="1"/>
            <p:nvPr/>
          </p:nvSpPr>
          <p:spPr>
            <a:xfrm>
              <a:off x="-571503" y="-543685"/>
              <a:ext cx="5664352" cy="12002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/>
            <a:p>
              <a:pPr>
                <a:defRPr sz="2400" b="1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/>
                <a:t>SAM:</a:t>
              </a:r>
              <a:endParaRPr sz="1600" dirty="0"/>
            </a:p>
            <a:p>
              <a:pPr>
                <a:defRPr sz="1600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Доступный</a:t>
              </a:r>
              <a:r>
                <a:rPr dirty="0"/>
                <a:t> </a:t>
              </a:r>
              <a:r>
                <a:rPr dirty="0" err="1"/>
                <a:t>объем</a:t>
              </a:r>
              <a:r>
                <a:rPr dirty="0"/>
                <a:t> </a:t>
              </a:r>
              <a:r>
                <a:rPr dirty="0" err="1"/>
                <a:t>рынка</a:t>
              </a:r>
              <a:r>
                <a:rPr dirty="0"/>
                <a:t> с </a:t>
              </a:r>
              <a:r>
                <a:rPr dirty="0" err="1"/>
                <a:t>учетом</a:t>
              </a:r>
              <a:r>
                <a:rPr dirty="0"/>
                <a:t> </a:t>
              </a:r>
              <a:r>
                <a:rPr dirty="0" err="1"/>
                <a:t>конкурентной</a:t>
              </a:r>
              <a:r>
                <a:rPr dirty="0"/>
                <a:t> </a:t>
              </a:r>
              <a:r>
                <a:rPr dirty="0" err="1"/>
                <a:t>обстановки</a:t>
              </a:r>
              <a:r>
                <a:rPr dirty="0"/>
                <a:t>.</a:t>
              </a:r>
              <a:r>
                <a:rPr lang="ru-RU" dirty="0"/>
                <a:t> </a:t>
              </a:r>
              <a:r>
                <a:rPr lang="ru-RU" dirty="0">
                  <a:solidFill>
                    <a:schemeClr val="tx1"/>
                  </a:solidFill>
                </a:rPr>
                <a:t>1047 обр. </a:t>
              </a:r>
              <a:r>
                <a:rPr lang="ru-RU" dirty="0" err="1">
                  <a:solidFill>
                    <a:schemeClr val="tx1"/>
                  </a:solidFill>
                </a:rPr>
                <a:t>учр</a:t>
              </a:r>
              <a:r>
                <a:rPr lang="ru-RU" dirty="0">
                  <a:solidFill>
                    <a:schemeClr val="tx1"/>
                  </a:solidFill>
                </a:rPr>
                <a:t>. Красноярского Края*480 (ср. кол. стул)*5000р= 2,513 млрд р</a:t>
              </a:r>
              <a:endParaRPr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4" name="Google Shape;394;g208d8d4173f_0_186"/>
          <p:cNvGrpSpPr/>
          <p:nvPr/>
        </p:nvGrpSpPr>
        <p:grpSpPr>
          <a:xfrm>
            <a:off x="6095998" y="4343031"/>
            <a:ext cx="5085148" cy="1200286"/>
            <a:chOff x="-1" y="-1"/>
            <a:chExt cx="5085146" cy="1200285"/>
          </a:xfrm>
        </p:grpSpPr>
        <p:sp>
          <p:nvSpPr>
            <p:cNvPr id="212" name="Прямоугольник"/>
            <p:cNvSpPr/>
            <p:nvPr/>
          </p:nvSpPr>
          <p:spPr>
            <a:xfrm>
              <a:off x="-1" y="-1"/>
              <a:ext cx="5085146" cy="100112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6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13" name="SOM:…"/>
            <p:cNvSpPr txBox="1"/>
            <p:nvPr/>
          </p:nvSpPr>
          <p:spPr>
            <a:xfrm>
              <a:off x="45724" y="-1"/>
              <a:ext cx="4993696" cy="12002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/>
            <a:p>
              <a:pPr>
                <a:defRPr sz="2400" b="1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/>
                <a:t>SOM:</a:t>
              </a:r>
              <a:endParaRPr sz="1600" dirty="0"/>
            </a:p>
            <a:p>
              <a:pPr>
                <a:defRPr sz="1600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Реально</a:t>
              </a:r>
              <a:r>
                <a:rPr dirty="0"/>
                <a:t> </a:t>
              </a:r>
              <a:r>
                <a:rPr dirty="0" err="1"/>
                <a:t>достижимый</a:t>
              </a:r>
              <a:r>
                <a:rPr dirty="0"/>
                <a:t> </a:t>
              </a:r>
              <a:r>
                <a:rPr dirty="0" err="1"/>
                <a:t>объем</a:t>
              </a:r>
              <a:r>
                <a:rPr dirty="0"/>
                <a:t> </a:t>
              </a:r>
              <a:r>
                <a:rPr dirty="0" err="1"/>
                <a:t>рынка</a:t>
              </a:r>
              <a:r>
                <a:rPr dirty="0"/>
                <a:t> с </a:t>
              </a:r>
              <a:r>
                <a:rPr dirty="0" err="1"/>
                <a:t>учетом</a:t>
              </a:r>
              <a:r>
                <a:rPr dirty="0"/>
                <a:t> </a:t>
              </a:r>
              <a:r>
                <a:rPr dirty="0" err="1"/>
                <a:t>наших</a:t>
              </a:r>
              <a:r>
                <a:rPr dirty="0"/>
                <a:t> </a:t>
              </a:r>
              <a:r>
                <a:rPr dirty="0" err="1"/>
                <a:t>ресурсов</a:t>
              </a:r>
              <a:r>
                <a:rPr dirty="0"/>
                <a:t> </a:t>
              </a:r>
              <a:r>
                <a:rPr dirty="0" err="1"/>
                <a:t>на</a:t>
              </a:r>
              <a:r>
                <a:rPr dirty="0"/>
                <a:t> </a:t>
              </a:r>
              <a:r>
                <a:rPr dirty="0" err="1"/>
                <a:t>конкретный</a:t>
              </a:r>
              <a:r>
                <a:rPr dirty="0"/>
                <a:t> </a:t>
              </a:r>
              <a:r>
                <a:rPr dirty="0" err="1"/>
                <a:t>момент</a:t>
              </a:r>
              <a:r>
                <a:rPr dirty="0"/>
                <a:t> </a:t>
              </a:r>
              <a:r>
                <a:rPr dirty="0" err="1"/>
                <a:t>времени</a:t>
              </a:r>
              <a:r>
                <a:rPr dirty="0"/>
                <a:t>.</a:t>
              </a:r>
              <a:r>
                <a:rPr lang="ru-RU" dirty="0"/>
                <a:t> </a:t>
              </a:r>
              <a:r>
                <a:rPr lang="ru-RU" dirty="0">
                  <a:solidFill>
                    <a:schemeClr val="tx1"/>
                  </a:solidFill>
                </a:rPr>
                <a:t>89 обр. </a:t>
              </a:r>
              <a:r>
                <a:rPr lang="ru-RU" dirty="0" err="1">
                  <a:solidFill>
                    <a:schemeClr val="tx1"/>
                  </a:solidFill>
                </a:rPr>
                <a:t>учр</a:t>
              </a:r>
              <a:r>
                <a:rPr lang="ru-RU" dirty="0">
                  <a:solidFill>
                    <a:schemeClr val="tx1"/>
                  </a:solidFill>
                </a:rPr>
                <a:t>. В НПР*480(ср кол стул)*5000р=213,6 млн. р.</a:t>
              </a:r>
              <a:endParaRPr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oogle Shape;342;p14"/>
          <p:cNvGrpSpPr/>
          <p:nvPr/>
        </p:nvGrpSpPr>
        <p:grpSpPr>
          <a:xfrm>
            <a:off x="0" y="-1"/>
            <a:ext cx="12192000" cy="6858005"/>
            <a:chOff x="0" y="0"/>
            <a:chExt cx="12192000" cy="6858003"/>
          </a:xfrm>
        </p:grpSpPr>
        <p:grpSp>
          <p:nvGrpSpPr>
            <p:cNvPr id="218" name="Google Shape;343;p14"/>
            <p:cNvGrpSpPr/>
            <p:nvPr/>
          </p:nvGrpSpPr>
          <p:grpSpPr>
            <a:xfrm>
              <a:off x="0" y="-1"/>
              <a:ext cx="12192000" cy="6858005"/>
              <a:chOff x="0" y="0"/>
              <a:chExt cx="12192000" cy="6858002"/>
            </a:xfrm>
          </p:grpSpPr>
          <p:pic>
            <p:nvPicPr>
              <p:cNvPr id="216" name="Google Shape;344;p14" descr="Google Shape;344;p14"/>
              <p:cNvPicPr>
                <a:picLocks noChangeAspect="1"/>
              </p:cNvPicPr>
              <p:nvPr/>
            </p:nvPicPr>
            <p:blipFill>
              <a:blip r:embed="rId2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1"/>
                <a:ext cx="12191980" cy="685672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17" name="Google Shape;345;p14"/>
              <p:cNvSpPr/>
              <p:nvPr/>
            </p:nvSpPr>
            <p:spPr>
              <a:xfrm>
                <a:off x="0" y="-1"/>
                <a:ext cx="12192000" cy="6856722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</p:grpSp>
        <p:pic>
          <p:nvPicPr>
            <p:cNvPr id="219" name="Google Shape;346;p14" descr="Google Shape;346;p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6605" y="189770"/>
              <a:ext cx="1295315" cy="3769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0" name="Google Shape;347;p14" descr="Google Shape;347;p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480" y="81349"/>
              <a:ext cx="1158242" cy="4853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22" name="Google Shape;348;p14"/>
          <p:cNvSpPr/>
          <p:nvPr/>
        </p:nvSpPr>
        <p:spPr>
          <a:xfrm>
            <a:off x="0" y="571480"/>
            <a:ext cx="4356002" cy="36003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23" name="Google Shape;351;p14"/>
          <p:cNvSpPr txBox="1"/>
          <p:nvPr/>
        </p:nvSpPr>
        <p:spPr>
          <a:xfrm>
            <a:off x="34138" y="-31325"/>
            <a:ext cx="4591094" cy="5480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БИЗНЕС-МОДЕЛЬ</a:t>
            </a:r>
          </a:p>
        </p:txBody>
      </p:sp>
      <p:grpSp>
        <p:nvGrpSpPr>
          <p:cNvPr id="243" name="Группа 1"/>
          <p:cNvGrpSpPr/>
          <p:nvPr/>
        </p:nvGrpSpPr>
        <p:grpSpPr>
          <a:xfrm>
            <a:off x="34138" y="705168"/>
            <a:ext cx="12038526" cy="5963063"/>
            <a:chOff x="-1" y="-1377"/>
            <a:chExt cx="10514077" cy="5631672"/>
          </a:xfrm>
        </p:grpSpPr>
        <p:grpSp>
          <p:nvGrpSpPr>
            <p:cNvPr id="233" name="Группа 32"/>
            <p:cNvGrpSpPr/>
            <p:nvPr/>
          </p:nvGrpSpPr>
          <p:grpSpPr>
            <a:xfrm>
              <a:off x="-1" y="-1"/>
              <a:ext cx="10514077" cy="5630296"/>
              <a:chOff x="0" y="0"/>
              <a:chExt cx="10514076" cy="5630294"/>
            </a:xfrm>
          </p:grpSpPr>
          <p:sp>
            <p:nvSpPr>
              <p:cNvPr id="224" name="Прямоугольник 13"/>
              <p:cNvSpPr/>
              <p:nvPr/>
            </p:nvSpPr>
            <p:spPr>
              <a:xfrm>
                <a:off x="1" y="1"/>
                <a:ext cx="2102596" cy="3939364"/>
              </a:xfrm>
              <a:prstGeom prst="rect">
                <a:avLst/>
              </a:prstGeom>
              <a:noFill/>
              <a:ln w="12700" cap="flat">
                <a:solidFill>
                  <a:srgbClr val="20A1D4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25" name="Прямоугольник 14"/>
              <p:cNvSpPr/>
              <p:nvPr/>
            </p:nvSpPr>
            <p:spPr>
              <a:xfrm>
                <a:off x="2102596" y="0"/>
                <a:ext cx="2102596" cy="1961709"/>
              </a:xfrm>
              <a:prstGeom prst="rect">
                <a:avLst/>
              </a:prstGeom>
              <a:noFill/>
              <a:ln w="12700" cap="flat">
                <a:solidFill>
                  <a:srgbClr val="20A1D4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26" name="Прямоугольник 15"/>
              <p:cNvSpPr/>
              <p:nvPr/>
            </p:nvSpPr>
            <p:spPr>
              <a:xfrm>
                <a:off x="4205191" y="0"/>
                <a:ext cx="2102596" cy="3939364"/>
              </a:xfrm>
              <a:prstGeom prst="rect">
                <a:avLst/>
              </a:prstGeom>
              <a:noFill/>
              <a:ln w="12700" cap="flat">
                <a:solidFill>
                  <a:srgbClr val="20A1D4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27" name="Прямоугольник 16"/>
              <p:cNvSpPr/>
              <p:nvPr/>
            </p:nvSpPr>
            <p:spPr>
              <a:xfrm>
                <a:off x="8410381" y="-1"/>
                <a:ext cx="2102596" cy="3939364"/>
              </a:xfrm>
              <a:prstGeom prst="rect">
                <a:avLst/>
              </a:prstGeom>
              <a:noFill/>
              <a:ln w="12700" cap="flat">
                <a:solidFill>
                  <a:srgbClr val="20A1D4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28" name="Прямоугольник 17"/>
              <p:cNvSpPr/>
              <p:nvPr/>
            </p:nvSpPr>
            <p:spPr>
              <a:xfrm>
                <a:off x="2102596" y="1961709"/>
                <a:ext cx="2102596" cy="1977656"/>
              </a:xfrm>
              <a:prstGeom prst="rect">
                <a:avLst/>
              </a:prstGeom>
              <a:noFill/>
              <a:ln w="12700" cap="flat">
                <a:solidFill>
                  <a:srgbClr val="20A1D4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29" name="Прямоугольник 18"/>
              <p:cNvSpPr/>
              <p:nvPr/>
            </p:nvSpPr>
            <p:spPr>
              <a:xfrm>
                <a:off x="6307786" y="-1"/>
                <a:ext cx="2102596" cy="1961709"/>
              </a:xfrm>
              <a:prstGeom prst="rect">
                <a:avLst/>
              </a:prstGeom>
              <a:noFill/>
              <a:ln w="12700" cap="flat">
                <a:solidFill>
                  <a:srgbClr val="20A1D4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30" name="Прямоугольник 19"/>
              <p:cNvSpPr/>
              <p:nvPr/>
            </p:nvSpPr>
            <p:spPr>
              <a:xfrm>
                <a:off x="6307786" y="1961708"/>
                <a:ext cx="2102596" cy="1977656"/>
              </a:xfrm>
              <a:prstGeom prst="rect">
                <a:avLst/>
              </a:prstGeom>
              <a:noFill/>
              <a:ln w="12700" cap="flat">
                <a:solidFill>
                  <a:srgbClr val="20A1D4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31" name="Прямоугольник 20"/>
              <p:cNvSpPr/>
              <p:nvPr/>
            </p:nvSpPr>
            <p:spPr>
              <a:xfrm rot="5400000">
                <a:off x="1785753" y="2153609"/>
                <a:ext cx="1690932" cy="5262439"/>
              </a:xfrm>
              <a:prstGeom prst="rect">
                <a:avLst/>
              </a:prstGeom>
              <a:noFill/>
              <a:ln w="12700" cap="flat">
                <a:solidFill>
                  <a:srgbClr val="20A1D4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232" name="Прямоугольник 21"/>
              <p:cNvSpPr/>
              <p:nvPr/>
            </p:nvSpPr>
            <p:spPr>
              <a:xfrm rot="5400000">
                <a:off x="7042791" y="2159008"/>
                <a:ext cx="1690932" cy="5251641"/>
              </a:xfrm>
              <a:prstGeom prst="rect">
                <a:avLst/>
              </a:prstGeom>
              <a:noFill/>
              <a:ln w="12700" cap="flat">
                <a:solidFill>
                  <a:srgbClr val="20A1D4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</p:grpSp>
        <p:sp>
          <p:nvSpPr>
            <p:cNvPr id="234" name="TextBox 23"/>
            <p:cNvSpPr txBox="1"/>
            <p:nvPr/>
          </p:nvSpPr>
          <p:spPr>
            <a:xfrm>
              <a:off x="189665" y="62000"/>
              <a:ext cx="1603052" cy="21219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8.Ключевые </a:t>
              </a:r>
              <a:r>
                <a:rPr dirty="0" err="1"/>
                <a:t>партнёры</a:t>
              </a:r>
              <a:endParaRPr lang="ru-RU" dirty="0"/>
            </a:p>
            <a:p>
              <a:r>
                <a:rPr lang="ru-RU" sz="1200" dirty="0"/>
                <a:t>ЗГУ – партнерство при реконструкции корпуса</a:t>
              </a:r>
            </a:p>
            <a:p>
              <a:r>
                <a:rPr lang="ru-RU" sz="1200" dirty="0"/>
                <a:t>НОРНИКЕЛЬ – сотрудничество в развитии городской и образовательной </a:t>
              </a:r>
              <a:r>
                <a:rPr lang="ru-RU" sz="1200" dirty="0" smtClean="0"/>
                <a:t>среды</a:t>
              </a:r>
              <a:endParaRPr lang="ru-RU" sz="1200" dirty="0">
                <a:solidFill>
                  <a:srgbClr val="FF0000"/>
                </a:solidFill>
              </a:endParaRPr>
            </a:p>
            <a:p>
              <a:r>
                <a:rPr lang="ru-RU" sz="1200" dirty="0"/>
                <a:t>АРН=Молодежный центр – тестирование и </a:t>
              </a:r>
              <a:r>
                <a:rPr lang="ru-RU" sz="1200" dirty="0" err="1"/>
                <a:t>участвие</a:t>
              </a:r>
              <a:r>
                <a:rPr lang="ru-RU" sz="1200" dirty="0"/>
                <a:t> в разработке</a:t>
              </a:r>
              <a:endParaRPr sz="1200" dirty="0"/>
            </a:p>
          </p:txBody>
        </p:sp>
        <p:sp>
          <p:nvSpPr>
            <p:cNvPr id="235" name="TextBox 24"/>
            <p:cNvSpPr txBox="1"/>
            <p:nvPr/>
          </p:nvSpPr>
          <p:spPr>
            <a:xfrm>
              <a:off x="4233583" y="62002"/>
              <a:ext cx="2058928" cy="35461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600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/>
                <a:t>2.Ценностные </a:t>
              </a:r>
              <a:r>
                <a:rPr dirty="0" err="1"/>
                <a:t>предложения</a:t>
              </a:r>
              <a:endParaRPr dirty="0"/>
            </a:p>
            <a:p>
              <a:pPr>
                <a:defRPr sz="1400">
                  <a:latin typeface="Arial"/>
                  <a:ea typeface="Arial"/>
                  <a:cs typeface="Arial"/>
                  <a:sym typeface="Arial"/>
                </a:defRPr>
              </a:pPr>
              <a:endParaRPr dirty="0"/>
            </a:p>
            <a:p>
              <a:pPr marL="285750" indent="-285750">
                <a:buSzPct val="100000"/>
                <a:buFont typeface="Arial"/>
                <a:buChar char="•"/>
                <a:defRPr sz="1600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Удобство</a:t>
              </a:r>
              <a:endParaRPr dirty="0"/>
            </a:p>
            <a:p>
              <a:pPr marL="285750" indent="-285750">
                <a:buSzPct val="100000"/>
                <a:buFont typeface="Arial"/>
                <a:buChar char="•"/>
                <a:defRPr sz="1600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Личное</a:t>
              </a:r>
              <a:r>
                <a:rPr dirty="0"/>
                <a:t> </a:t>
              </a:r>
              <a:r>
                <a:rPr dirty="0" err="1"/>
                <a:t>пространство</a:t>
              </a:r>
              <a:endParaRPr dirty="0"/>
            </a:p>
            <a:p>
              <a:pPr marL="285750" indent="-285750">
                <a:buSzPct val="100000"/>
                <a:buFont typeface="Arial"/>
                <a:buChar char="•"/>
                <a:defRPr sz="1600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Безопасность</a:t>
              </a:r>
              <a:r>
                <a:rPr dirty="0"/>
                <a:t> </a:t>
              </a:r>
              <a:r>
                <a:rPr dirty="0" err="1"/>
                <a:t>обучающихся</a:t>
              </a:r>
              <a:endParaRPr dirty="0"/>
            </a:p>
            <a:p>
              <a:pPr marL="285750" indent="-285750">
                <a:buSzPct val="100000"/>
                <a:buFont typeface="Arial"/>
                <a:buChar char="•"/>
                <a:defRPr sz="1600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Увеличение</a:t>
              </a:r>
              <a:r>
                <a:rPr dirty="0"/>
                <a:t> </a:t>
              </a:r>
              <a:r>
                <a:rPr dirty="0" err="1"/>
                <a:t>пространства</a:t>
              </a:r>
              <a:r>
                <a:rPr dirty="0"/>
                <a:t> в </a:t>
              </a:r>
              <a:r>
                <a:rPr dirty="0" err="1"/>
                <a:t>аудиториях</a:t>
              </a:r>
              <a:endParaRPr dirty="0"/>
            </a:p>
            <a:p>
              <a:pPr marL="285750" indent="-285750">
                <a:buSzPct val="100000"/>
                <a:buFont typeface="Arial"/>
                <a:buChar char="•"/>
                <a:defRPr sz="1600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Многофункциональность</a:t>
              </a:r>
              <a:endParaRPr lang="ru-RU" dirty="0"/>
            </a:p>
            <a:p>
              <a:pPr marL="285750" indent="-285750">
                <a:buSzPct val="100000"/>
                <a:buFont typeface="Arial"/>
                <a:buChar char="•"/>
                <a:defRPr sz="1600">
                  <a:latin typeface="Arial"/>
                  <a:ea typeface="Arial"/>
                  <a:cs typeface="Arial"/>
                  <a:sym typeface="Arial"/>
                </a:defRPr>
              </a:pPr>
              <a:r>
                <a:rPr lang="ru-RU" dirty="0"/>
                <a:t>Обновление оснащения </a:t>
              </a:r>
              <a:endParaRPr dirty="0"/>
            </a:p>
          </p:txBody>
        </p:sp>
        <p:sp>
          <p:nvSpPr>
            <p:cNvPr id="236" name="TextBox 25"/>
            <p:cNvSpPr txBox="1"/>
            <p:nvPr/>
          </p:nvSpPr>
          <p:spPr>
            <a:xfrm>
              <a:off x="2137716" y="-1377"/>
              <a:ext cx="2110337" cy="2308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6.Ключевые </a:t>
              </a:r>
              <a:r>
                <a:rPr dirty="0" err="1"/>
                <a:t>виды</a:t>
              </a:r>
              <a:r>
                <a:rPr dirty="0"/>
                <a:t> </a:t>
              </a:r>
              <a:r>
                <a:rPr dirty="0" err="1"/>
                <a:t>деятельности</a:t>
              </a:r>
              <a:endParaRPr lang="ru-RU" dirty="0"/>
            </a:p>
            <a:p>
              <a:r>
                <a:rPr lang="ru-RU" sz="1200" dirty="0"/>
                <a:t>Разработка конструкции</a:t>
              </a:r>
            </a:p>
            <a:p>
              <a:r>
                <a:rPr lang="ru-RU" sz="1200" dirty="0"/>
                <a:t>Подбор поставщиков и заказ материалов</a:t>
              </a:r>
            </a:p>
            <a:p>
              <a:r>
                <a:rPr lang="ru-RU" sz="1200" dirty="0"/>
                <a:t>Тестирование конструкции, прототипа</a:t>
              </a:r>
            </a:p>
            <a:p>
              <a:r>
                <a:rPr lang="ru-RU" sz="1200" dirty="0"/>
                <a:t>Презентации и производство тестовой партии</a:t>
              </a:r>
            </a:p>
            <a:p>
              <a:endParaRPr dirty="0"/>
            </a:p>
          </p:txBody>
        </p:sp>
        <p:sp>
          <p:nvSpPr>
            <p:cNvPr id="237" name="TextBox 26"/>
            <p:cNvSpPr txBox="1"/>
            <p:nvPr/>
          </p:nvSpPr>
          <p:spPr>
            <a:xfrm>
              <a:off x="8520744" y="62001"/>
              <a:ext cx="1946512" cy="28485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600">
                  <a:latin typeface="Arial"/>
                  <a:ea typeface="Arial"/>
                  <a:cs typeface="Arial"/>
                  <a:sym typeface="Arial"/>
                </a:defRPr>
              </a:pPr>
              <a:r>
                <a:rPr sz="1000" dirty="0"/>
                <a:t>1.Сегменты </a:t>
              </a:r>
              <a:r>
                <a:rPr sz="1000" dirty="0" err="1"/>
                <a:t>потребителей</a:t>
              </a:r>
              <a:endParaRPr sz="1000" dirty="0"/>
            </a:p>
            <a:p>
              <a:pPr>
                <a:defRPr sz="1600">
                  <a:latin typeface="Arial"/>
                  <a:ea typeface="Arial"/>
                  <a:cs typeface="Arial"/>
                  <a:sym typeface="Arial"/>
                </a:defRPr>
              </a:pPr>
              <a:endParaRPr sz="1000" dirty="0"/>
            </a:p>
            <a:p>
              <a:pPr>
                <a:defRPr sz="1400" b="1">
                  <a:latin typeface="Arial"/>
                  <a:ea typeface="Arial"/>
                  <a:cs typeface="Arial"/>
                  <a:sym typeface="Arial"/>
                </a:defRPr>
              </a:pPr>
              <a:r>
                <a:rPr lang="ru-RU" sz="1000" dirty="0"/>
                <a:t>Плательщик/покупатель - Образовательные учреждения </a:t>
              </a:r>
              <a:r>
                <a:rPr lang="ru-RU" sz="1000" b="0" dirty="0"/>
                <a:t>разного уровня, стремящиеся оснастить учебные аудитории, либо имеющие устаревшее </a:t>
              </a:r>
              <a:r>
                <a:rPr lang="ru-RU" sz="1000" b="0" i="1" dirty="0"/>
                <a:t>оборудование аудиторий, сломанные стулья. </a:t>
              </a:r>
              <a:r>
                <a:rPr lang="ru-RU" sz="1000" b="1" dirty="0"/>
                <a:t>ЛВР</a:t>
              </a:r>
              <a:r>
                <a:rPr lang="ru-RU" sz="1000" b="0" dirty="0"/>
                <a:t>  - Департамент образования  - участвует в процессе закупки, процессах формирования бюджета. </a:t>
              </a:r>
            </a:p>
            <a:p>
              <a:pPr>
                <a:defRPr sz="1400" b="1">
                  <a:latin typeface="Arial"/>
                  <a:ea typeface="Arial"/>
                  <a:cs typeface="Arial"/>
                  <a:sym typeface="Arial"/>
                </a:defRPr>
              </a:pPr>
              <a:r>
                <a:rPr lang="ru-RU" sz="1000" dirty="0"/>
                <a:t>Пользователь </a:t>
              </a:r>
              <a:r>
                <a:rPr lang="ru-RU" sz="1000" b="0" dirty="0"/>
                <a:t>– учащийся учебного заведения (школа, СПО (колледжи), ВУЗ), который посещает аудиторные занятия часто; размер учебной группы – 15-20 чел.; преподаватель, который ведет занятия в аудитории</a:t>
              </a:r>
              <a:endParaRPr sz="1000" dirty="0"/>
            </a:p>
          </p:txBody>
        </p:sp>
        <p:sp>
          <p:nvSpPr>
            <p:cNvPr id="238" name="TextBox 27"/>
            <p:cNvSpPr txBox="1"/>
            <p:nvPr/>
          </p:nvSpPr>
          <p:spPr>
            <a:xfrm>
              <a:off x="6342906" y="72912"/>
              <a:ext cx="1978894" cy="17876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400">
                  <a:latin typeface="Arial"/>
                  <a:ea typeface="Arial"/>
                  <a:cs typeface="Arial"/>
                  <a:sym typeface="Arial"/>
                </a:defRPr>
              </a:pPr>
              <a:r>
                <a:rPr sz="900" dirty="0"/>
                <a:t>3.Отношения с </a:t>
              </a:r>
              <a:r>
                <a:rPr sz="900" dirty="0" err="1"/>
                <a:t>потребит</a:t>
              </a:r>
              <a:r>
                <a:rPr sz="900" dirty="0"/>
                <a:t>.</a:t>
              </a:r>
            </a:p>
            <a:p>
              <a:pPr>
                <a:defRPr sz="1400">
                  <a:latin typeface="Arial"/>
                  <a:ea typeface="Arial"/>
                  <a:cs typeface="Arial"/>
                  <a:sym typeface="Arial"/>
                </a:defRPr>
              </a:pPr>
              <a:r>
                <a:rPr sz="900" dirty="0" err="1"/>
                <a:t>Способы</a:t>
              </a:r>
              <a:r>
                <a:rPr sz="900" dirty="0"/>
                <a:t> </a:t>
              </a:r>
              <a:r>
                <a:rPr sz="900" dirty="0" err="1"/>
                <a:t>информир</a:t>
              </a:r>
              <a:r>
                <a:rPr sz="900" dirty="0"/>
                <a:t>-я:</a:t>
              </a:r>
            </a:p>
            <a:p>
              <a:pPr marL="285750" indent="-285750">
                <a:buSzPct val="100000"/>
                <a:buFont typeface="Arial"/>
                <a:buChar char="•"/>
                <a:defRPr sz="1400">
                  <a:latin typeface="Arial"/>
                  <a:ea typeface="Arial"/>
                  <a:cs typeface="Arial"/>
                  <a:sym typeface="Arial"/>
                </a:defRPr>
              </a:pPr>
              <a:r>
                <a:rPr sz="900" dirty="0" err="1"/>
                <a:t>Сайт</a:t>
              </a:r>
              <a:endParaRPr sz="900" dirty="0"/>
            </a:p>
            <a:p>
              <a:pPr marL="285750" indent="-285750">
                <a:buSzPct val="100000"/>
                <a:buFont typeface="Arial"/>
                <a:buChar char="•"/>
                <a:defRPr sz="1400">
                  <a:latin typeface="Arial"/>
                  <a:ea typeface="Arial"/>
                  <a:cs typeface="Arial"/>
                  <a:sym typeface="Arial"/>
                </a:defRPr>
              </a:pPr>
              <a:r>
                <a:rPr sz="900" dirty="0"/>
                <a:t>Email-</a:t>
              </a:r>
              <a:r>
                <a:rPr sz="900" dirty="0" err="1"/>
                <a:t>рассылки</a:t>
              </a:r>
              <a:endParaRPr sz="900" dirty="0"/>
            </a:p>
            <a:p>
              <a:pPr marL="285750" indent="-285750">
                <a:buSzPct val="100000"/>
                <a:buFont typeface="Arial"/>
                <a:buChar char="•"/>
                <a:defRPr sz="1400">
                  <a:latin typeface="Arial"/>
                  <a:ea typeface="Arial"/>
                  <a:cs typeface="Arial"/>
                  <a:sym typeface="Arial"/>
                </a:defRPr>
              </a:pPr>
              <a:r>
                <a:rPr sz="900" dirty="0" err="1"/>
                <a:t>Личные</a:t>
              </a:r>
              <a:r>
                <a:rPr sz="900" dirty="0"/>
                <a:t> </a:t>
              </a:r>
              <a:r>
                <a:rPr sz="900" dirty="0" err="1"/>
                <a:t>встречи</a:t>
              </a:r>
              <a:endParaRPr sz="900" dirty="0"/>
            </a:p>
            <a:p>
              <a:pPr marL="285750" indent="-285750">
                <a:buSzPct val="100000"/>
                <a:buFont typeface="Arial"/>
                <a:buChar char="•"/>
                <a:defRPr sz="1400">
                  <a:latin typeface="Arial"/>
                  <a:ea typeface="Arial"/>
                  <a:cs typeface="Arial"/>
                  <a:sym typeface="Arial"/>
                </a:defRPr>
              </a:pPr>
              <a:r>
                <a:rPr sz="900" dirty="0" err="1"/>
                <a:t>Сарафанное</a:t>
              </a:r>
              <a:r>
                <a:rPr sz="900" dirty="0"/>
                <a:t> </a:t>
              </a:r>
              <a:r>
                <a:rPr sz="900" dirty="0" err="1"/>
                <a:t>радио</a:t>
              </a:r>
              <a:r>
                <a:rPr sz="900" dirty="0"/>
                <a:t> + </a:t>
              </a:r>
              <a:r>
                <a:rPr sz="900" dirty="0" err="1"/>
                <a:t>работа</a:t>
              </a:r>
              <a:r>
                <a:rPr sz="900" dirty="0"/>
                <a:t> с </a:t>
              </a:r>
              <a:r>
                <a:rPr sz="900" dirty="0" err="1"/>
                <a:t>проф</a:t>
              </a:r>
              <a:r>
                <a:rPr sz="900"/>
                <a:t>. </a:t>
              </a:r>
              <a:r>
                <a:rPr lang="ru-RU" sz="900" dirty="0" err="1" smtClean="0"/>
                <a:t>с</a:t>
              </a:r>
              <a:r>
                <a:rPr sz="900" smtClean="0"/>
                <a:t>ообществами</a:t>
              </a:r>
              <a:endParaRPr sz="900" dirty="0"/>
            </a:p>
            <a:p>
              <a:pPr marL="285750" indent="-285750">
                <a:buSzPct val="100000"/>
                <a:buFont typeface="Arial"/>
                <a:buChar char="•"/>
                <a:defRPr sz="14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lang="ru-RU" sz="900" dirty="0" smtClean="0">
                  <a:solidFill>
                    <a:schemeClr val="tx1"/>
                  </a:solidFill>
                </a:rPr>
                <a:t>Количество </a:t>
              </a:r>
              <a:r>
                <a:rPr lang="ru-RU" sz="900" dirty="0">
                  <a:solidFill>
                    <a:schemeClr val="tx1"/>
                  </a:solidFill>
                </a:rPr>
                <a:t>точек, наличие сайта и социальных сетей, используемые каналы </a:t>
              </a:r>
              <a:r>
                <a:rPr lang="ru-RU" sz="900" dirty="0" smtClean="0">
                  <a:solidFill>
                    <a:schemeClr val="tx1"/>
                  </a:solidFill>
                </a:rPr>
                <a:t>продвижения, </a:t>
              </a:r>
              <a:r>
                <a:rPr lang="ru-RU" sz="900" dirty="0">
                  <a:solidFill>
                    <a:schemeClr val="tx1"/>
                  </a:solidFill>
                </a:rPr>
                <a:t>количество клиентов / подписчиков, промоакции</a:t>
              </a:r>
            </a:p>
            <a:p>
              <a:pPr marL="285750" indent="-285750">
                <a:buSzPct val="100000"/>
                <a:buFont typeface="Arial"/>
                <a:buChar char="•"/>
                <a:defRPr sz="14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lang="ru-RU" sz="900" dirty="0">
                  <a:solidFill>
                    <a:schemeClr val="tx1"/>
                  </a:solidFill>
                </a:rPr>
                <a:t>Сопровождение, гарантии, ремонт</a:t>
              </a:r>
              <a:endParaRPr sz="900" dirty="0">
                <a:solidFill>
                  <a:schemeClr val="tx1"/>
                </a:solidFill>
              </a:endParaRPr>
            </a:p>
          </p:txBody>
        </p:sp>
        <p:sp>
          <p:nvSpPr>
            <p:cNvPr id="239" name="TextBox 28"/>
            <p:cNvSpPr txBox="1"/>
            <p:nvPr/>
          </p:nvSpPr>
          <p:spPr>
            <a:xfrm>
              <a:off x="2131200" y="1932946"/>
              <a:ext cx="2002527" cy="20637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1000" dirty="0"/>
                <a:t>7.Ключевые </a:t>
              </a:r>
              <a:r>
                <a:rPr sz="1000" dirty="0" err="1"/>
                <a:t>ресурсы</a:t>
              </a:r>
              <a:endParaRPr lang="ru-RU" sz="1000" dirty="0"/>
            </a:p>
            <a:p>
              <a:r>
                <a:rPr lang="ru-RU" sz="1000" dirty="0"/>
                <a:t>Кадры – рабочий-специалист</a:t>
              </a:r>
              <a:r>
                <a:rPr lang="ru-RU" sz="1000" dirty="0" smtClean="0"/>
                <a:t>, аналитики </a:t>
              </a:r>
              <a:r>
                <a:rPr lang="ru-RU" sz="1000" dirty="0"/>
                <a:t>рынка,  инженер-конструктор</a:t>
              </a:r>
            </a:p>
            <a:p>
              <a:r>
                <a:rPr lang="ru-RU" sz="1000" dirty="0"/>
                <a:t>Материальные – помещение для сборки и тестирования</a:t>
              </a:r>
            </a:p>
            <a:p>
              <a:r>
                <a:rPr lang="ru-RU" sz="1000" dirty="0"/>
                <a:t>Информация – мнение потребителей, </a:t>
              </a:r>
              <a:r>
                <a:rPr lang="ru-RU" sz="1000" dirty="0" err="1"/>
                <a:t>СанПины</a:t>
              </a:r>
              <a:r>
                <a:rPr lang="ru-RU" sz="1000" dirty="0"/>
                <a:t>/ГОСТы для мебели в сфере образования; требования законодательства; технические характеристики изделия</a:t>
              </a:r>
            </a:p>
            <a:p>
              <a:endParaRPr dirty="0"/>
            </a:p>
          </p:txBody>
        </p:sp>
        <p:sp>
          <p:nvSpPr>
            <p:cNvPr id="240" name="TextBox 29"/>
            <p:cNvSpPr txBox="1"/>
            <p:nvPr/>
          </p:nvSpPr>
          <p:spPr>
            <a:xfrm>
              <a:off x="6386870" y="2003988"/>
              <a:ext cx="1988392" cy="2062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600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/>
                <a:t>4.Каналы </a:t>
              </a:r>
              <a:r>
                <a:rPr dirty="0" err="1"/>
                <a:t>сбыта</a:t>
              </a:r>
              <a:endParaRPr dirty="0"/>
            </a:p>
            <a:p>
              <a:pPr>
                <a:defRPr sz="1600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Места</a:t>
              </a:r>
              <a:r>
                <a:rPr dirty="0"/>
                <a:t> </a:t>
              </a:r>
              <a:r>
                <a:rPr dirty="0" err="1"/>
                <a:t>продаж</a:t>
              </a:r>
              <a:r>
                <a:rPr dirty="0"/>
                <a:t>:</a:t>
              </a:r>
            </a:p>
            <a:p>
              <a:pPr marL="285750" indent="-285750">
                <a:buSzPct val="100000"/>
                <a:buFont typeface="Arial"/>
                <a:buChar char="•"/>
                <a:defRPr sz="1600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Сайт</a:t>
              </a:r>
              <a:endParaRPr dirty="0"/>
            </a:p>
            <a:p>
              <a:pPr marL="285750" indent="-285750">
                <a:buSzPct val="100000"/>
                <a:buFont typeface="Arial"/>
                <a:buChar char="•"/>
                <a:defRPr sz="1600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Тендерные</a:t>
              </a:r>
              <a:r>
                <a:rPr dirty="0"/>
                <a:t> </a:t>
              </a:r>
              <a:r>
                <a:rPr dirty="0" err="1"/>
                <a:t>площадки</a:t>
              </a:r>
              <a:endParaRPr dirty="0"/>
            </a:p>
            <a:p>
              <a:pPr marL="285750" indent="-285750">
                <a:buSzPct val="100000"/>
                <a:buFont typeface="Arial"/>
                <a:buChar char="•"/>
                <a:defRPr sz="1600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Система</a:t>
              </a:r>
              <a:r>
                <a:rPr dirty="0"/>
                <a:t> </a:t>
              </a:r>
              <a:r>
                <a:rPr dirty="0" err="1"/>
                <a:t>гос</a:t>
              </a:r>
              <a:r>
                <a:rPr dirty="0"/>
                <a:t>. </a:t>
              </a:r>
              <a:r>
                <a:rPr lang="ru-RU" dirty="0"/>
                <a:t>З</a:t>
              </a:r>
              <a:r>
                <a:rPr dirty="0" err="1"/>
                <a:t>акупок</a:t>
              </a:r>
              <a:endParaRPr lang="ru-RU" dirty="0"/>
            </a:p>
            <a:p>
              <a:pPr marL="285750" indent="-285750">
                <a:buSzPct val="100000"/>
                <a:buFont typeface="Arial"/>
                <a:buChar char="•"/>
                <a:defRPr sz="1600">
                  <a:latin typeface="Arial"/>
                  <a:ea typeface="Arial"/>
                  <a:cs typeface="Arial"/>
                  <a:sym typeface="Arial"/>
                </a:defRPr>
              </a:pPr>
              <a:endParaRPr dirty="0"/>
            </a:p>
          </p:txBody>
        </p:sp>
        <p:sp>
          <p:nvSpPr>
            <p:cNvPr id="241" name="TextBox 30"/>
            <p:cNvSpPr txBox="1"/>
            <p:nvPr/>
          </p:nvSpPr>
          <p:spPr>
            <a:xfrm>
              <a:off x="152525" y="3987355"/>
              <a:ext cx="2379453" cy="11917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9.Структура </a:t>
              </a:r>
              <a:r>
                <a:rPr dirty="0" err="1"/>
                <a:t>издержек</a:t>
              </a:r>
              <a:endParaRPr lang="ru-RU" dirty="0"/>
            </a:p>
            <a:p>
              <a:r>
                <a:rPr lang="ru-RU" sz="1200" dirty="0"/>
                <a:t>Сырье и материалы для изготовления – кожа на микрофибре, металлический каркас, крепления, дерево/пластик для полок, упаковка</a:t>
              </a:r>
              <a:endParaRPr sz="1200" dirty="0"/>
            </a:p>
          </p:txBody>
        </p:sp>
        <p:sp>
          <p:nvSpPr>
            <p:cNvPr id="242" name="TextBox 31"/>
            <p:cNvSpPr txBox="1"/>
            <p:nvPr/>
          </p:nvSpPr>
          <p:spPr>
            <a:xfrm>
              <a:off x="5466682" y="3987355"/>
              <a:ext cx="2235253" cy="5522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5.Потоки </a:t>
              </a:r>
              <a:r>
                <a:rPr dirty="0" err="1"/>
                <a:t>доходов</a:t>
              </a:r>
              <a:endParaRPr lang="ru-RU" dirty="0"/>
            </a:p>
            <a:p>
              <a:r>
                <a:rPr lang="ru-RU" dirty="0"/>
                <a:t>Продажа стульев</a:t>
              </a:r>
              <a:endParaRPr dirty="0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104;p2" descr="Google Shape;104;p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5" y="189770"/>
            <a:ext cx="1295315" cy="376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Google Shape;105;p2" descr="Google Shape;105;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2" cy="48535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2" name="Группа 11"/>
          <p:cNvGrpSpPr/>
          <p:nvPr/>
        </p:nvGrpSpPr>
        <p:grpSpPr>
          <a:xfrm>
            <a:off x="0" y="-1"/>
            <a:ext cx="12192000" cy="6858005"/>
            <a:chOff x="0" y="0"/>
            <a:chExt cx="12192000" cy="6858003"/>
          </a:xfrm>
        </p:grpSpPr>
        <p:grpSp>
          <p:nvGrpSpPr>
            <p:cNvPr id="249" name="Google Shape;101;p2"/>
            <p:cNvGrpSpPr/>
            <p:nvPr/>
          </p:nvGrpSpPr>
          <p:grpSpPr>
            <a:xfrm>
              <a:off x="0" y="-1"/>
              <a:ext cx="12192000" cy="6858005"/>
              <a:chOff x="0" y="0"/>
              <a:chExt cx="12192000" cy="6858002"/>
            </a:xfrm>
          </p:grpSpPr>
          <p:pic>
            <p:nvPicPr>
              <p:cNvPr id="247" name="Google Shape;102;p2" descr="Google Shape;102;p2"/>
              <p:cNvPicPr>
                <a:picLocks noChangeAspect="1"/>
              </p:cNvPicPr>
              <p:nvPr/>
            </p:nvPicPr>
            <p:blipFill>
              <a:blip r:embed="rId4">
                <a:alphaModFix amt="80000"/>
              </a:blip>
              <a:srcRect t="4949" b="13248"/>
              <a:stretch>
                <a:fillRect/>
              </a:stretch>
            </p:blipFill>
            <p:spPr>
              <a:xfrm>
                <a:off x="20" y="1281"/>
                <a:ext cx="12191980" cy="68567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48" name="Google Shape;103;p2"/>
              <p:cNvSpPr/>
              <p:nvPr/>
            </p:nvSpPr>
            <p:spPr>
              <a:xfrm>
                <a:off x="0" y="0"/>
                <a:ext cx="12192000" cy="6856722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25000">
                    <a:srgbClr val="FFFFFF"/>
                  </a:gs>
                  <a:gs pos="100000">
                    <a:srgbClr val="FFFFFF">
                      <a:alpha val="15685"/>
                    </a:srgbClr>
                  </a:gs>
                </a:gsLst>
                <a:lin ang="5400000" scaled="0"/>
              </a:gradFill>
              <a:ln w="12700" cap="flat">
                <a:solidFill>
                  <a:srgbClr val="1C305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</p:grpSp>
        <p:pic>
          <p:nvPicPr>
            <p:cNvPr id="250" name="Google Shape;104;p2" descr="Google Shape;104;p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86605" y="189770"/>
              <a:ext cx="1295315" cy="3769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1" name="Google Shape;105;p2" descr="Google Shape;105;p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8480" y="81348"/>
              <a:ext cx="1158242" cy="4853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53" name="Google Shape;367;p15"/>
          <p:cNvSpPr/>
          <p:nvPr/>
        </p:nvSpPr>
        <p:spPr>
          <a:xfrm>
            <a:off x="-2" y="761998"/>
            <a:ext cx="3528004" cy="36003"/>
          </a:xfrm>
          <a:prstGeom prst="rect">
            <a:avLst/>
          </a:prstGeom>
          <a:solidFill>
            <a:srgbClr val="20A1D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54" name="Google Shape;370;p15"/>
          <p:cNvSpPr txBox="1"/>
          <p:nvPr/>
        </p:nvSpPr>
        <p:spPr>
          <a:xfrm>
            <a:off x="594375" y="274324"/>
            <a:ext cx="3140753" cy="5480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РЕЗУЛЬТАТЫ</a:t>
            </a:r>
          </a:p>
        </p:txBody>
      </p:sp>
      <p:sp>
        <p:nvSpPr>
          <p:cNvPr id="255" name="TextBox 15"/>
          <p:cNvSpPr txBox="1"/>
          <p:nvPr/>
        </p:nvSpPr>
        <p:spPr>
          <a:xfrm>
            <a:off x="537730" y="1220349"/>
            <a:ext cx="10454814" cy="4708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lang="ru-RU" dirty="0" smtClean="0"/>
              <a:t>К</a:t>
            </a:r>
            <a:r>
              <a:rPr smtClean="0"/>
              <a:t> </a:t>
            </a:r>
            <a:r>
              <a:rPr dirty="0" err="1"/>
              <a:t>количественным</a:t>
            </a:r>
            <a:r>
              <a:rPr dirty="0"/>
              <a:t> </a:t>
            </a:r>
            <a:r>
              <a:rPr dirty="0" err="1"/>
              <a:t>показателям</a:t>
            </a:r>
            <a:r>
              <a:rPr dirty="0"/>
              <a:t> </a:t>
            </a:r>
            <a:r>
              <a:rPr dirty="0" err="1"/>
              <a:t>реализации</a:t>
            </a:r>
            <a:r>
              <a:rPr dirty="0"/>
              <a:t> </a:t>
            </a:r>
            <a:r>
              <a:rPr dirty="0" err="1"/>
              <a:t>проекта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относим</a:t>
            </a:r>
            <a:r>
              <a:rPr dirty="0"/>
              <a:t>:</a:t>
            </a:r>
          </a:p>
          <a:p>
            <a:pP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1.</a:t>
            </a:r>
            <a:r>
              <a:rPr lang="ru-RU" dirty="0"/>
              <a:t> Обновление мебельного фонда – замена </a:t>
            </a:r>
            <a:r>
              <a:rPr lang="ru-RU" dirty="0" err="1"/>
              <a:t>сломаных</a:t>
            </a:r>
            <a:r>
              <a:rPr lang="ru-RU" dirty="0"/>
              <a:t>/устаревших кресел/стульев – до 65% всех учреждений;</a:t>
            </a:r>
            <a:endParaRPr dirty="0"/>
          </a:p>
          <a:p>
            <a:pP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2.</a:t>
            </a:r>
            <a:r>
              <a:rPr lang="ru-RU" dirty="0"/>
              <a:t> Увеличение полезного рабочего пространства в аудиториях – в 2 раза;</a:t>
            </a:r>
            <a:endParaRPr dirty="0"/>
          </a:p>
          <a:p>
            <a:pP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3.</a:t>
            </a:r>
            <a:r>
              <a:rPr lang="ru-RU" dirty="0"/>
              <a:t> Увеличение личного пространства каждого участника/учащегося- до 30%. </a:t>
            </a:r>
            <a:endParaRPr dirty="0"/>
          </a:p>
          <a:p>
            <a:pPr>
              <a:defRPr sz="20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lang="ru-RU" dirty="0" smtClean="0"/>
              <a:t>К</a:t>
            </a:r>
            <a:r>
              <a:rPr smtClean="0"/>
              <a:t> </a:t>
            </a:r>
            <a:r>
              <a:rPr dirty="0" err="1"/>
              <a:t>качественным</a:t>
            </a:r>
            <a:r>
              <a:rPr dirty="0"/>
              <a:t> </a:t>
            </a:r>
            <a:r>
              <a:rPr dirty="0" err="1"/>
              <a:t>показателям</a:t>
            </a:r>
            <a:r>
              <a:rPr dirty="0"/>
              <a:t> </a:t>
            </a:r>
            <a:r>
              <a:rPr dirty="0" err="1"/>
              <a:t>реализации</a:t>
            </a:r>
            <a:r>
              <a:rPr dirty="0"/>
              <a:t> </a:t>
            </a:r>
            <a:r>
              <a:rPr dirty="0" err="1"/>
              <a:t>относятся</a:t>
            </a:r>
            <a:r>
              <a:rPr dirty="0"/>
              <a:t> </a:t>
            </a:r>
            <a:r>
              <a:rPr dirty="0" err="1"/>
              <a:t>следующие</a:t>
            </a:r>
            <a:r>
              <a:rPr dirty="0"/>
              <a:t> </a:t>
            </a:r>
            <a:r>
              <a:rPr dirty="0" err="1"/>
              <a:t>результаты</a:t>
            </a:r>
            <a:r>
              <a:rPr dirty="0"/>
              <a:t>:</a:t>
            </a:r>
          </a:p>
          <a:p>
            <a:pP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1.</a:t>
            </a:r>
            <a:r>
              <a:rPr lang="ru-RU" dirty="0"/>
              <a:t> Комфорт при получении образования/при ведении аудиторных занятий;</a:t>
            </a:r>
            <a:endParaRPr dirty="0"/>
          </a:p>
          <a:p>
            <a:pP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2.</a:t>
            </a:r>
            <a:r>
              <a:rPr lang="ru-RU" dirty="0"/>
              <a:t> Формирование комфортной образовательной среды и благоприятного имиджа учреждений.</a:t>
            </a:r>
            <a:endParaRPr dirty="0">
              <a:solidFill>
                <a:srgbClr val="FF0000"/>
              </a:solidFill>
            </a:endParaRPr>
          </a:p>
          <a:p>
            <a:pPr>
              <a:defRPr sz="20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defRPr sz="20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defRPr sz="20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В </a:t>
            </a:r>
            <a:r>
              <a:rPr dirty="0" err="1"/>
              <a:t>среднесрочной</a:t>
            </a:r>
            <a:r>
              <a:rPr dirty="0"/>
              <a:t> </a:t>
            </a:r>
            <a:r>
              <a:rPr dirty="0" err="1"/>
              <a:t>перспективе</a:t>
            </a:r>
            <a:r>
              <a:rPr dirty="0"/>
              <a:t> (3-5 </a:t>
            </a:r>
            <a:r>
              <a:rPr dirty="0" err="1"/>
              <a:t>лет</a:t>
            </a:r>
            <a:r>
              <a:rPr dirty="0"/>
              <a:t>)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планируем</a:t>
            </a:r>
            <a:r>
              <a:rPr lang="ru-RU" dirty="0"/>
              <a:t> разработать прототип, произвести тестовую партию, начать пробные продажи многофункционального стула для образовательных учреждений.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671C58-AC1B-4550-B66F-9F87080A7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150" y="142852"/>
            <a:ext cx="10515600" cy="1325563"/>
          </a:xfrm>
        </p:spPr>
        <p:txBody>
          <a:bodyPr/>
          <a:lstStyle/>
          <a:p>
            <a:r>
              <a:rPr lang="ru-RU" dirty="0"/>
              <a:t>Таблица </a:t>
            </a:r>
            <a:r>
              <a:rPr lang="ru-RU" dirty="0" smtClean="0"/>
              <a:t>расчета средней </a:t>
            </a:r>
            <a:r>
              <a:rPr lang="ru-RU" dirty="0"/>
              <a:t>цены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09588" y="1500174"/>
          <a:ext cx="607223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36115"/>
                <a:gridCol w="303611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Компонент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Стоимость</a:t>
                      </a:r>
                      <a:r>
                        <a:rPr lang="ru-RU" baseline="0" dirty="0" smtClean="0"/>
                        <a:t> (рубли)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Металлический</a:t>
                      </a:r>
                      <a:r>
                        <a:rPr lang="ru-RU" baseline="0" dirty="0" smtClean="0"/>
                        <a:t> каркас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Экокожа</a:t>
                      </a:r>
                      <a:r>
                        <a:rPr lang="ru-RU" dirty="0" smtClean="0"/>
                        <a:t> на </a:t>
                      </a:r>
                      <a:r>
                        <a:rPr lang="ru-RU" dirty="0" err="1" smtClean="0"/>
                        <a:t>микрофибре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Крепежные</a:t>
                      </a:r>
                      <a:r>
                        <a:rPr lang="ru-RU" baseline="0" dirty="0" smtClean="0"/>
                        <a:t> элементы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Дерево</a:t>
                      </a:r>
                      <a:r>
                        <a:rPr lang="ru-RU" baseline="0" dirty="0" smtClean="0"/>
                        <a:t> для спинки и сиденья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Работ</a:t>
                      </a:r>
                      <a:r>
                        <a:rPr lang="ru-RU" baseline="0" dirty="0" smtClean="0"/>
                        <a:t>а (</a:t>
                      </a:r>
                      <a:r>
                        <a:rPr lang="ru-RU" baseline="0" dirty="0" err="1" smtClean="0"/>
                        <a:t>з</a:t>
                      </a:r>
                      <a:r>
                        <a:rPr lang="en-US" baseline="0" dirty="0" smtClean="0"/>
                        <a:t>/</a:t>
                      </a:r>
                      <a:r>
                        <a:rPr lang="ru-RU" baseline="0" dirty="0" err="1" smtClean="0"/>
                        <a:t>п</a:t>
                      </a:r>
                      <a:r>
                        <a:rPr lang="ru-RU" baseline="0" dirty="0" smtClean="0"/>
                        <a:t>)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</a:t>
                      </a:r>
                      <a:r>
                        <a:rPr lang="en-US" dirty="0" smtClean="0"/>
                        <a:t>: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5000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981845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1145</Words>
  <Application>Microsoft Office PowerPoint</Application>
  <PresentationFormat>Произвольный</PresentationFormat>
  <Paragraphs>219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Таблица расчета средней цены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Виктория</cp:lastModifiedBy>
  <cp:revision>33</cp:revision>
  <dcterms:modified xsi:type="dcterms:W3CDTF">2023-12-10T14:34:25Z</dcterms:modified>
</cp:coreProperties>
</file>