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itchFamily="2" charset="-52"/>
      <p:regular r:id="rId24"/>
      <p:bold r:id="rId25"/>
      <p:italic r:id="rId26"/>
      <p:boldItalic r:id="rId27"/>
    </p:embeddedFont>
    <p:embeddedFont>
      <p:font typeface="Raleway SemiBold" pitchFamily="2" charset="-52"/>
      <p:regular r:id="rId28"/>
      <p:bold r:id="rId29"/>
      <p:italic r:id="rId30"/>
      <p:boldItalic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CB6"/>
    <a:srgbClr val="9AA1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4FF979-4C3E-44B9-83C9-290E8B222769}" v="1443" dt="2024-10-01T18:51:52.996"/>
  </p1510:revLst>
</p1510:revInfo>
</file>

<file path=ppt/tableStyles.xml><?xml version="1.0" encoding="utf-8"?>
<a:tblStyleLst xmlns:a="http://schemas.openxmlformats.org/drawingml/2006/main" def="{350881A9-6E58-4863-96C6-BB15743BBDB7}">
  <a:tblStyle styleId="{350881A9-6E58-4863-96C6-BB15743BBD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9"/>
  </p:normalViewPr>
  <p:slideViewPr>
    <p:cSldViewPr snapToGrid="0">
      <p:cViewPr varScale="1">
        <p:scale>
          <a:sx n="104" d="100"/>
          <a:sy n="104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F11EB8-BF1E-4D86-8BEA-4FD4C29346B8}" type="doc">
      <dgm:prSet loTypeId="urn:microsoft.com/office/officeart/2005/8/layout/hList1" loCatId="list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00171955-4693-4DB5-80C1-0005F701571F}">
      <dgm:prSet phldrT="[Текст]"/>
      <dgm:spPr/>
      <dgm:t>
        <a:bodyPr/>
        <a:lstStyle/>
        <a:p>
          <a:r>
            <a:rPr lang="ru-RU" dirty="0"/>
            <a:t>Бесплатная версия </a:t>
          </a:r>
        </a:p>
      </dgm:t>
    </dgm:pt>
    <dgm:pt modelId="{C7D18450-B492-4FF3-A49A-7EA39AADA8A8}" type="parTrans" cxnId="{48F61D6D-AA96-4091-A9BA-4A30BADB013D}">
      <dgm:prSet/>
      <dgm:spPr/>
      <dgm:t>
        <a:bodyPr/>
        <a:lstStyle/>
        <a:p>
          <a:endParaRPr lang="ru-RU"/>
        </a:p>
      </dgm:t>
    </dgm:pt>
    <dgm:pt modelId="{AE062BCA-8CB1-4D6D-876E-4C3DBAF88987}" type="sibTrans" cxnId="{48F61D6D-AA96-4091-A9BA-4A30BADB013D}">
      <dgm:prSet/>
      <dgm:spPr/>
      <dgm:t>
        <a:bodyPr/>
        <a:lstStyle/>
        <a:p>
          <a:endParaRPr lang="ru-RU"/>
        </a:p>
      </dgm:t>
    </dgm:pt>
    <dgm:pt modelId="{9E54EA7B-0D44-419E-9E6D-FB240DF2367C}">
      <dgm:prSet phldrT="[Текст]"/>
      <dgm:spPr/>
      <dgm:t>
        <a:bodyPr/>
        <a:lstStyle/>
        <a:p>
          <a:r>
            <a:rPr lang="ru-RU" dirty="0"/>
            <a:t>Доступ к литературным текстам</a:t>
          </a:r>
        </a:p>
      </dgm:t>
    </dgm:pt>
    <dgm:pt modelId="{A275A288-AF1D-4446-8785-6283D3D0DFD4}" type="parTrans" cxnId="{3A8B45AF-3334-4724-871C-7445F841E09F}">
      <dgm:prSet/>
      <dgm:spPr/>
      <dgm:t>
        <a:bodyPr/>
        <a:lstStyle/>
        <a:p>
          <a:endParaRPr lang="ru-RU"/>
        </a:p>
      </dgm:t>
    </dgm:pt>
    <dgm:pt modelId="{61C8576F-AB0C-4450-A619-BB1C473B1F13}" type="sibTrans" cxnId="{3A8B45AF-3334-4724-871C-7445F841E09F}">
      <dgm:prSet/>
      <dgm:spPr/>
      <dgm:t>
        <a:bodyPr/>
        <a:lstStyle/>
        <a:p>
          <a:endParaRPr lang="ru-RU"/>
        </a:p>
      </dgm:t>
    </dgm:pt>
    <dgm:pt modelId="{40FC2D84-E68C-4191-A60E-0D58ACB0D9F9}">
      <dgm:prSet phldrT="[Текст]"/>
      <dgm:spPr/>
      <dgm:t>
        <a:bodyPr/>
        <a:lstStyle/>
        <a:p>
          <a:r>
            <a:rPr lang="ru-RU" dirty="0" err="1"/>
            <a:t>Премиум</a:t>
          </a:r>
          <a:br>
            <a:rPr lang="ru-RU" dirty="0"/>
          </a:br>
          <a:r>
            <a:rPr lang="ru-RU" dirty="0"/>
            <a:t>199 р.  </a:t>
          </a:r>
        </a:p>
      </dgm:t>
    </dgm:pt>
    <dgm:pt modelId="{0273D15D-899F-4902-933C-4E273AAD25FC}" type="parTrans" cxnId="{C7023B1C-3DE3-4CDE-8337-216CDE0B914B}">
      <dgm:prSet/>
      <dgm:spPr/>
      <dgm:t>
        <a:bodyPr/>
        <a:lstStyle/>
        <a:p>
          <a:endParaRPr lang="ru-RU"/>
        </a:p>
      </dgm:t>
    </dgm:pt>
    <dgm:pt modelId="{D834989E-4D96-44AD-A39B-43781242D2B8}" type="sibTrans" cxnId="{C7023B1C-3DE3-4CDE-8337-216CDE0B914B}">
      <dgm:prSet/>
      <dgm:spPr/>
      <dgm:t>
        <a:bodyPr/>
        <a:lstStyle/>
        <a:p>
          <a:endParaRPr lang="ru-RU"/>
        </a:p>
      </dgm:t>
    </dgm:pt>
    <dgm:pt modelId="{D66B9AA7-A22C-4197-9C91-3B2C03B55E61}">
      <dgm:prSet phldrT="[Текст]"/>
      <dgm:spPr/>
      <dgm:t>
        <a:bodyPr/>
        <a:lstStyle/>
        <a:p>
          <a:r>
            <a:rPr lang="ru-RU" dirty="0"/>
            <a:t>Доступ к литературным текстам</a:t>
          </a:r>
        </a:p>
      </dgm:t>
    </dgm:pt>
    <dgm:pt modelId="{F4A51053-A130-411B-B9B5-E6A570619582}" type="parTrans" cxnId="{8F1D34C0-D416-434D-9BAF-0D6A7F100122}">
      <dgm:prSet/>
      <dgm:spPr/>
      <dgm:t>
        <a:bodyPr/>
        <a:lstStyle/>
        <a:p>
          <a:endParaRPr lang="ru-RU"/>
        </a:p>
      </dgm:t>
    </dgm:pt>
    <dgm:pt modelId="{647DDFF9-D98D-4C84-B1E3-356F53E2C43F}" type="sibTrans" cxnId="{8F1D34C0-D416-434D-9BAF-0D6A7F100122}">
      <dgm:prSet/>
      <dgm:spPr/>
      <dgm:t>
        <a:bodyPr/>
        <a:lstStyle/>
        <a:p>
          <a:endParaRPr lang="ru-RU"/>
        </a:p>
      </dgm:t>
    </dgm:pt>
    <dgm:pt modelId="{E34B9CAE-D5AC-42BE-A26A-D92EC435EA55}">
      <dgm:prSet phldrT="[Текст]"/>
      <dgm:spPr/>
      <dgm:t>
        <a:bodyPr/>
        <a:lstStyle/>
        <a:p>
          <a:r>
            <a:rPr lang="ru-RU" dirty="0">
              <a:solidFill>
                <a:schemeClr val="tx1">
                  <a:lumMod val="75000"/>
                </a:schemeClr>
              </a:solidFill>
            </a:rPr>
            <a:t>Анализ произведений</a:t>
          </a:r>
        </a:p>
      </dgm:t>
    </dgm:pt>
    <dgm:pt modelId="{F912646F-697D-452A-8249-CE7C22C8153F}" type="parTrans" cxnId="{7F8A168C-E778-4B86-8F22-7F7B43C17843}">
      <dgm:prSet/>
      <dgm:spPr/>
      <dgm:t>
        <a:bodyPr/>
        <a:lstStyle/>
        <a:p>
          <a:endParaRPr lang="ru-RU"/>
        </a:p>
      </dgm:t>
    </dgm:pt>
    <dgm:pt modelId="{0749E84C-F646-4506-A8E5-BD5C02B84605}" type="sibTrans" cxnId="{7F8A168C-E778-4B86-8F22-7F7B43C17843}">
      <dgm:prSet/>
      <dgm:spPr/>
      <dgm:t>
        <a:bodyPr/>
        <a:lstStyle/>
        <a:p>
          <a:endParaRPr lang="ru-RU"/>
        </a:p>
      </dgm:t>
    </dgm:pt>
    <dgm:pt modelId="{1444214C-44E7-4EB8-B7CB-9C63A377957E}">
      <dgm:prSet phldrT="[Текст]"/>
      <dgm:spPr/>
      <dgm:t>
        <a:bodyPr/>
        <a:lstStyle/>
        <a:p>
          <a:r>
            <a:rPr lang="ru-RU" dirty="0"/>
            <a:t>Доступ к кратким пересказам </a:t>
          </a:r>
        </a:p>
      </dgm:t>
    </dgm:pt>
    <dgm:pt modelId="{8E4CBA2C-8029-463C-B57A-3F2731264603}" type="parTrans" cxnId="{E0463D42-386D-469A-8CBA-D262B1EFB328}">
      <dgm:prSet/>
      <dgm:spPr/>
      <dgm:t>
        <a:bodyPr/>
        <a:lstStyle/>
        <a:p>
          <a:endParaRPr lang="ru-RU"/>
        </a:p>
      </dgm:t>
    </dgm:pt>
    <dgm:pt modelId="{BE04AE60-C77F-4750-A2A1-4FBCB2DAC29E}" type="sibTrans" cxnId="{E0463D42-386D-469A-8CBA-D262B1EFB328}">
      <dgm:prSet/>
      <dgm:spPr/>
      <dgm:t>
        <a:bodyPr/>
        <a:lstStyle/>
        <a:p>
          <a:endParaRPr lang="ru-RU"/>
        </a:p>
      </dgm:t>
    </dgm:pt>
    <dgm:pt modelId="{2767B568-D547-485C-AA9F-E47E1340D124}">
      <dgm:prSet phldrT="[Текст]"/>
      <dgm:spPr/>
      <dgm:t>
        <a:bodyPr/>
        <a:lstStyle/>
        <a:p>
          <a:r>
            <a:rPr lang="ru-RU" dirty="0"/>
            <a:t>Цитаты произведений</a:t>
          </a:r>
        </a:p>
      </dgm:t>
    </dgm:pt>
    <dgm:pt modelId="{5E22ADF4-2D37-4760-8591-5EE56AD3FC0E}" type="parTrans" cxnId="{CBA5A400-084C-4148-BD45-B05CDE9A5A56}">
      <dgm:prSet/>
      <dgm:spPr/>
      <dgm:t>
        <a:bodyPr/>
        <a:lstStyle/>
        <a:p>
          <a:endParaRPr lang="ru-RU"/>
        </a:p>
      </dgm:t>
    </dgm:pt>
    <dgm:pt modelId="{BC6EF4E7-9633-4732-B5ED-0AD4373347B5}" type="sibTrans" cxnId="{CBA5A400-084C-4148-BD45-B05CDE9A5A56}">
      <dgm:prSet/>
      <dgm:spPr/>
      <dgm:t>
        <a:bodyPr/>
        <a:lstStyle/>
        <a:p>
          <a:endParaRPr lang="ru-RU"/>
        </a:p>
      </dgm:t>
    </dgm:pt>
    <dgm:pt modelId="{B0402563-E741-48A8-9D61-6DD64D759DE9}">
      <dgm:prSet phldrT="[Текст]"/>
      <dgm:spPr/>
      <dgm:t>
        <a:bodyPr/>
        <a:lstStyle/>
        <a:p>
          <a:r>
            <a:rPr lang="ru-RU" dirty="0"/>
            <a:t>Мини-тесты для самопроверки </a:t>
          </a:r>
        </a:p>
      </dgm:t>
    </dgm:pt>
    <dgm:pt modelId="{5126F377-1615-40E4-BDF7-C07C08EBE76D}" type="parTrans" cxnId="{FC9F639B-290D-4D96-9395-5BB8C5A9F66F}">
      <dgm:prSet/>
      <dgm:spPr/>
      <dgm:t>
        <a:bodyPr/>
        <a:lstStyle/>
        <a:p>
          <a:endParaRPr lang="ru-RU"/>
        </a:p>
      </dgm:t>
    </dgm:pt>
    <dgm:pt modelId="{362CB70B-62DE-4EE5-A0EA-ADAACCDCC2A7}" type="sibTrans" cxnId="{FC9F639B-290D-4D96-9395-5BB8C5A9F66F}">
      <dgm:prSet/>
      <dgm:spPr/>
      <dgm:t>
        <a:bodyPr/>
        <a:lstStyle/>
        <a:p>
          <a:endParaRPr lang="ru-RU"/>
        </a:p>
      </dgm:t>
    </dgm:pt>
    <dgm:pt modelId="{FDF4F1F8-74C3-46C0-9EE5-7FB9A1BD9FE6}">
      <dgm:prSet/>
      <dgm:spPr/>
      <dgm:t>
        <a:bodyPr/>
        <a:lstStyle/>
        <a:p>
          <a:r>
            <a:rPr lang="ru-RU" dirty="0"/>
            <a:t>Доступ к кратким пересказам </a:t>
          </a:r>
        </a:p>
      </dgm:t>
    </dgm:pt>
    <dgm:pt modelId="{2144896B-13EF-4E81-9EC0-4FAF135FB1E5}" type="parTrans" cxnId="{ABDB8738-2E5C-4383-8912-7F3866FA0D0A}">
      <dgm:prSet/>
      <dgm:spPr/>
      <dgm:t>
        <a:bodyPr/>
        <a:lstStyle/>
        <a:p>
          <a:endParaRPr lang="ru-RU"/>
        </a:p>
      </dgm:t>
    </dgm:pt>
    <dgm:pt modelId="{D73C7220-7D7C-4BD7-BF42-3D5A606FD065}" type="sibTrans" cxnId="{ABDB8738-2E5C-4383-8912-7F3866FA0D0A}">
      <dgm:prSet/>
      <dgm:spPr/>
      <dgm:t>
        <a:bodyPr/>
        <a:lstStyle/>
        <a:p>
          <a:endParaRPr lang="ru-RU"/>
        </a:p>
      </dgm:t>
    </dgm:pt>
    <dgm:pt modelId="{36D951DB-8635-45C4-896B-9E83EFAE88B3}">
      <dgm:prSet/>
      <dgm:spPr/>
      <dgm:t>
        <a:bodyPr/>
        <a:lstStyle/>
        <a:p>
          <a:r>
            <a:rPr lang="ru-RU" dirty="0"/>
            <a:t>Цитаты произведений</a:t>
          </a:r>
        </a:p>
      </dgm:t>
    </dgm:pt>
    <dgm:pt modelId="{25C0CA74-2674-4582-87E9-F8C668A6621E}" type="parTrans" cxnId="{0CB4DFF2-4B72-4C5B-93C5-85EF33EF48D3}">
      <dgm:prSet/>
      <dgm:spPr/>
      <dgm:t>
        <a:bodyPr/>
        <a:lstStyle/>
        <a:p>
          <a:endParaRPr lang="ru-RU"/>
        </a:p>
      </dgm:t>
    </dgm:pt>
    <dgm:pt modelId="{F18B0F76-CD8B-4A87-A541-C66AAFCFC8C7}" type="sibTrans" cxnId="{0CB4DFF2-4B72-4C5B-93C5-85EF33EF48D3}">
      <dgm:prSet/>
      <dgm:spPr/>
      <dgm:t>
        <a:bodyPr/>
        <a:lstStyle/>
        <a:p>
          <a:endParaRPr lang="ru-RU"/>
        </a:p>
      </dgm:t>
    </dgm:pt>
    <dgm:pt modelId="{3E50D015-70DB-42E3-B972-EDC4D0BB8212}">
      <dgm:prSet/>
      <dgm:spPr/>
      <dgm:t>
        <a:bodyPr/>
        <a:lstStyle/>
        <a:p>
          <a:r>
            <a:rPr lang="ru-RU" dirty="0">
              <a:solidFill>
                <a:schemeClr val="tx1">
                  <a:lumMod val="75000"/>
                </a:schemeClr>
              </a:solidFill>
            </a:rPr>
            <a:t>Тесты для самопроверки</a:t>
          </a:r>
        </a:p>
      </dgm:t>
    </dgm:pt>
    <dgm:pt modelId="{B45C8BBE-4770-4955-BAEB-0647870EA99A}" type="parTrans" cxnId="{F97801A5-A96A-4609-979A-1C7DCFA843B7}">
      <dgm:prSet/>
      <dgm:spPr/>
      <dgm:t>
        <a:bodyPr/>
        <a:lstStyle/>
        <a:p>
          <a:endParaRPr lang="ru-RU"/>
        </a:p>
      </dgm:t>
    </dgm:pt>
    <dgm:pt modelId="{AC0DA51F-ECFC-46F4-899D-1FEA549E1F61}" type="sibTrans" cxnId="{F97801A5-A96A-4609-979A-1C7DCFA843B7}">
      <dgm:prSet/>
      <dgm:spPr/>
      <dgm:t>
        <a:bodyPr/>
        <a:lstStyle/>
        <a:p>
          <a:endParaRPr lang="ru-RU"/>
        </a:p>
      </dgm:t>
    </dgm:pt>
    <dgm:pt modelId="{65AE66BC-7AA8-4A94-A407-2233E18884FD}">
      <dgm:prSet phldrT="[Текст]"/>
      <dgm:spPr/>
      <dgm:t>
        <a:bodyPr/>
        <a:lstStyle/>
        <a:p>
          <a:r>
            <a:rPr lang="ru-RU" dirty="0">
              <a:solidFill>
                <a:schemeClr val="tx1">
                  <a:lumMod val="75000"/>
                </a:schemeClr>
              </a:solidFill>
            </a:rPr>
            <a:t>Тезисы для сочинений </a:t>
          </a:r>
        </a:p>
      </dgm:t>
    </dgm:pt>
    <dgm:pt modelId="{C85818CA-F716-48DB-BA0C-8F9E7F81914F}" type="parTrans" cxnId="{912C5A75-7389-4677-91A2-AB6C7D563C81}">
      <dgm:prSet/>
      <dgm:spPr/>
      <dgm:t>
        <a:bodyPr/>
        <a:lstStyle/>
        <a:p>
          <a:endParaRPr lang="ru-RU"/>
        </a:p>
      </dgm:t>
    </dgm:pt>
    <dgm:pt modelId="{D6D0559E-37CE-48FF-B0D3-D0E2523256F0}" type="sibTrans" cxnId="{912C5A75-7389-4677-91A2-AB6C7D563C81}">
      <dgm:prSet/>
      <dgm:spPr/>
      <dgm:t>
        <a:bodyPr/>
        <a:lstStyle/>
        <a:p>
          <a:endParaRPr lang="ru-RU"/>
        </a:p>
      </dgm:t>
    </dgm:pt>
    <dgm:pt modelId="{3B2D62C0-5A70-41E2-920D-BB2A0046ABFA}">
      <dgm:prSet phldrT="[Текст]"/>
      <dgm:spPr/>
      <dgm:t>
        <a:bodyPr/>
        <a:lstStyle/>
        <a:p>
          <a:r>
            <a:rPr lang="ru-RU" dirty="0">
              <a:solidFill>
                <a:schemeClr val="tx1">
                  <a:lumMod val="75000"/>
                </a:schemeClr>
              </a:solidFill>
            </a:rPr>
            <a:t>Видеоматериалы</a:t>
          </a:r>
        </a:p>
      </dgm:t>
    </dgm:pt>
    <dgm:pt modelId="{E677C0AF-004A-4EEF-AE81-A3AC6469D525}" type="parTrans" cxnId="{50060734-14F0-48FD-BAFF-9B8FAF1F98D3}">
      <dgm:prSet/>
      <dgm:spPr/>
      <dgm:t>
        <a:bodyPr/>
        <a:lstStyle/>
        <a:p>
          <a:endParaRPr lang="ru-RU"/>
        </a:p>
      </dgm:t>
    </dgm:pt>
    <dgm:pt modelId="{D675A330-FAFC-40F1-BEA9-63399F853E2C}" type="sibTrans" cxnId="{50060734-14F0-48FD-BAFF-9B8FAF1F98D3}">
      <dgm:prSet/>
      <dgm:spPr/>
      <dgm:t>
        <a:bodyPr/>
        <a:lstStyle/>
        <a:p>
          <a:endParaRPr lang="ru-RU"/>
        </a:p>
      </dgm:t>
    </dgm:pt>
    <dgm:pt modelId="{D8BD036B-7028-4D2F-816B-D438CF59F997}">
      <dgm:prSet phldrT="[Текст]"/>
      <dgm:spPr/>
      <dgm:t>
        <a:bodyPr/>
        <a:lstStyle/>
        <a:p>
          <a:r>
            <a:rPr lang="ru-RU" b="0" i="0" dirty="0">
              <a:solidFill>
                <a:schemeClr val="tx1">
                  <a:lumMod val="75000"/>
                </a:schemeClr>
              </a:solidFill>
            </a:rPr>
            <a:t>Критические статьи по произведению</a:t>
          </a:r>
          <a:endParaRPr lang="ru-RU" dirty="0">
            <a:solidFill>
              <a:schemeClr val="tx1">
                <a:lumMod val="75000"/>
              </a:schemeClr>
            </a:solidFill>
          </a:endParaRPr>
        </a:p>
      </dgm:t>
    </dgm:pt>
    <dgm:pt modelId="{D32648E2-732C-4C2A-AC25-73916666526C}" type="parTrans" cxnId="{7DE79716-9BC4-4895-9990-B59D1614B8B1}">
      <dgm:prSet/>
      <dgm:spPr/>
      <dgm:t>
        <a:bodyPr/>
        <a:lstStyle/>
        <a:p>
          <a:endParaRPr lang="ru-RU"/>
        </a:p>
      </dgm:t>
    </dgm:pt>
    <dgm:pt modelId="{59FBBA40-8BAA-4026-B5D0-4C2B14B0241E}" type="sibTrans" cxnId="{7DE79716-9BC4-4895-9990-B59D1614B8B1}">
      <dgm:prSet/>
      <dgm:spPr/>
      <dgm:t>
        <a:bodyPr/>
        <a:lstStyle/>
        <a:p>
          <a:endParaRPr lang="ru-RU"/>
        </a:p>
      </dgm:t>
    </dgm:pt>
    <dgm:pt modelId="{3AB0A16B-35D1-4D1F-9112-7668313C1110}">
      <dgm:prSet phldrT="[Текст]"/>
      <dgm:spPr/>
      <dgm:t>
        <a:bodyPr/>
        <a:lstStyle/>
        <a:p>
          <a:r>
            <a:rPr lang="ru-RU" dirty="0">
              <a:solidFill>
                <a:schemeClr val="tx1">
                  <a:lumMod val="75000"/>
                </a:schemeClr>
              </a:solidFill>
            </a:rPr>
            <a:t>Планы сочинений </a:t>
          </a:r>
        </a:p>
      </dgm:t>
    </dgm:pt>
    <dgm:pt modelId="{756079B2-68B2-49AD-8840-963495148099}" type="parTrans" cxnId="{CC8E89AA-089A-442D-ABAC-721B1757BB32}">
      <dgm:prSet/>
      <dgm:spPr/>
    </dgm:pt>
    <dgm:pt modelId="{AF3D699B-B1D0-48C1-ABB1-919436C86372}" type="sibTrans" cxnId="{CC8E89AA-089A-442D-ABAC-721B1757BB32}">
      <dgm:prSet/>
      <dgm:spPr/>
    </dgm:pt>
    <dgm:pt modelId="{98B73510-2F92-4A5C-8A34-E8ADD9AF0ACE}" type="pres">
      <dgm:prSet presAssocID="{AAF11EB8-BF1E-4D86-8BEA-4FD4C29346B8}" presName="Name0" presStyleCnt="0">
        <dgm:presLayoutVars>
          <dgm:dir/>
          <dgm:animLvl val="lvl"/>
          <dgm:resizeHandles val="exact"/>
        </dgm:presLayoutVars>
      </dgm:prSet>
      <dgm:spPr/>
    </dgm:pt>
    <dgm:pt modelId="{523E9974-3CE2-4C37-90DF-2DF2D3397C51}" type="pres">
      <dgm:prSet presAssocID="{00171955-4693-4DB5-80C1-0005F701571F}" presName="composite" presStyleCnt="0"/>
      <dgm:spPr/>
    </dgm:pt>
    <dgm:pt modelId="{43F04B87-B458-4E8D-8301-48BCE5DFBF36}" type="pres">
      <dgm:prSet presAssocID="{00171955-4693-4DB5-80C1-0005F701571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44BD532C-8398-4C25-B41E-1D61340B6C84}" type="pres">
      <dgm:prSet presAssocID="{00171955-4693-4DB5-80C1-0005F701571F}" presName="desTx" presStyleLbl="alignAccFollowNode1" presStyleIdx="0" presStyleCnt="2">
        <dgm:presLayoutVars>
          <dgm:bulletEnabled val="1"/>
        </dgm:presLayoutVars>
      </dgm:prSet>
      <dgm:spPr/>
    </dgm:pt>
    <dgm:pt modelId="{54454FA9-27B2-4B18-AA42-AF229AC5B7B2}" type="pres">
      <dgm:prSet presAssocID="{AE062BCA-8CB1-4D6D-876E-4C3DBAF88987}" presName="space" presStyleCnt="0"/>
      <dgm:spPr/>
    </dgm:pt>
    <dgm:pt modelId="{574640EB-DEF1-4E26-8402-1D059FEDA67C}" type="pres">
      <dgm:prSet presAssocID="{40FC2D84-E68C-4191-A60E-0D58ACB0D9F9}" presName="composite" presStyleCnt="0"/>
      <dgm:spPr/>
    </dgm:pt>
    <dgm:pt modelId="{8CFECC79-46FE-482C-8DE7-71519F636474}" type="pres">
      <dgm:prSet presAssocID="{40FC2D84-E68C-4191-A60E-0D58ACB0D9F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F0F135C-7512-428E-9264-6EA23B4590CE}" type="pres">
      <dgm:prSet presAssocID="{40FC2D84-E68C-4191-A60E-0D58ACB0D9F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BA5A400-084C-4148-BD45-B05CDE9A5A56}" srcId="{00171955-4693-4DB5-80C1-0005F701571F}" destId="{2767B568-D547-485C-AA9F-E47E1340D124}" srcOrd="2" destOrd="0" parTransId="{5E22ADF4-2D37-4760-8591-5EE56AD3FC0E}" sibTransId="{BC6EF4E7-9633-4732-B5ED-0AD4373347B5}"/>
    <dgm:cxn modelId="{953D1212-D1AD-48D5-AC61-C2CD6F03BDF9}" type="presOf" srcId="{D66B9AA7-A22C-4197-9C91-3B2C03B55E61}" destId="{1F0F135C-7512-428E-9264-6EA23B4590CE}" srcOrd="0" destOrd="0" presId="urn:microsoft.com/office/officeart/2005/8/layout/hList1"/>
    <dgm:cxn modelId="{7DE79716-9BC4-4895-9990-B59D1614B8B1}" srcId="{40FC2D84-E68C-4191-A60E-0D58ACB0D9F9}" destId="{D8BD036B-7028-4D2F-816B-D438CF59F997}" srcOrd="7" destOrd="0" parTransId="{D32648E2-732C-4C2A-AC25-73916666526C}" sibTransId="{59FBBA40-8BAA-4026-B5D0-4C2B14B0241E}"/>
    <dgm:cxn modelId="{C7023B1C-3DE3-4CDE-8337-216CDE0B914B}" srcId="{AAF11EB8-BF1E-4D86-8BEA-4FD4C29346B8}" destId="{40FC2D84-E68C-4191-A60E-0D58ACB0D9F9}" srcOrd="1" destOrd="0" parTransId="{0273D15D-899F-4902-933C-4E273AAD25FC}" sibTransId="{D834989E-4D96-44AD-A39B-43781242D2B8}"/>
    <dgm:cxn modelId="{6DC56F21-9C32-4A71-A7F7-D561AC171268}" type="presOf" srcId="{AAF11EB8-BF1E-4D86-8BEA-4FD4C29346B8}" destId="{98B73510-2F92-4A5C-8A34-E8ADD9AF0ACE}" srcOrd="0" destOrd="0" presId="urn:microsoft.com/office/officeart/2005/8/layout/hList1"/>
    <dgm:cxn modelId="{6D7D6F24-B51D-427F-AA40-E044FA2235DF}" type="presOf" srcId="{3AB0A16B-35D1-4D1F-9112-7668313C1110}" destId="{1F0F135C-7512-428E-9264-6EA23B4590CE}" srcOrd="0" destOrd="8" presId="urn:microsoft.com/office/officeart/2005/8/layout/hList1"/>
    <dgm:cxn modelId="{14BFA127-B8DA-4D91-86E3-7EDC1F3CAA68}" type="presOf" srcId="{36D951DB-8635-45C4-896B-9E83EFAE88B3}" destId="{1F0F135C-7512-428E-9264-6EA23B4590CE}" srcOrd="0" destOrd="2" presId="urn:microsoft.com/office/officeart/2005/8/layout/hList1"/>
    <dgm:cxn modelId="{50060734-14F0-48FD-BAFF-9B8FAF1F98D3}" srcId="{40FC2D84-E68C-4191-A60E-0D58ACB0D9F9}" destId="{3B2D62C0-5A70-41E2-920D-BB2A0046ABFA}" srcOrd="6" destOrd="0" parTransId="{E677C0AF-004A-4EEF-AE81-A3AC6469D525}" sibTransId="{D675A330-FAFC-40F1-BEA9-63399F853E2C}"/>
    <dgm:cxn modelId="{2820AA35-90BC-4C84-BA3F-2840CC903006}" type="presOf" srcId="{FDF4F1F8-74C3-46C0-9EE5-7FB9A1BD9FE6}" destId="{1F0F135C-7512-428E-9264-6EA23B4590CE}" srcOrd="0" destOrd="1" presId="urn:microsoft.com/office/officeart/2005/8/layout/hList1"/>
    <dgm:cxn modelId="{ABDB8738-2E5C-4383-8912-7F3866FA0D0A}" srcId="{40FC2D84-E68C-4191-A60E-0D58ACB0D9F9}" destId="{FDF4F1F8-74C3-46C0-9EE5-7FB9A1BD9FE6}" srcOrd="1" destOrd="0" parTransId="{2144896B-13EF-4E81-9EC0-4FAF135FB1E5}" sibTransId="{D73C7220-7D7C-4BD7-BF42-3D5A606FD065}"/>
    <dgm:cxn modelId="{D8E5513D-B8D1-42D9-A6A1-1AF3D64DA7A3}" type="presOf" srcId="{E34B9CAE-D5AC-42BE-A26A-D92EC435EA55}" destId="{1F0F135C-7512-428E-9264-6EA23B4590CE}" srcOrd="0" destOrd="4" presId="urn:microsoft.com/office/officeart/2005/8/layout/hList1"/>
    <dgm:cxn modelId="{E0463D42-386D-469A-8CBA-D262B1EFB328}" srcId="{00171955-4693-4DB5-80C1-0005F701571F}" destId="{1444214C-44E7-4EB8-B7CB-9C63A377957E}" srcOrd="1" destOrd="0" parTransId="{8E4CBA2C-8029-463C-B57A-3F2731264603}" sibTransId="{BE04AE60-C77F-4750-A2A1-4FBCB2DAC29E}"/>
    <dgm:cxn modelId="{48F61D6D-AA96-4091-A9BA-4A30BADB013D}" srcId="{AAF11EB8-BF1E-4D86-8BEA-4FD4C29346B8}" destId="{00171955-4693-4DB5-80C1-0005F701571F}" srcOrd="0" destOrd="0" parTransId="{C7D18450-B492-4FF3-A49A-7EA39AADA8A8}" sibTransId="{AE062BCA-8CB1-4D6D-876E-4C3DBAF88987}"/>
    <dgm:cxn modelId="{23214B6E-A46D-4CD2-8A47-85936AB7DFD9}" type="presOf" srcId="{1444214C-44E7-4EB8-B7CB-9C63A377957E}" destId="{44BD532C-8398-4C25-B41E-1D61340B6C84}" srcOrd="0" destOrd="1" presId="urn:microsoft.com/office/officeart/2005/8/layout/hList1"/>
    <dgm:cxn modelId="{AACE994E-859F-4ACF-9ED3-A965EBB4DC40}" type="presOf" srcId="{9E54EA7B-0D44-419E-9E6D-FB240DF2367C}" destId="{44BD532C-8398-4C25-B41E-1D61340B6C84}" srcOrd="0" destOrd="0" presId="urn:microsoft.com/office/officeart/2005/8/layout/hList1"/>
    <dgm:cxn modelId="{6E766871-6CE9-4267-A76B-381F0C641A35}" type="presOf" srcId="{65AE66BC-7AA8-4A94-A407-2233E18884FD}" destId="{1F0F135C-7512-428E-9264-6EA23B4590CE}" srcOrd="0" destOrd="5" presId="urn:microsoft.com/office/officeart/2005/8/layout/hList1"/>
    <dgm:cxn modelId="{912C5A75-7389-4677-91A2-AB6C7D563C81}" srcId="{40FC2D84-E68C-4191-A60E-0D58ACB0D9F9}" destId="{65AE66BC-7AA8-4A94-A407-2233E18884FD}" srcOrd="5" destOrd="0" parTransId="{C85818CA-F716-48DB-BA0C-8F9E7F81914F}" sibTransId="{D6D0559E-37CE-48FF-B0D3-D0E2523256F0}"/>
    <dgm:cxn modelId="{7F8A168C-E778-4B86-8F22-7F7B43C17843}" srcId="{40FC2D84-E68C-4191-A60E-0D58ACB0D9F9}" destId="{E34B9CAE-D5AC-42BE-A26A-D92EC435EA55}" srcOrd="4" destOrd="0" parTransId="{F912646F-697D-452A-8249-CE7C22C8153F}" sibTransId="{0749E84C-F646-4506-A8E5-BD5C02B84605}"/>
    <dgm:cxn modelId="{FC9F639B-290D-4D96-9395-5BB8C5A9F66F}" srcId="{00171955-4693-4DB5-80C1-0005F701571F}" destId="{B0402563-E741-48A8-9D61-6DD64D759DE9}" srcOrd="3" destOrd="0" parTransId="{5126F377-1615-40E4-BDF7-C07C08EBE76D}" sibTransId="{362CB70B-62DE-4EE5-A0EA-ADAACCDCC2A7}"/>
    <dgm:cxn modelId="{10208B9F-79A1-4082-91AE-C3D45214E9D4}" type="presOf" srcId="{3E50D015-70DB-42E3-B972-EDC4D0BB8212}" destId="{1F0F135C-7512-428E-9264-6EA23B4590CE}" srcOrd="0" destOrd="3" presId="urn:microsoft.com/office/officeart/2005/8/layout/hList1"/>
    <dgm:cxn modelId="{5D8359A2-5C3A-418C-98C9-8E65DF820AEC}" type="presOf" srcId="{00171955-4693-4DB5-80C1-0005F701571F}" destId="{43F04B87-B458-4E8D-8301-48BCE5DFBF36}" srcOrd="0" destOrd="0" presId="urn:microsoft.com/office/officeart/2005/8/layout/hList1"/>
    <dgm:cxn modelId="{F97801A5-A96A-4609-979A-1C7DCFA843B7}" srcId="{40FC2D84-E68C-4191-A60E-0D58ACB0D9F9}" destId="{3E50D015-70DB-42E3-B972-EDC4D0BB8212}" srcOrd="3" destOrd="0" parTransId="{B45C8BBE-4770-4955-BAEB-0647870EA99A}" sibTransId="{AC0DA51F-ECFC-46F4-899D-1FEA549E1F61}"/>
    <dgm:cxn modelId="{CC8E89AA-089A-442D-ABAC-721B1757BB32}" srcId="{40FC2D84-E68C-4191-A60E-0D58ACB0D9F9}" destId="{3AB0A16B-35D1-4D1F-9112-7668313C1110}" srcOrd="8" destOrd="0" parTransId="{756079B2-68B2-49AD-8840-963495148099}" sibTransId="{AF3D699B-B1D0-48C1-ABB1-919436C86372}"/>
    <dgm:cxn modelId="{3A8B45AF-3334-4724-871C-7445F841E09F}" srcId="{00171955-4693-4DB5-80C1-0005F701571F}" destId="{9E54EA7B-0D44-419E-9E6D-FB240DF2367C}" srcOrd="0" destOrd="0" parTransId="{A275A288-AF1D-4446-8785-6283D3D0DFD4}" sibTransId="{61C8576F-AB0C-4450-A619-BB1C473B1F13}"/>
    <dgm:cxn modelId="{8F1D34C0-D416-434D-9BAF-0D6A7F100122}" srcId="{40FC2D84-E68C-4191-A60E-0D58ACB0D9F9}" destId="{D66B9AA7-A22C-4197-9C91-3B2C03B55E61}" srcOrd="0" destOrd="0" parTransId="{F4A51053-A130-411B-B9B5-E6A570619582}" sibTransId="{647DDFF9-D98D-4C84-B1E3-356F53E2C43F}"/>
    <dgm:cxn modelId="{381255CE-284A-4496-BA9A-66605DC81C76}" type="presOf" srcId="{2767B568-D547-485C-AA9F-E47E1340D124}" destId="{44BD532C-8398-4C25-B41E-1D61340B6C84}" srcOrd="0" destOrd="2" presId="urn:microsoft.com/office/officeart/2005/8/layout/hList1"/>
    <dgm:cxn modelId="{9CCD0ED6-1C6E-434B-9084-604E45084E32}" type="presOf" srcId="{3B2D62C0-5A70-41E2-920D-BB2A0046ABFA}" destId="{1F0F135C-7512-428E-9264-6EA23B4590CE}" srcOrd="0" destOrd="6" presId="urn:microsoft.com/office/officeart/2005/8/layout/hList1"/>
    <dgm:cxn modelId="{90C3EADC-E321-4ABE-ABBB-E93BCBD98FE0}" type="presOf" srcId="{40FC2D84-E68C-4191-A60E-0D58ACB0D9F9}" destId="{8CFECC79-46FE-482C-8DE7-71519F636474}" srcOrd="0" destOrd="0" presId="urn:microsoft.com/office/officeart/2005/8/layout/hList1"/>
    <dgm:cxn modelId="{05EB2EE4-EC30-4DA3-8641-FC7A61271D04}" type="presOf" srcId="{B0402563-E741-48A8-9D61-6DD64D759DE9}" destId="{44BD532C-8398-4C25-B41E-1D61340B6C84}" srcOrd="0" destOrd="3" presId="urn:microsoft.com/office/officeart/2005/8/layout/hList1"/>
    <dgm:cxn modelId="{0CB4DFF2-4B72-4C5B-93C5-85EF33EF48D3}" srcId="{40FC2D84-E68C-4191-A60E-0D58ACB0D9F9}" destId="{36D951DB-8635-45C4-896B-9E83EFAE88B3}" srcOrd="2" destOrd="0" parTransId="{25C0CA74-2674-4582-87E9-F8C668A6621E}" sibTransId="{F18B0F76-CD8B-4A87-A541-C66AAFCFC8C7}"/>
    <dgm:cxn modelId="{41EB27F5-48A9-4BEA-A4FC-89429522CAC1}" type="presOf" srcId="{D8BD036B-7028-4D2F-816B-D438CF59F997}" destId="{1F0F135C-7512-428E-9264-6EA23B4590CE}" srcOrd="0" destOrd="7" presId="urn:microsoft.com/office/officeart/2005/8/layout/hList1"/>
    <dgm:cxn modelId="{CB9A2BB9-1767-47D5-A479-603CA0EA8F52}" type="presParOf" srcId="{98B73510-2F92-4A5C-8A34-E8ADD9AF0ACE}" destId="{523E9974-3CE2-4C37-90DF-2DF2D3397C51}" srcOrd="0" destOrd="0" presId="urn:microsoft.com/office/officeart/2005/8/layout/hList1"/>
    <dgm:cxn modelId="{F045066C-2171-4DD8-AF11-C26DB8ADE18C}" type="presParOf" srcId="{523E9974-3CE2-4C37-90DF-2DF2D3397C51}" destId="{43F04B87-B458-4E8D-8301-48BCE5DFBF36}" srcOrd="0" destOrd="0" presId="urn:microsoft.com/office/officeart/2005/8/layout/hList1"/>
    <dgm:cxn modelId="{D7164C66-00FC-4387-8BEC-D9FD01B140C4}" type="presParOf" srcId="{523E9974-3CE2-4C37-90DF-2DF2D3397C51}" destId="{44BD532C-8398-4C25-B41E-1D61340B6C84}" srcOrd="1" destOrd="0" presId="urn:microsoft.com/office/officeart/2005/8/layout/hList1"/>
    <dgm:cxn modelId="{F68B928C-F17B-44E4-A1CB-6134203E6A55}" type="presParOf" srcId="{98B73510-2F92-4A5C-8A34-E8ADD9AF0ACE}" destId="{54454FA9-27B2-4B18-AA42-AF229AC5B7B2}" srcOrd="1" destOrd="0" presId="urn:microsoft.com/office/officeart/2005/8/layout/hList1"/>
    <dgm:cxn modelId="{664B6EF1-BA4B-49C1-A039-DD25197BB94F}" type="presParOf" srcId="{98B73510-2F92-4A5C-8A34-E8ADD9AF0ACE}" destId="{574640EB-DEF1-4E26-8402-1D059FEDA67C}" srcOrd="2" destOrd="0" presId="urn:microsoft.com/office/officeart/2005/8/layout/hList1"/>
    <dgm:cxn modelId="{3B3BE071-D447-4C43-913B-1E034219CB2A}" type="presParOf" srcId="{574640EB-DEF1-4E26-8402-1D059FEDA67C}" destId="{8CFECC79-46FE-482C-8DE7-71519F636474}" srcOrd="0" destOrd="0" presId="urn:microsoft.com/office/officeart/2005/8/layout/hList1"/>
    <dgm:cxn modelId="{A1DDB80F-9022-46A0-BA38-AECE6E38F9A3}" type="presParOf" srcId="{574640EB-DEF1-4E26-8402-1D059FEDA67C}" destId="{1F0F135C-7512-428E-9264-6EA23B4590C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F04B87-B458-4E8D-8301-48BCE5DFBF36}">
      <dsp:nvSpPr>
        <dsp:cNvPr id="0" name=""/>
        <dsp:cNvSpPr/>
      </dsp:nvSpPr>
      <dsp:spPr>
        <a:xfrm>
          <a:off x="23" y="142204"/>
          <a:ext cx="2250096" cy="4963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Бесплатная версия </a:t>
          </a:r>
        </a:p>
      </dsp:txBody>
      <dsp:txXfrm>
        <a:off x="23" y="142204"/>
        <a:ext cx="2250096" cy="496357"/>
      </dsp:txXfrm>
    </dsp:sp>
    <dsp:sp modelId="{44BD532C-8398-4C25-B41E-1D61340B6C84}">
      <dsp:nvSpPr>
        <dsp:cNvPr id="0" name=""/>
        <dsp:cNvSpPr/>
      </dsp:nvSpPr>
      <dsp:spPr>
        <a:xfrm>
          <a:off x="23" y="638561"/>
          <a:ext cx="2250096" cy="285582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Доступ к литературным текстам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Доступ к кратким пересказам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Цитаты произведений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Мини-тесты для самопроверки </a:t>
          </a:r>
        </a:p>
      </dsp:txBody>
      <dsp:txXfrm>
        <a:off x="23" y="638561"/>
        <a:ext cx="2250096" cy="2855829"/>
      </dsp:txXfrm>
    </dsp:sp>
    <dsp:sp modelId="{8CFECC79-46FE-482C-8DE7-71519F636474}">
      <dsp:nvSpPr>
        <dsp:cNvPr id="0" name=""/>
        <dsp:cNvSpPr/>
      </dsp:nvSpPr>
      <dsp:spPr>
        <a:xfrm>
          <a:off x="2565133" y="142204"/>
          <a:ext cx="2250096" cy="4963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Премиум</a:t>
          </a:r>
          <a:br>
            <a:rPr lang="ru-RU" sz="1400" kern="1200" dirty="0"/>
          </a:br>
          <a:r>
            <a:rPr lang="ru-RU" sz="1400" kern="1200" dirty="0"/>
            <a:t>199 р.  </a:t>
          </a:r>
        </a:p>
      </dsp:txBody>
      <dsp:txXfrm>
        <a:off x="2565133" y="142204"/>
        <a:ext cx="2250096" cy="496357"/>
      </dsp:txXfrm>
    </dsp:sp>
    <dsp:sp modelId="{1F0F135C-7512-428E-9264-6EA23B4590CE}">
      <dsp:nvSpPr>
        <dsp:cNvPr id="0" name=""/>
        <dsp:cNvSpPr/>
      </dsp:nvSpPr>
      <dsp:spPr>
        <a:xfrm>
          <a:off x="2565133" y="638561"/>
          <a:ext cx="2250096" cy="285582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Доступ к литературным текстам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Доступ к кратким пересказам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Цитаты произведений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>
                  <a:lumMod val="75000"/>
                </a:schemeClr>
              </a:solidFill>
            </a:rPr>
            <a:t>Тесты для самопроверки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>
                  <a:lumMod val="75000"/>
                </a:schemeClr>
              </a:solidFill>
            </a:rPr>
            <a:t>Анализ произведений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>
                  <a:lumMod val="75000"/>
                </a:schemeClr>
              </a:solidFill>
            </a:rPr>
            <a:t>Тезисы для сочинений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>
                  <a:lumMod val="75000"/>
                </a:schemeClr>
              </a:solidFill>
            </a:rPr>
            <a:t>Видеоматериалы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0" i="0" kern="1200" dirty="0">
              <a:solidFill>
                <a:schemeClr val="tx1">
                  <a:lumMod val="75000"/>
                </a:schemeClr>
              </a:solidFill>
            </a:rPr>
            <a:t>Критические статьи по произведению</a:t>
          </a:r>
          <a:endParaRPr lang="ru-RU" sz="1400" kern="1200" dirty="0">
            <a:solidFill>
              <a:schemeClr val="tx1">
                <a:lumMod val="7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>
                  <a:lumMod val="75000"/>
                </a:schemeClr>
              </a:solidFill>
            </a:rPr>
            <a:t>Планы сочинений </a:t>
          </a:r>
        </a:p>
      </dsp:txBody>
      <dsp:txXfrm>
        <a:off x="2565133" y="638561"/>
        <a:ext cx="2250096" cy="2855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6" y="1284967"/>
            <a:ext cx="4617086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" sz="3100" dirty="0">
                <a:solidFill>
                  <a:schemeClr val="dk1"/>
                </a:solidFill>
              </a:rPr>
              <a:t>Чат-бот "</a:t>
            </a:r>
            <a:r>
              <a:rPr lang="ru" sz="3100" dirty="0" err="1">
                <a:solidFill>
                  <a:schemeClr val="dk1"/>
                </a:solidFill>
              </a:rPr>
              <a:t>ЛитГид</a:t>
            </a:r>
            <a:r>
              <a:rPr lang="ru" sz="3100" dirty="0">
                <a:solidFill>
                  <a:schemeClr val="dk1"/>
                </a:solidFill>
              </a:rPr>
              <a:t>"</a:t>
            </a: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79986" y="2216713"/>
            <a:ext cx="1894558" cy="161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/>
              <a:t>Команда: Гром Ольга, Малыгина Ангелина, Михайлова Евгения, Стрелкова Лидия, </a:t>
            </a:r>
            <a:r>
              <a:rPr lang="ru-RU" dirty="0" err="1"/>
              <a:t>Токуева</a:t>
            </a:r>
            <a:r>
              <a:rPr lang="ru-RU" dirty="0"/>
              <a:t> Ксения, Чугунова Софья</a:t>
            </a: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D8E56E-97EF-2ED4-4400-073134BE1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3032" y="201876"/>
            <a:ext cx="3423501" cy="545775"/>
          </a:xfrm>
          <a:prstGeom prst="rect">
            <a:avLst/>
          </a:prstGeom>
        </p:spPr>
      </p:pic>
      <p:pic>
        <p:nvPicPr>
          <p:cNvPr id="3" name="Picture 2" descr="Северный (Арктический) федеральный университет — Википедия">
            <a:extLst>
              <a:ext uri="{FF2B5EF4-FFF2-40B4-BE49-F238E27FC236}">
                <a16:creationId xmlns:a16="http://schemas.microsoft.com/office/drawing/2014/main" id="{D0C6B7F5-0C32-51E9-D7EE-9ABD6A07C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5" y="111051"/>
            <a:ext cx="786978" cy="6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FAC492-E096-8EE4-C022-1EF13192E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4578" y="3552789"/>
            <a:ext cx="1052158" cy="1515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713613"/>
            <a:ext cx="7229100" cy="307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781050" indent="-171450">
              <a:buSzPts val="1200"/>
              <a:buFont typeface="Arial"/>
              <a:buChar char="•"/>
            </a:pPr>
            <a:r>
              <a:rPr lang="ru" sz="1100" dirty="0">
                <a:ea typeface="Raleway"/>
              </a:rPr>
              <a:t>Проект чат-бота по литературе может стать эффективным инструментом для повышения интереса и вовлеченности школьников в изучение литературы, а также для улучшения их успеваемости.</a:t>
            </a:r>
            <a:br>
              <a:rPr lang="ru" sz="1100" dirty="0">
                <a:ea typeface="Raleway"/>
              </a:rPr>
            </a:br>
            <a:r>
              <a:rPr lang="ru" sz="1100" dirty="0">
                <a:ea typeface="Raleway"/>
              </a:rPr>
              <a:t>Использование чат-бота позволит сделать процесс обучения более интерактивным, персонализированным и удобным для школьников, что соответствует современным образовательным трендам.</a:t>
            </a:r>
            <a:endParaRPr lang="ru" sz="1100" b="0" i="0" u="none" strike="noStrike" cap="none" dirty="0">
              <a:ea typeface="Raleway"/>
            </a:endParaRPr>
          </a:p>
          <a:p>
            <a:pPr marL="781050" indent="-171450">
              <a:buSzPts val="1200"/>
              <a:buFont typeface="Arial"/>
              <a:buChar char="•"/>
            </a:pPr>
            <a:r>
              <a:rPr lang="ru" sz="1100" dirty="0">
                <a:ea typeface="Raleway"/>
              </a:rPr>
              <a:t>Проблема: низкий интерес и вовлеченность школьников в изучение литературы, сложности в понимании и анализе литературных произведений.</a:t>
            </a:r>
            <a:endParaRPr lang="ru" sz="1100" b="0" i="0" u="none" strike="noStrike" cap="none" dirty="0">
              <a:ea typeface="Raleway"/>
            </a:endParaRPr>
          </a:p>
          <a:p>
            <a:pPr marL="781050" indent="-171450">
              <a:buSzPts val="1200"/>
              <a:buFont typeface="Arial"/>
              <a:buChar char="•"/>
            </a:pPr>
            <a:r>
              <a:rPr lang="ru" sz="1100" dirty="0">
                <a:ea typeface="Raleway"/>
              </a:rPr>
              <a:t>Тренды и данные: статистика показывает, что школьники, активно использующие цифровые ресурсы в обучении, демонстрируют лучшие результаты по предметам, в том числе по литературе.</a:t>
            </a:r>
            <a:br>
              <a:rPr lang="ru" sz="1100" dirty="0">
                <a:ea typeface="Raleway"/>
              </a:rPr>
            </a:br>
            <a:r>
              <a:rPr lang="ru" sz="1100" dirty="0">
                <a:ea typeface="Raleway"/>
              </a:rPr>
              <a:t>Региональные и федеральные программы развития образования поддерживают внедрение инновационных технологий, в том числе чат-ботов, в учебный процесс.</a:t>
            </a:r>
          </a:p>
          <a:p>
            <a:pPr marL="781050" indent="-171450">
              <a:buSzPts val="1200"/>
              <a:buFont typeface="Arial"/>
              <a:buChar char="•"/>
            </a:pPr>
            <a:r>
              <a:rPr lang="ru" sz="1100" dirty="0">
                <a:ea typeface="Raleway"/>
              </a:rPr>
              <a:t>Проект чат-бота по литературе для школьников является актуальным и востребованным решением, которое позволит повысить интерес и успеваемость учащихся в изучении литературы с использованием современных цифровых технологий.</a:t>
            </a:r>
          </a:p>
          <a:p>
            <a:pPr marL="1219200" indent="-381000">
              <a:buClr>
                <a:srgbClr val="8F00FF"/>
              </a:buClr>
              <a:buSzPts val="1200"/>
              <a:buFont typeface="Arial"/>
              <a:buChar char="•"/>
            </a:pP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18203" y="1296496"/>
            <a:ext cx="4694314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0D3CF915-3159-2E08-9F5D-94B088ECD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360" y="1892349"/>
            <a:ext cx="8147658" cy="2756226"/>
          </a:xfrm>
        </p:spPr>
        <p:txBody>
          <a:bodyPr/>
          <a:lstStyle/>
          <a:p>
            <a:pPr marL="152400" indent="0">
              <a:buNone/>
            </a:pPr>
            <a:endParaRPr lang="ru-RU" sz="1000" dirty="0"/>
          </a:p>
          <a:p>
            <a:pPr>
              <a:lnSpc>
                <a:spcPct val="114999"/>
              </a:lnSpc>
            </a:pPr>
            <a:r>
              <a:rPr lang="ru-RU" sz="1100" dirty="0"/>
              <a:t>Целевая аудитория:</a:t>
            </a:r>
            <a:br>
              <a:rPr lang="ru-RU" sz="1100" dirty="0"/>
            </a:br>
            <a:r>
              <a:rPr lang="ru-RU" sz="1100" dirty="0"/>
              <a:t>- Ученики средних и старших классов (5-11 классы)</a:t>
            </a:r>
            <a:br>
              <a:rPr lang="ru-RU" sz="1100" dirty="0"/>
            </a:br>
            <a:r>
              <a:rPr lang="ru-RU" sz="1100" dirty="0"/>
              <a:t>- Возраст: 11-18 лет</a:t>
            </a:r>
            <a:br>
              <a:rPr lang="ru-RU" sz="1100" dirty="0"/>
            </a:br>
            <a:r>
              <a:rPr lang="ru-RU" sz="1100" dirty="0"/>
              <a:t>- Основной интерес - улучшение успеваемости, расширение кругозора, подготовка к урокам и экзаменам</a:t>
            </a:r>
            <a:br>
              <a:rPr lang="ru-RU" sz="1100" dirty="0"/>
            </a:br>
            <a:r>
              <a:rPr lang="ru-RU" sz="1100" dirty="0"/>
              <a:t>- Предпочитают интерактивные, технологичные форматы обучения</a:t>
            </a:r>
            <a:br>
              <a:rPr lang="ru-RU" sz="1100" dirty="0"/>
            </a:br>
            <a:r>
              <a:rPr lang="ru-RU" sz="1100" dirty="0"/>
              <a:t>- Активные пользователи мессенджеров и социальных сетей</a:t>
            </a:r>
          </a:p>
          <a:p>
            <a:pPr>
              <a:lnSpc>
                <a:spcPct val="114999"/>
              </a:lnSpc>
            </a:pPr>
            <a:r>
              <a:rPr lang="ru-RU" sz="1100" dirty="0"/>
              <a:t>Основные сегменты потребителей:</a:t>
            </a:r>
            <a:br>
              <a:rPr lang="ru-RU" sz="1100" dirty="0"/>
            </a:br>
            <a:r>
              <a:rPr lang="ru-RU" sz="1100" dirty="0"/>
              <a:t>- Ученики средних классов (5-9 классы)</a:t>
            </a:r>
            <a:br>
              <a:rPr lang="ru-RU" sz="1100" dirty="0"/>
            </a:br>
            <a:r>
              <a:rPr lang="ru-RU" sz="1100" dirty="0"/>
              <a:t>- Ученики старших классов (10-11 классы)</a:t>
            </a:r>
            <a:br>
              <a:rPr lang="ru-RU" sz="1100" dirty="0"/>
            </a:br>
            <a:r>
              <a:rPr lang="ru-RU" sz="1100" dirty="0"/>
              <a:t>- Учителя литературы и русского языка</a:t>
            </a:r>
            <a:br>
              <a:rPr lang="ru-RU" sz="1100" dirty="0"/>
            </a:br>
            <a:r>
              <a:rPr lang="ru-RU" sz="1100" dirty="0"/>
              <a:t>- Родители школьников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201960" y="2360362"/>
            <a:ext cx="7911997" cy="2542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indent="-266700">
              <a:buClr>
                <a:schemeClr val="dk1"/>
              </a:buClr>
            </a:pPr>
            <a:r>
              <a:rPr lang="ru" sz="1100" dirty="0">
                <a:solidFill>
                  <a:srgbClr val="000000"/>
                </a:solidFill>
              </a:rPr>
              <a:t>Недостаток интереса и понимания литературы.</a:t>
            </a:r>
          </a:p>
          <a:p>
            <a:pPr marL="406400" indent="-266700">
              <a:buClr>
                <a:schemeClr val="dk1"/>
              </a:buClr>
            </a:pPr>
            <a:endParaRPr lang="ru" sz="1100" dirty="0">
              <a:solidFill>
                <a:srgbClr val="000000"/>
              </a:solidFill>
            </a:endParaRPr>
          </a:p>
          <a:p>
            <a:pPr marL="406400" indent="-266700">
              <a:buClr>
                <a:schemeClr val="dk1"/>
              </a:buClr>
            </a:pPr>
            <a:r>
              <a:rPr lang="ru" sz="1100" dirty="0">
                <a:solidFill>
                  <a:srgbClr val="000000"/>
                </a:solidFill>
              </a:rPr>
              <a:t>Современные школьники часто испытывают трудности с восприятием литературных произведений.</a:t>
            </a:r>
          </a:p>
          <a:p>
            <a:pPr marL="406400" indent="-266700">
              <a:buClr>
                <a:schemeClr val="dk1"/>
              </a:buClr>
            </a:pPr>
            <a:endParaRPr lang="ru" sz="1100" dirty="0">
              <a:solidFill>
                <a:srgbClr val="000000"/>
              </a:solidFill>
            </a:endParaRPr>
          </a:p>
          <a:p>
            <a:pPr marL="406400" indent="-266700">
              <a:buClr>
                <a:schemeClr val="dk1"/>
              </a:buClr>
            </a:pPr>
            <a:r>
              <a:rPr lang="ru" sz="1100" dirty="0">
                <a:solidFill>
                  <a:srgbClr val="000000"/>
                </a:solidFill>
              </a:rPr>
              <a:t>Многие учащиеся не понимают, как анализировать тексты, и не видят связи между литературными произведениями и своей жизнью. </a:t>
            </a:r>
          </a:p>
          <a:p>
            <a:pPr marL="406400" indent="-266700">
              <a:buClr>
                <a:schemeClr val="dk1"/>
              </a:buClr>
            </a:pPr>
            <a:endParaRPr lang="ru" sz="1100" dirty="0">
              <a:solidFill>
                <a:srgbClr val="000000"/>
              </a:solidFill>
            </a:endParaRPr>
          </a:p>
          <a:p>
            <a:pPr marL="406400" indent="-266700">
              <a:buClr>
                <a:schemeClr val="dk1"/>
              </a:buClr>
            </a:pPr>
            <a:r>
              <a:rPr lang="ru" sz="1100" dirty="0">
                <a:solidFill>
                  <a:srgbClr val="000000"/>
                </a:solidFill>
              </a:rPr>
              <a:t>Это приводит к снижению интереса к чтению и недостаточной подготовке к урокам литературы.</a:t>
            </a:r>
            <a:br>
              <a:rPr lang="ru" sz="1100" dirty="0"/>
            </a:br>
            <a:br>
              <a:rPr lang="ru" sz="1100" dirty="0"/>
            </a:br>
            <a:endParaRPr lang="ru" sz="10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4" name="Picture 2" descr="https://sun9-22.userapi.com/impg/sWgvykhHHiyqbh94WqyFpWJUPyg4oIKHEuih4w/fPVD1Q8zXpo.jpg?size=828x496&amp;quality=95&amp;sign=18468b3e4a7f475c9f5a45b970ddd68a&amp;type=album"/>
          <p:cNvPicPr>
            <a:picLocks noChangeAspect="1" noChangeArrowheads="1"/>
          </p:cNvPicPr>
          <p:nvPr/>
        </p:nvPicPr>
        <p:blipFill>
          <a:blip r:embed="rId4"/>
          <a:srcRect l="13746" t="35786" r="17915" b="6149"/>
          <a:stretch>
            <a:fillRect/>
          </a:stretch>
        </p:blipFill>
        <p:spPr bwMode="auto">
          <a:xfrm>
            <a:off x="4044462" y="553915"/>
            <a:ext cx="4024990" cy="2048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8" y="2417511"/>
            <a:ext cx="7993200" cy="209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indent="-266700">
              <a:buClr>
                <a:schemeClr val="dk1"/>
              </a:buClr>
            </a:pPr>
            <a:r>
              <a:rPr lang="ru" sz="1100" dirty="0">
                <a:solidFill>
                  <a:srgbClr val="000000"/>
                </a:solidFill>
              </a:rPr>
              <a:t>Проект может решить следующие задачи:</a:t>
            </a:r>
            <a:br>
              <a:rPr lang="ru" sz="1100" dirty="0"/>
            </a:br>
            <a:r>
              <a:rPr lang="ru" sz="1100" dirty="0">
                <a:solidFill>
                  <a:srgbClr val="000000"/>
                </a:solidFill>
              </a:rPr>
              <a:t>1. Обеспечить доступ к простым и понятным объяснениям литературных произведений, их тем и идей.</a:t>
            </a:r>
            <a:br>
              <a:rPr lang="ru" sz="1100" dirty="0"/>
            </a:br>
            <a:r>
              <a:rPr lang="ru" sz="1100" dirty="0">
                <a:solidFill>
                  <a:srgbClr val="000000"/>
                </a:solidFill>
              </a:rPr>
              <a:t>2. Предложить интерактивные задания и викторины для закрепления знаний.</a:t>
            </a:r>
            <a:br>
              <a:rPr lang="ru" sz="1100" dirty="0"/>
            </a:br>
            <a:r>
              <a:rPr lang="ru" sz="1100" dirty="0">
                <a:solidFill>
                  <a:srgbClr val="000000"/>
                </a:solidFill>
              </a:rPr>
              <a:t>3. Помочь в подготовке к урокам, предоставляя краткие аннотации и анализы произведений.</a:t>
            </a:r>
            <a:br>
              <a:rPr lang="ru" sz="1100" dirty="0"/>
            </a:br>
            <a:r>
              <a:rPr lang="ru" sz="1100" dirty="0">
                <a:solidFill>
                  <a:srgbClr val="000000"/>
                </a:solidFill>
              </a:rPr>
              <a:t>4. Стимулировать интерес к чтению через игры и обсуждения, связывая литературу с современными темами и проблемами.</a:t>
            </a:r>
            <a:br>
              <a:rPr lang="ru" sz="1100" dirty="0"/>
            </a:br>
            <a:br>
              <a:rPr lang="ru" sz="1100" dirty="0"/>
            </a:br>
            <a:r>
              <a:rPr lang="ru" sz="1100" dirty="0">
                <a:solidFill>
                  <a:srgbClr val="000000"/>
                </a:solidFill>
              </a:rPr>
              <a:t>Таким образом, проект будет способствовать развитию читательских навыков и критического мышления у школьников, а также повышению их интереса к литературе.</a:t>
            </a:r>
            <a:endParaRPr lang="ru" sz="11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" dirty="0"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645875" y="1758462"/>
            <a:ext cx="7478217" cy="369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b="1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ЛитГид</a:t>
            </a:r>
            <a:endParaRPr lang="ru" b="1" i="0" strike="noStrike" cap="none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 </a:t>
            </a:r>
            <a:r>
              <a:rPr lang="ru" sz="1200" dirty="0">
                <a:solidFill>
                  <a:schemeClr val="dk2"/>
                </a:solidFill>
                <a:ea typeface="Raleway"/>
                <a:sym typeface="Raleway"/>
              </a:rPr>
              <a:t>ученикам средних классов (5-9 классы), ученикам старших классов (10-11 классы), учителям литературы и русского языка, родителям школьников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 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ea typeface="Raleway"/>
                <a:sym typeface="Raleway"/>
              </a:rPr>
              <a:t> ухудшения успеваемости и подготовки к урокам и экзаменам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ea typeface="Raleway"/>
                <a:sym typeface="Raleway"/>
              </a:rPr>
              <a:t>низкого интереса и вовлеченности школьников в изучение литературы, сложности в понимании и анализе литературных произведений и необходимости повышения эффективности преподавания литературы в школах, адаптации образовательных методик к потребностям современных учеников.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 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 dirty="0">
                <a:solidFill>
                  <a:schemeClr val="dk2"/>
                </a:solidFill>
                <a:ea typeface="Raleway"/>
                <a:sym typeface="Raleway"/>
              </a:rPr>
              <a:t>языковых моделей библиотеки обработки естественного языка, которая позволит нам создать высококачественный и интеллектуальный чат-бот, адаптированный под потребности школьников.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sym typeface="Raleway"/>
              </a:rPr>
              <a:t>у</a:t>
            </a:r>
            <a:r>
              <a:rPr lang="ru" sz="1200" dirty="0">
                <a:solidFill>
                  <a:schemeClr val="dk2"/>
                </a:solidFill>
                <a:ea typeface="Raleway"/>
                <a:sym typeface="Raleway"/>
              </a:rPr>
              <a:t>добный ресурс для использования на уроках по литературе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405171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58052" y="1243625"/>
            <a:ext cx="6936600" cy="3149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" dirty="0">
                <a:latin typeface="Roboto"/>
                <a:ea typeface="Roboto"/>
                <a:cs typeface="Roboto"/>
              </a:rPr>
              <a:t>Чат-боты — самый </a:t>
            </a:r>
            <a:r>
              <a:rPr lang="ru" b="1" dirty="0">
                <a:latin typeface="Roboto"/>
                <a:ea typeface="Roboto"/>
                <a:cs typeface="Roboto"/>
              </a:rPr>
              <a:t>быстрорастущий</a:t>
            </a:r>
            <a:r>
              <a:rPr lang="ru" dirty="0">
                <a:latin typeface="Roboto"/>
                <a:ea typeface="Roboto"/>
                <a:cs typeface="Roboto"/>
              </a:rPr>
              <a:t> канал коммуникации бренда, а размер рынка чат-ботов за последние пару лет </a:t>
            </a:r>
            <a:r>
              <a:rPr lang="ru" b="1" dirty="0">
                <a:latin typeface="Roboto"/>
                <a:ea typeface="Roboto"/>
                <a:cs typeface="Roboto"/>
              </a:rPr>
              <a:t>увеличился на 92%</a:t>
            </a:r>
            <a:r>
              <a:rPr lang="ru" dirty="0">
                <a:latin typeface="Roboto"/>
                <a:ea typeface="Roboto"/>
                <a:cs typeface="Roboto"/>
              </a:rPr>
              <a:t>.</a:t>
            </a:r>
            <a:endParaRPr lang="ru-RU" dirty="0"/>
          </a:p>
          <a:p>
            <a:r>
              <a:rPr lang="ru" dirty="0">
                <a:latin typeface="Roboto"/>
                <a:ea typeface="Roboto"/>
                <a:cs typeface="Roboto"/>
              </a:rPr>
              <a:t>В 2023 году каждое шестое взаимодействие с клиентами в мире осуществлялось с помощью диалогового ИИ.</a:t>
            </a:r>
            <a:br>
              <a:rPr lang="ru" dirty="0">
                <a:latin typeface="Roboto"/>
                <a:ea typeface="Roboto"/>
                <a:cs typeface="Roboto"/>
              </a:rPr>
            </a:br>
            <a:r>
              <a:rPr lang="ru" dirty="0">
                <a:latin typeface="Roboto"/>
                <a:ea typeface="Roboto"/>
                <a:cs typeface="Roboto"/>
              </a:rPr>
              <a:t>Чат-ботами пользуются </a:t>
            </a:r>
            <a:r>
              <a:rPr lang="ru" b="1" dirty="0">
                <a:latin typeface="Roboto"/>
                <a:ea typeface="Roboto"/>
                <a:cs typeface="Roboto"/>
              </a:rPr>
              <a:t>1,4 миллиарда человек</a:t>
            </a:r>
            <a:r>
              <a:rPr lang="ru" dirty="0">
                <a:latin typeface="Roboto"/>
                <a:ea typeface="Roboto"/>
                <a:cs typeface="Roboto"/>
              </a:rPr>
              <a:t>.</a:t>
            </a:r>
          </a:p>
          <a:p>
            <a:r>
              <a:rPr lang="ru" dirty="0">
                <a:latin typeface="Roboto"/>
                <a:ea typeface="Roboto"/>
                <a:cs typeface="Roboto"/>
              </a:rPr>
              <a:t>Чат-боты имеют более </a:t>
            </a:r>
            <a:r>
              <a:rPr lang="ru" b="1" dirty="0">
                <a:latin typeface="Roboto"/>
                <a:ea typeface="Roboto"/>
                <a:cs typeface="Roboto"/>
              </a:rPr>
              <a:t>быстрое время отклика</a:t>
            </a:r>
            <a:r>
              <a:rPr lang="ru" dirty="0">
                <a:latin typeface="Roboto"/>
                <a:ea typeface="Roboto"/>
                <a:cs typeface="Roboto"/>
              </a:rPr>
              <a:t>, чем настоящие люди. По мнению </a:t>
            </a:r>
            <a:r>
              <a:rPr lang="ru" b="1" dirty="0">
                <a:latin typeface="Roboto"/>
                <a:ea typeface="Roboto"/>
                <a:cs typeface="Roboto"/>
              </a:rPr>
              <a:t>68%</a:t>
            </a:r>
            <a:r>
              <a:rPr lang="ru" dirty="0">
                <a:latin typeface="Roboto"/>
                <a:ea typeface="Roboto"/>
                <a:cs typeface="Roboto"/>
              </a:rPr>
              <a:t> потребителей, им нравятся чат-боты, потому что они дают быстрые ответы.</a:t>
            </a:r>
          </a:p>
          <a:p>
            <a:r>
              <a:rPr lang="ru" dirty="0">
                <a:latin typeface="Roboto"/>
                <a:ea typeface="Roboto"/>
                <a:cs typeface="Roboto"/>
              </a:rPr>
              <a:t>По мнению потребителей, преимуществом чат-бота №1 является </a:t>
            </a:r>
            <a:r>
              <a:rPr lang="ru" b="1" dirty="0">
                <a:latin typeface="Roboto"/>
                <a:ea typeface="Roboto"/>
                <a:cs typeface="Roboto"/>
              </a:rPr>
              <a:t>круглосуточная поддержка</a:t>
            </a:r>
            <a:r>
              <a:rPr lang="ru" dirty="0">
                <a:latin typeface="Roboto"/>
                <a:ea typeface="Roboto"/>
                <a:cs typeface="Roboto"/>
              </a:rPr>
              <a:t>.</a:t>
            </a:r>
          </a:p>
          <a:p>
            <a:r>
              <a:rPr lang="ru" dirty="0">
                <a:ea typeface="Roboto"/>
              </a:rPr>
              <a:t>Рынок чат-ботов </a:t>
            </a:r>
            <a:r>
              <a:rPr lang="ru" b="1" dirty="0">
                <a:ea typeface="Roboto"/>
              </a:rPr>
              <a:t>ежегодно растёт на 30%</a:t>
            </a:r>
            <a:endParaRPr lang="ru" b="1" i="0" u="none" strike="noStrike" cap="none" dirty="0">
              <a:ea typeface="Roboto"/>
            </a:endParaRPr>
          </a:p>
          <a:p>
            <a:endParaRPr lang="ru" sz="1300" dirty="0">
              <a:latin typeface="Roboto"/>
              <a:ea typeface="Roboto"/>
              <a:cs typeface="Roboto"/>
            </a:endParaRPr>
          </a:p>
          <a:p>
            <a:endParaRPr lang="ru" sz="1300" dirty="0">
              <a:latin typeface="Roboto"/>
              <a:ea typeface="Roboto"/>
              <a:cs typeface="Roboto"/>
            </a:endParaRPr>
          </a:p>
          <a:p>
            <a:pPr>
              <a:lnSpc>
                <a:spcPct val="114999"/>
              </a:lnSpc>
              <a:buSzPts val="1200"/>
            </a:pPr>
            <a:endParaRPr lang="ru" sz="1100" dirty="0">
              <a:ea typeface="Raleway SemiBold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56817" y="34657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170284" y="1310055"/>
            <a:ext cx="3680747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4999"/>
              </a:lnSpc>
            </a:pPr>
            <a:r>
              <a:rPr lang="ru" sz="1200" dirty="0"/>
              <a:t>1. Рекламные доходы</a:t>
            </a:r>
            <a:br>
              <a:rPr lang="ru" sz="1200" dirty="0"/>
            </a:br>
            <a:br>
              <a:rPr lang="ru" sz="1200" dirty="0"/>
            </a:br>
            <a:r>
              <a:rPr lang="ru" sz="1200" dirty="0"/>
              <a:t>2. Продажа дополнительного контента</a:t>
            </a:r>
            <a:br>
              <a:rPr lang="ru" sz="1200" dirty="0"/>
            </a:br>
            <a:br>
              <a:rPr lang="ru" sz="1200" dirty="0"/>
            </a:br>
            <a:r>
              <a:rPr lang="ru" sz="1200" dirty="0"/>
              <a:t>3. Корпоративные решения</a:t>
            </a:r>
          </a:p>
          <a:p>
            <a:pPr>
              <a:lnSpc>
                <a:spcPct val="114999"/>
              </a:lnSpc>
            </a:pPr>
            <a:endParaRPr lang="ru" sz="1200" dirty="0"/>
          </a:p>
          <a:p>
            <a:pPr>
              <a:lnSpc>
                <a:spcPct val="114999"/>
              </a:lnSpc>
            </a:pPr>
            <a:r>
              <a:rPr lang="ru" sz="1200" dirty="0"/>
              <a:t>4. Партнерские программы</a:t>
            </a:r>
            <a:br>
              <a:rPr lang="ru" sz="1200" dirty="0"/>
            </a:br>
            <a:br>
              <a:rPr lang="ru" sz="1200" dirty="0"/>
            </a:br>
            <a:r>
              <a:rPr lang="ru" sz="1200" dirty="0"/>
              <a:t>5. Целевые рекламные кампании</a:t>
            </a:r>
            <a:br>
              <a:rPr lang="ru" sz="1200" dirty="0"/>
            </a:br>
            <a:endParaRPr lang="ru" sz="1200" dirty="0"/>
          </a:p>
        </p:txBody>
      </p:sp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503164" y="312501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402765" y="315672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3475893" y="1055077"/>
          <a:ext cx="4815254" cy="3636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56817" y="43924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45F638-F70C-EB7D-860B-80D5B0501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3" y="964745"/>
            <a:ext cx="4808943" cy="2295284"/>
          </a:xfrm>
        </p:spPr>
        <p:txBody>
          <a:bodyPr/>
          <a:lstStyle/>
          <a:p>
            <a:pPr marL="152400" indent="0">
              <a:lnSpc>
                <a:spcPct val="114999"/>
              </a:lnSpc>
            </a:pPr>
            <a:r>
              <a:rPr lang="ru-RU" sz="1000" dirty="0"/>
              <a:t>Разработали концепцию </a:t>
            </a:r>
          </a:p>
          <a:p>
            <a:pPr marL="152400" indent="0">
              <a:lnSpc>
                <a:spcPct val="114999"/>
              </a:lnSpc>
            </a:pPr>
            <a:endParaRPr lang="ru-RU" sz="1000" dirty="0"/>
          </a:p>
          <a:p>
            <a:pPr marL="152400" indent="0">
              <a:lnSpc>
                <a:spcPct val="114999"/>
              </a:lnSpc>
            </a:pPr>
            <a:r>
              <a:rPr lang="ru-RU" sz="1000" dirty="0"/>
              <a:t>Получили первый прототип </a:t>
            </a:r>
          </a:p>
          <a:p>
            <a:pPr marL="152400" indent="0">
              <a:lnSpc>
                <a:spcPct val="114999"/>
              </a:lnSpc>
            </a:pPr>
            <a:endParaRPr lang="ru-RU" sz="1000" dirty="0"/>
          </a:p>
          <a:p>
            <a:pPr marL="152400" indent="0">
              <a:lnSpc>
                <a:spcPct val="114999"/>
              </a:lnSpc>
            </a:pPr>
            <a:r>
              <a:rPr lang="ru-RU" sz="1000" dirty="0"/>
              <a:t>Разработаны версии материалов</a:t>
            </a:r>
          </a:p>
          <a:p>
            <a:pPr marL="152400" indent="0">
              <a:lnSpc>
                <a:spcPct val="114999"/>
              </a:lnSpc>
            </a:pPr>
            <a:endParaRPr lang="ru-RU" sz="1000" dirty="0"/>
          </a:p>
          <a:p>
            <a:pPr marL="152400" indent="0">
              <a:lnSpc>
                <a:spcPct val="114999"/>
              </a:lnSpc>
            </a:pPr>
            <a:r>
              <a:rPr lang="ru-RU" sz="1000" dirty="0"/>
              <a:t>Предложена модель монетизации </a:t>
            </a:r>
          </a:p>
          <a:p>
            <a:pPr marL="152400" indent="0">
              <a:lnSpc>
                <a:spcPct val="114999"/>
              </a:lnSpc>
            </a:pPr>
            <a:endParaRPr lang="ru-RU" sz="1000" dirty="0"/>
          </a:p>
          <a:p>
            <a:pPr marL="152400" indent="0">
              <a:lnSpc>
                <a:spcPct val="114999"/>
              </a:lnSpc>
            </a:pPr>
            <a:r>
              <a:rPr lang="ru-RU" sz="1000" dirty="0"/>
              <a:t>Проведен первичный анализ рынков</a:t>
            </a:r>
          </a:p>
          <a:p>
            <a:pPr marL="152400" indent="0">
              <a:lnSpc>
                <a:spcPct val="114999"/>
              </a:lnSpc>
              <a:buNone/>
            </a:pPr>
            <a:r>
              <a:rPr lang="ru-RU" sz="1000" dirty="0"/>
              <a:t> </a:t>
            </a:r>
          </a:p>
          <a:p>
            <a:pPr marL="152400" indent="0">
              <a:lnSpc>
                <a:spcPct val="114999"/>
              </a:lnSpc>
            </a:pPr>
            <a:r>
              <a:rPr lang="ru-RU" sz="1000" dirty="0"/>
              <a:t>Проанализированы инструменты для создания чат ботов         </a:t>
            </a:r>
          </a:p>
        </p:txBody>
      </p:sp>
      <p:pic>
        <p:nvPicPr>
          <p:cNvPr id="8194" name="Picture 2" descr="https://sun9-72.userapi.com/impg/rhmAmD07jsZIMKDjEIhtPNeYMViHsaqOFvVx9Q/N04b_gVfsQE.jpg?size=684x529&amp;quality=95&amp;sign=c5a5562e212c4d9b13cf8a58ae65509c&amp;type=album"/>
          <p:cNvPicPr>
            <a:picLocks noChangeAspect="1" noChangeArrowheads="1"/>
          </p:cNvPicPr>
          <p:nvPr/>
        </p:nvPicPr>
        <p:blipFill>
          <a:blip r:embed="rId3"/>
          <a:srcRect r="52011" b="10871"/>
          <a:stretch>
            <a:fillRect/>
          </a:stretch>
        </p:blipFill>
        <p:spPr bwMode="auto">
          <a:xfrm>
            <a:off x="4257550" y="1093156"/>
            <a:ext cx="1957620" cy="281195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08885" y="1182531"/>
            <a:ext cx="467512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600" dirty="0" err="1"/>
              <a:t>Лит-Гид</a:t>
            </a:r>
            <a:endParaRPr lang="ru-RU" sz="600" dirty="0"/>
          </a:p>
        </p:txBody>
      </p:sp>
      <p:sp>
        <p:nvSpPr>
          <p:cNvPr id="10" name="TextBox 9"/>
          <p:cNvSpPr txBox="1"/>
          <p:nvPr/>
        </p:nvSpPr>
        <p:spPr>
          <a:xfrm>
            <a:off x="4353138" y="1878070"/>
            <a:ext cx="148389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700" dirty="0" err="1"/>
              <a:t>Здраствуй</a:t>
            </a:r>
            <a:r>
              <a:rPr lang="ru-RU" sz="700" dirty="0"/>
              <a:t>!</a:t>
            </a:r>
            <a:br>
              <a:rPr lang="ru-RU" sz="700" dirty="0"/>
            </a:br>
            <a:r>
              <a:rPr lang="ru-RU" sz="700" dirty="0"/>
              <a:t>Это </a:t>
            </a:r>
            <a:r>
              <a:rPr lang="ru-RU" sz="700" dirty="0" err="1"/>
              <a:t>Лит-Гид</a:t>
            </a:r>
            <a:r>
              <a:rPr lang="ru-RU" sz="700" dirty="0"/>
              <a:t> бот, который поможет тебе в подготовке к урокам по литературе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4285" y="2511734"/>
            <a:ext cx="146900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700" dirty="0"/>
              <a:t>В этом </a:t>
            </a:r>
            <a:r>
              <a:rPr lang="ru-RU" sz="700" dirty="0" err="1"/>
              <a:t>чат-боте</a:t>
            </a:r>
            <a:r>
              <a:rPr lang="ru-RU" sz="700" dirty="0"/>
              <a:t> ты можешь выбрать удобный для тебя пакет.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5431" y="3007893"/>
            <a:ext cx="1460978" cy="200055"/>
          </a:xfrm>
          <a:prstGeom prst="rect">
            <a:avLst/>
          </a:prstGeom>
          <a:solidFill>
            <a:srgbClr val="9AA1B2"/>
          </a:solidFill>
        </p:spPr>
        <p:txBody>
          <a:bodyPr wrap="square" rtlCol="0">
            <a:spAutoFit/>
          </a:bodyPr>
          <a:lstStyle/>
          <a:p>
            <a:r>
              <a:rPr lang="ru-RU" sz="700" dirty="0"/>
              <a:t>Бесплатная версия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576" y="3222169"/>
            <a:ext cx="1452957" cy="200055"/>
          </a:xfrm>
          <a:prstGeom prst="rect">
            <a:avLst/>
          </a:prstGeom>
          <a:solidFill>
            <a:srgbClr val="9AA1B2"/>
          </a:solidFill>
        </p:spPr>
        <p:txBody>
          <a:bodyPr wrap="square" rtlCol="0">
            <a:spAutoFit/>
          </a:bodyPr>
          <a:lstStyle/>
          <a:p>
            <a:r>
              <a:rPr lang="ru-RU" sz="700" dirty="0" err="1"/>
              <a:t>Премиум</a:t>
            </a:r>
            <a:r>
              <a:rPr lang="ru-RU" sz="700" dirty="0"/>
              <a:t> подписка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71472" y="3450196"/>
            <a:ext cx="1452957" cy="200055"/>
          </a:xfrm>
          <a:prstGeom prst="rect">
            <a:avLst/>
          </a:prstGeom>
          <a:solidFill>
            <a:srgbClr val="9AA1B2"/>
          </a:solidFill>
        </p:spPr>
        <p:txBody>
          <a:bodyPr wrap="square" rtlCol="0">
            <a:spAutoFit/>
          </a:bodyPr>
          <a:lstStyle/>
          <a:p>
            <a:r>
              <a:rPr lang="ru-RU" sz="700" dirty="0"/>
              <a:t>Как оплатить?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1074" y="3681662"/>
            <a:ext cx="1089718" cy="184666"/>
          </a:xfrm>
          <a:prstGeom prst="rect">
            <a:avLst/>
          </a:prstGeom>
          <a:solidFill>
            <a:srgbClr val="D2ECB6"/>
          </a:solidFill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ru-RU" sz="600" dirty="0" err="1">
                <a:solidFill>
                  <a:schemeClr val="accent4">
                    <a:lumMod val="50000"/>
                  </a:schemeClr>
                </a:solidFill>
              </a:rPr>
              <a:t>бесплатнаяверсия</a:t>
            </a:r>
            <a:endParaRPr lang="ru-RU" sz="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7" name="Picture 2" descr="https://sun9-72.userapi.com/impg/rhmAmD07jsZIMKDjEIhtPNeYMViHsaqOFvVx9Q/N04b_gVfsQE.jpg?size=684x529&amp;quality=95&amp;sign=c5a5562e212c4d9b13cf8a58ae65509c&amp;type=album"/>
          <p:cNvPicPr>
            <a:picLocks noChangeAspect="1" noChangeArrowheads="1"/>
          </p:cNvPicPr>
          <p:nvPr/>
        </p:nvPicPr>
        <p:blipFill>
          <a:blip r:embed="rId3"/>
          <a:srcRect l="53859" t="23499" r="467" b="34007"/>
          <a:stretch>
            <a:fillRect/>
          </a:stretch>
        </p:blipFill>
        <p:spPr bwMode="auto">
          <a:xfrm>
            <a:off x="6400801" y="1258160"/>
            <a:ext cx="1863175" cy="1340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1" name="Google Shape;231;p34"/>
          <p:cNvGraphicFramePr/>
          <p:nvPr>
            <p:extLst>
              <p:ext uri="{D42A27DB-BD31-4B8C-83A1-F6EECF244321}">
                <p14:modId xmlns:p14="http://schemas.microsoft.com/office/powerpoint/2010/main" val="3463464415"/>
              </p:ext>
            </p:extLst>
          </p:nvPr>
        </p:nvGraphicFramePr>
        <p:xfrm>
          <a:off x="455655" y="841804"/>
          <a:ext cx="7977318" cy="3344472"/>
        </p:xfrm>
        <a:graphic>
          <a:graphicData uri="http://schemas.openxmlformats.org/drawingml/2006/table">
            <a:tbl>
              <a:tblPr>
                <a:noFill/>
                <a:tableStyleId>{350881A9-6E58-4863-96C6-BB15743BBDB7}</a:tableStyleId>
              </a:tblPr>
              <a:tblGrid>
                <a:gridCol w="265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5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9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Гром Ольга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9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Михайлова Евгения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9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Чугунова Софья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2" name="Google Shape;232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5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endParaRPr lang="ru" dirty="0">
              <a:solidFill>
                <a:srgbClr val="FE7062"/>
              </a:solidFill>
              <a:latin typeface="Raleway SemiBold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 descr="Изображение выглядит как на открытом воздухе, человек, неб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98548CD5-0FAE-615F-4FA8-E2DB2B63C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954" y="1289735"/>
            <a:ext cx="899476" cy="942204"/>
          </a:xfrm>
          <a:prstGeom prst="rect">
            <a:avLst/>
          </a:prstGeom>
        </p:spPr>
      </p:pic>
      <p:pic>
        <p:nvPicPr>
          <p:cNvPr id="3" name="Рисунок 2" descr="Изображение выглядит как Человеческое лицо, человек, очки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86A1F817-2B46-57EE-3FED-D5BA437FE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094" y="2231938"/>
            <a:ext cx="741964" cy="1003986"/>
          </a:xfrm>
          <a:prstGeom prst="rect">
            <a:avLst/>
          </a:prstGeom>
        </p:spPr>
      </p:pic>
      <p:pic>
        <p:nvPicPr>
          <p:cNvPr id="4" name="Рисунок 3" descr="Изображение выглядит как Человеческое лицо, человек, портрет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00ACDE5D-5CC3-270D-5B14-A34FBF7E2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379" y="3197309"/>
            <a:ext cx="778891" cy="9885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1552340" y="312027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464547" y="1039854"/>
            <a:ext cx="8143606" cy="1630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indent="-311150">
              <a:buClr>
                <a:srgbClr val="132C40"/>
              </a:buClr>
              <a:buSzPts val="1300"/>
              <a:buAutoNum type="arabicParenR"/>
            </a:pPr>
            <a:r>
              <a:rPr lang="ru-RU" sz="1400" dirty="0"/>
              <a:t>Ноябрь 2024 г. – подготовка заявки на грант «Студенческий </a:t>
            </a:r>
            <a:r>
              <a:rPr lang="ru-RU" sz="1400" dirty="0" err="1"/>
              <a:t>стартап</a:t>
            </a:r>
            <a:r>
              <a:rPr lang="ru-RU" sz="1400" dirty="0"/>
              <a:t>» </a:t>
            </a:r>
          </a:p>
          <a:p>
            <a:pPr indent="-311150">
              <a:buClr>
                <a:srgbClr val="132C40"/>
              </a:buClr>
              <a:buSzPts val="1300"/>
              <a:buAutoNum type="arabicParenR"/>
            </a:pPr>
            <a:r>
              <a:rPr lang="ru-RU" sz="1400" dirty="0"/>
              <a:t>Декабрь 2024 г. – доработка прототипа</a:t>
            </a:r>
          </a:p>
          <a:p>
            <a:pPr indent="-311150">
              <a:buClr>
                <a:srgbClr val="132C40"/>
              </a:buClr>
              <a:buSzPts val="1300"/>
              <a:buAutoNum type="arabicParenR"/>
            </a:pPr>
            <a:r>
              <a:rPr lang="ru-RU" sz="1400" dirty="0"/>
              <a:t> Февраль 2025 г. – тестирование решение с ЦА </a:t>
            </a:r>
          </a:p>
          <a:p>
            <a:pPr indent="-311150">
              <a:buClr>
                <a:srgbClr val="132C40"/>
              </a:buClr>
              <a:buSzPts val="1300"/>
              <a:buAutoNum type="arabicParenR"/>
            </a:pPr>
            <a:r>
              <a:rPr lang="ru-RU" sz="1400" dirty="0"/>
              <a:t>Апрель 2025 г. – доработка MVP Май 2025 г. – старт продаж </a:t>
            </a:r>
          </a:p>
          <a:p>
            <a:pPr indent="-311150">
              <a:buClr>
                <a:srgbClr val="132C40"/>
              </a:buClr>
              <a:buSzPts val="1300"/>
              <a:buAutoNum type="arabicParenR"/>
            </a:pPr>
            <a:r>
              <a:rPr lang="ru-RU" sz="1400" dirty="0"/>
              <a:t>Октябрь 2025 г. – выход на 2000 активных пользователей</a:t>
            </a:r>
            <a:endParaRPr lang="ru" sz="1300" dirty="0">
              <a:solidFill>
                <a:srgbClr val="132C40"/>
              </a:solidFill>
            </a:endParaRPr>
          </a:p>
          <a:p>
            <a:pPr indent="-311150">
              <a:buClr>
                <a:srgbClr val="132C40"/>
              </a:buClr>
              <a:buSzPts val="1300"/>
              <a:buAutoNum type="arabicParenR"/>
            </a:pPr>
            <a:endParaRPr lang="ru" sz="1300" dirty="0">
              <a:solidFill>
                <a:srgbClr val="132C40"/>
              </a:solidFill>
            </a:endParaRP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456818" y="24250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30870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4" name="Google Shape;254;p35"/>
          <p:cNvGraphicFramePr/>
          <p:nvPr>
            <p:extLst>
              <p:ext uri="{D42A27DB-BD31-4B8C-83A1-F6EECF244321}">
                <p14:modId xmlns:p14="http://schemas.microsoft.com/office/powerpoint/2010/main" val="1473054861"/>
              </p:ext>
            </p:extLst>
          </p:nvPr>
        </p:nvGraphicFramePr>
        <p:xfrm>
          <a:off x="532885" y="2540858"/>
          <a:ext cx="7966959" cy="2671978"/>
        </p:xfrm>
        <a:graphic>
          <a:graphicData uri="http://schemas.openxmlformats.org/drawingml/2006/table">
            <a:tbl>
              <a:tblPr>
                <a:noFill/>
                <a:tableStyleId>{350881A9-6E58-4863-96C6-BB15743BBDB7}</a:tableStyleId>
              </a:tblPr>
              <a:tblGrid>
                <a:gridCol w="4112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2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48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891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Сбор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контента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: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создание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базы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данных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о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книгах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,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авторах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и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жанрах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,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сбор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рецензий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и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рекомендаций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,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интеграция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с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литературными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сайтами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,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библиотеками</a:t>
                      </a:r>
                      <a:b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</a:br>
                      <a:endParaRPr lang="en-US" sz="1200" b="0" i="0" u="none" strike="noStrike" cap="none" noProof="0" dirty="0">
                        <a:solidFill>
                          <a:srgbClr val="000000"/>
                        </a:solidFill>
                        <a:latin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02.10 - 21.10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Малыгина Ангелина, Стрелкова Лидия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34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Разработка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интерфейса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: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удобная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навигация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и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простота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использования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02.10 - 25.10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Гром Ольга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22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Сбор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обратной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связи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: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опросы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пользователей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для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улучшения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Roboto"/>
                        </a:rPr>
                        <a:t> </a:t>
                      </a:r>
                      <a:r>
                        <a:rPr lang="en-US" sz="1200" b="0" i="0" u="none" strike="noStrike" cap="none" noProof="0" dirty="0" err="1">
                          <a:solidFill>
                            <a:srgbClr val="000000"/>
                          </a:solidFill>
                          <a:latin typeface="Roboto"/>
                        </a:rPr>
                        <a:t>функциональности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25.10 - 28.10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Токуева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 Ксения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>
            <a:spLocks noGrp="1"/>
          </p:cNvSpPr>
          <p:nvPr>
            <p:ph type="body" idx="1"/>
          </p:nvPr>
        </p:nvSpPr>
        <p:spPr>
          <a:xfrm>
            <a:off x="418204" y="2454581"/>
            <a:ext cx="4252328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03200">
              <a:buSzPts val="1400"/>
              <a:buNone/>
            </a:pPr>
            <a:r>
              <a:rPr lang="ru-RU" sz="1400" dirty="0">
                <a:solidFill>
                  <a:srgbClr val="132C40"/>
                </a:solidFill>
                <a:latin typeface="Arial"/>
              </a:rPr>
              <a:t>Лидер - Гром Ольга Николаевна</a:t>
            </a:r>
          </a:p>
          <a:p>
            <a:pPr marL="406400" indent="-203200">
              <a:lnSpc>
                <a:spcPct val="114999"/>
              </a:lnSpc>
              <a:buSzPts val="1400"/>
              <a:buNone/>
            </a:pPr>
            <a:r>
              <a:rPr lang="ru-RU" sz="1400" dirty="0">
                <a:solidFill>
                  <a:srgbClr val="132C40"/>
                </a:solidFill>
                <a:latin typeface="Arial"/>
              </a:rPr>
              <a:t>Номер телефона: 89115761958</a:t>
            </a:r>
          </a:p>
          <a:p>
            <a:pPr marL="406400" indent="-203200">
              <a:lnSpc>
                <a:spcPct val="114999"/>
              </a:lnSpc>
              <a:buSzPts val="1400"/>
              <a:buNone/>
            </a:pPr>
            <a:r>
              <a:rPr lang="ru-RU" sz="1400" dirty="0">
                <a:solidFill>
                  <a:srgbClr val="132C40"/>
                </a:solidFill>
                <a:latin typeface="Arial"/>
              </a:rPr>
              <a:t>Электронная почта: grom.o@edu.narfu.ru</a:t>
            </a:r>
          </a:p>
        </p:txBody>
      </p:sp>
      <p:sp>
        <p:nvSpPr>
          <p:cNvPr id="262" name="Google Shape;262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942</Words>
  <Application>Microsoft Office PowerPoint</Application>
  <PresentationFormat>Экран (16:9)</PresentationFormat>
  <Paragraphs>124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Raleway</vt:lpstr>
      <vt:lpstr>Arial</vt:lpstr>
      <vt:lpstr>Raleway SemiBold</vt:lpstr>
      <vt:lpstr>Roboto</vt:lpstr>
      <vt:lpstr>Helvetica Neue</vt:lpstr>
      <vt:lpstr>Century Gothic</vt:lpstr>
      <vt:lpstr>Calibri</vt:lpstr>
      <vt:lpstr>Simple Light</vt:lpstr>
      <vt:lpstr>Simple Light</vt:lpstr>
      <vt:lpstr>Чат-бот "ЛитГид"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Чат-бот "ЛитГид"</dc:title>
  <dc:creator>Lex Zinoviev</dc:creator>
  <cp:lastModifiedBy>Lex Zinoviev</cp:lastModifiedBy>
  <cp:revision>285</cp:revision>
  <dcterms:modified xsi:type="dcterms:W3CDTF">2024-10-20T08:31:27Z</dcterms:modified>
</cp:coreProperties>
</file>