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307" r:id="rId2"/>
    <p:sldId id="308" r:id="rId3"/>
    <p:sldId id="321" r:id="rId4"/>
    <p:sldId id="314" r:id="rId5"/>
    <p:sldId id="316" r:id="rId6"/>
    <p:sldId id="327" r:id="rId7"/>
    <p:sldId id="317" r:id="rId8"/>
    <p:sldId id="318" r:id="rId9"/>
    <p:sldId id="323" r:id="rId10"/>
    <p:sldId id="324" r:id="rId11"/>
    <p:sldId id="326" r:id="rId12"/>
    <p:sldId id="313" r:id="rId13"/>
  </p:sldIdLst>
  <p:sldSz cx="12192000" cy="6858000"/>
  <p:notesSz cx="6858000" cy="9144000"/>
  <p:embeddedFontLst>
    <p:embeddedFont>
      <p:font typeface="Helvetica" panose="020B0604020202020204" pitchFamily="34" charset="0"/>
      <p:regular r:id="rId15"/>
      <p:bold r:id="rId16"/>
      <p:italic r:id="rId17"/>
      <p:boldItalic r:id="rId18"/>
    </p:embeddedFont>
    <p:embeddedFont>
      <p:font typeface="Raleway SemiBold" panose="020B0604020202020204" charset="-52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Gilroy-Light" panose="020B0604020202020204" charset="-52"/>
      <p:regular r:id="rId24"/>
    </p:embeddedFont>
    <p:embeddedFont>
      <p:font typeface="Gilroy-ExtraBold" panose="020B0604020202020204" charset="-52"/>
      <p:regular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  <p:embeddedFont>
      <p:font typeface="Candara" panose="020E050203030302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Arial Black" panose="020B0A04020102020204" pitchFamily="34" charset="0"/>
      <p:bold r:id="rId36"/>
    </p:embeddedFont>
    <p:embeddedFont>
      <p:font typeface="Raleway" panose="020B0604020202020204" charset="-52"/>
      <p:regular r:id="rId37"/>
      <p:bold r:id="rId38"/>
      <p:italic r:id="rId39"/>
      <p:boldItalic r:id="rId4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23125"/>
    <a:srgbClr val="C0C0C0"/>
    <a:srgbClr val="3159A0"/>
    <a:srgbClr val="8F00FF"/>
    <a:srgbClr val="AAD7E0"/>
    <a:srgbClr val="FBB3C1"/>
    <a:srgbClr val="FD4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6327"/>
  </p:normalViewPr>
  <p:slideViewPr>
    <p:cSldViewPr snapToGrid="0">
      <p:cViewPr varScale="1">
        <p:scale>
          <a:sx n="93" d="100"/>
          <a:sy n="93" d="100"/>
        </p:scale>
        <p:origin x="115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font" Target="fonts/font25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font" Target="fonts/font26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04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xmlns="" id="{C0839D08-43C5-AA31-AA7D-89C903F9D603}"/>
              </a:ext>
            </a:extLst>
          </p:cNvPr>
          <p:cNvSpPr/>
          <p:nvPr/>
        </p:nvSpPr>
        <p:spPr>
          <a:xfrm>
            <a:off x="8102772" y="4503415"/>
            <a:ext cx="4089228" cy="236205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xmlns="" id="{981222C4-D983-EAFE-691A-BE6264EF0505}"/>
              </a:ext>
            </a:extLst>
          </p:cNvPr>
          <p:cNvSpPr/>
          <p:nvPr/>
        </p:nvSpPr>
        <p:spPr>
          <a:xfrm>
            <a:off x="-4526" y="4288861"/>
            <a:ext cx="12191146" cy="2251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8" name="Прямоугольник 7"/>
          <p:cNvSpPr/>
          <p:nvPr/>
        </p:nvSpPr>
        <p:spPr>
          <a:xfrm>
            <a:off x="4649492" y="4503415"/>
            <a:ext cx="3453280" cy="2362058"/>
          </a:xfrm>
          <a:prstGeom prst="rect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-10532" y="-21701"/>
            <a:ext cx="12202532" cy="9664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400"/>
          </a:p>
        </p:txBody>
      </p:sp>
      <p:sp>
        <p:nvSpPr>
          <p:cNvPr id="150" name="Прямоугольник 13"/>
          <p:cNvSpPr/>
          <p:nvPr/>
        </p:nvSpPr>
        <p:spPr>
          <a:xfrm>
            <a:off x="101" y="4503415"/>
            <a:ext cx="4645906" cy="23620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9E3980D-51DC-A0D5-4625-DC3895EDFDCC}"/>
              </a:ext>
            </a:extLst>
          </p:cNvPr>
          <p:cNvSpPr txBox="1"/>
          <p:nvPr/>
        </p:nvSpPr>
        <p:spPr>
          <a:xfrm>
            <a:off x="129689" y="4653564"/>
            <a:ext cx="420991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Conthrax Sb" panose="020B0707020201080204" pitchFamily="34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8AF1B7F-21E6-8E79-97B5-91D7B8F9223E}"/>
              </a:ext>
            </a:extLst>
          </p:cNvPr>
          <p:cNvSpPr txBox="1"/>
          <p:nvPr/>
        </p:nvSpPr>
        <p:spPr>
          <a:xfrm>
            <a:off x="-1186383" y="0"/>
            <a:ext cx="11664780" cy="92332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b="1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Технологии Будущего </a:t>
            </a:r>
            <a:endParaRPr kumimoji="0" lang="ru-RU" sz="5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5209287-A413-1037-CA7D-05FD0E55A9BB}"/>
              </a:ext>
            </a:extLst>
          </p:cNvPr>
          <p:cNvSpPr txBox="1"/>
          <p:nvPr/>
        </p:nvSpPr>
        <p:spPr>
          <a:xfrm>
            <a:off x="124348" y="5462531"/>
            <a:ext cx="4215252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 descr="Изображение выглядит как искусство, круг, Графика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xmlns="" id="{1D070B07-8142-ED16-AA24-490A7AF6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214" y="4653564"/>
            <a:ext cx="1700272" cy="21052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EF757B-8440-6A1E-330E-7F9F185B9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12" y="-21701"/>
            <a:ext cx="966461" cy="966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41594AC-B171-5339-3501-6E051D509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84" y="4477680"/>
            <a:ext cx="3103879" cy="24621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412563D-49A3-7EAF-8F44-C6129DFAD665}"/>
              </a:ext>
            </a:extLst>
          </p:cNvPr>
          <p:cNvSpPr txBox="1"/>
          <p:nvPr/>
        </p:nvSpPr>
        <p:spPr>
          <a:xfrm>
            <a:off x="9536570" y="92199"/>
            <a:ext cx="1883653" cy="73866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АКСЕЛЕРАТОР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8FF8502-A80C-235A-E92F-865E12A8E738}"/>
              </a:ext>
            </a:extLst>
          </p:cNvPr>
          <p:cNvSpPr txBox="1"/>
          <p:nvPr/>
        </p:nvSpPr>
        <p:spPr>
          <a:xfrm>
            <a:off x="-252898" y="1861509"/>
            <a:ext cx="12687264" cy="132343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accent1"/>
              </a:contourClr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0" b="1" dirty="0" smtClean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Проект «</a:t>
            </a:r>
            <a:r>
              <a:rPr lang="en-US" sz="8000" b="1" dirty="0" smtClean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3DHelp</a:t>
            </a:r>
            <a:r>
              <a:rPr lang="ru-RU" sz="8000" b="1" dirty="0" smtClean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»</a:t>
            </a:r>
            <a:endParaRPr kumimoji="0" lang="ru-RU" sz="80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 Black" panose="020B0A04020102020204" pitchFamily="34" charset="0"/>
              <a:sym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9576" y="3253287"/>
            <a:ext cx="3978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4472C4"/>
                </a:solidFill>
              </a:rPr>
              <a:t>Кашкина Ксения</a:t>
            </a:r>
          </a:p>
          <a:p>
            <a:r>
              <a:rPr lang="ru-RU" dirty="0" err="1" smtClean="0">
                <a:solidFill>
                  <a:srgbClr val="4472C4"/>
                </a:solidFill>
              </a:rPr>
              <a:t>Згадова</a:t>
            </a:r>
            <a:r>
              <a:rPr lang="ru-RU" dirty="0" smtClean="0">
                <a:solidFill>
                  <a:srgbClr val="4472C4"/>
                </a:solidFill>
              </a:rPr>
              <a:t> Екатерина </a:t>
            </a:r>
            <a:endParaRPr lang="ru-RU" dirty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321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8394720" y="574238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Google Shape;120;p2">
            <a:extLst>
              <a:ext uri="{FF2B5EF4-FFF2-40B4-BE49-F238E27FC236}">
                <a16:creationId xmlns:a16="http://schemas.microsoft.com/office/drawing/2014/main" xmlns="" id="{E0FB062A-D1AD-44DA-72C3-0F2FBCB532E8}"/>
              </a:ext>
            </a:extLst>
          </p:cNvPr>
          <p:cNvSpPr txBox="1">
            <a:spLocks/>
          </p:cNvSpPr>
          <p:nvPr/>
        </p:nvSpPr>
        <p:spPr>
          <a:xfrm>
            <a:off x="134763" y="954742"/>
            <a:ext cx="11718333" cy="54294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Проблемы, которые решает проект:</a:t>
            </a:r>
          </a:p>
          <a:p>
            <a:pPr marL="52266" indent="0">
              <a:buClr>
                <a:schemeClr val="dk1"/>
              </a:buClr>
              <a:buSzPts val="800"/>
              <a:buNone/>
            </a:pP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1. Отсутствие доступа к индивидуальным протезам и платформы для заказа 3D печати протезов для людей с ограниченными возможностями, оформить заказ нельзя дистанционно с любого устройства с доступом в интернет.</a:t>
            </a:r>
          </a:p>
          <a:p>
            <a:pPr marL="52266" indent="0">
              <a:buClr>
                <a:schemeClr val="dk1"/>
              </a:buClr>
              <a:buSzPts val="800"/>
              <a:buNone/>
            </a:pP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Низкая персонализация. Отсутствует платформа позволит каждому человеку выбирать уникальные параметры своего протеза, учитывая его индивидуальные потребности и предпочтения. Например, при формировании заказа потребитель не может задать индивидуальные характеристики по размеру, материалу, облицовки и т.д..</a:t>
            </a:r>
            <a:endParaRPr lang="ru-RU" sz="20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2266" indent="0">
              <a:buClr>
                <a:schemeClr val="dk1"/>
              </a:buClr>
              <a:buSzPts val="800"/>
              <a:buNone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3.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Медленный процесс 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получения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протеза. Заказ 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протеза через платформу для 3D печати может сократить время получения протеза и упростить процесс для пользователей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. Так как оформление заказа будет более удобным, и при помощи партнерства с производителями и службами доставок весь процесс будет ускоренным.</a:t>
            </a:r>
            <a:endParaRPr lang="ru-RU" sz="20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2266" indent="0">
              <a:buClr>
                <a:schemeClr val="dk1"/>
              </a:buClr>
              <a:buSzPts val="800"/>
              <a:buNone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. Отсутствие 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выбора дизайна и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материалов. Платформа 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может предложить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индивидуальный 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выбор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дизайна облицовки, 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цветов и материалов для протезов, что позволит пользователям настроить их в соответствии с их </a:t>
            </a:r>
            <a:r>
              <a:rPr lang="ru-RU" sz="2000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потребностями.</a:t>
            </a:r>
            <a:endParaRPr lang="ru-RU" sz="20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buClr>
                <a:schemeClr val="dk1"/>
              </a:buClr>
              <a:buSzPts val="1100"/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09939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8394720" y="574238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Google Shape;120;p2">
            <a:extLst>
              <a:ext uri="{FF2B5EF4-FFF2-40B4-BE49-F238E27FC236}">
                <a16:creationId xmlns:a16="http://schemas.microsoft.com/office/drawing/2014/main" xmlns="" id="{E0FB062A-D1AD-44DA-72C3-0F2FBCB532E8}"/>
              </a:ext>
            </a:extLst>
          </p:cNvPr>
          <p:cNvSpPr txBox="1">
            <a:spLocks/>
          </p:cNvSpPr>
          <p:nvPr/>
        </p:nvSpPr>
        <p:spPr>
          <a:xfrm>
            <a:off x="185343" y="954742"/>
            <a:ext cx="11718333" cy="46403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Целевая аудитория проекта:</a:t>
            </a:r>
            <a:endParaRPr lang="ru-RU" sz="2000" b="1" dirty="0">
              <a:solidFill>
                <a:schemeClr val="bg1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Raleway" panose="020B0604020202020204" charset="-52"/>
              </a:rPr>
              <a:t>1. Люди с ограниченными физическими возможностями: включает людей, которые родились с врожденными аномалиями конечностей или потеряли их в результате травмы или болезни. Данные протезы могут быть произведены для них </a:t>
            </a:r>
            <a:r>
              <a:rPr lang="ru-RU" sz="2000" dirty="0" smtClean="0">
                <a:solidFill>
                  <a:schemeClr val="bg1"/>
                </a:solidFill>
                <a:latin typeface="Raleway" panose="020B0604020202020204" charset="-52"/>
              </a:rPr>
              <a:t>индивидуально, а заказ будет более доступным.</a:t>
            </a:r>
            <a:endParaRPr lang="ru-RU" sz="2000" dirty="0">
              <a:solidFill>
                <a:schemeClr val="bg1"/>
              </a:solidFill>
              <a:latin typeface="Raleway" panose="020B0604020202020204" charset="-52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Raleway" panose="020B0604020202020204" charset="-52"/>
              </a:rPr>
              <a:t>2. Медицинские специалисты и реабилитационные центры: специалисты по реабилитации могут заинтересоваться проектом по 3D печати протезов, так как это предоставляет им новые возможности для обеспечения своих пациентов идеальными </a:t>
            </a:r>
            <a:r>
              <a:rPr lang="ru-RU" sz="2000" dirty="0" smtClean="0">
                <a:solidFill>
                  <a:schemeClr val="bg1"/>
                </a:solidFill>
                <a:latin typeface="Raleway" panose="020B0604020202020204" charset="-52"/>
              </a:rPr>
              <a:t>решениями в дистанционном формате.</a:t>
            </a:r>
            <a:endParaRPr lang="ru-RU" sz="2000" dirty="0">
              <a:solidFill>
                <a:schemeClr val="bg1"/>
              </a:solidFill>
              <a:latin typeface="Raleway" panose="020B0604020202020204" charset="-52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Raleway" panose="020B0604020202020204" charset="-52"/>
              </a:rPr>
              <a:t>3</a:t>
            </a:r>
            <a:r>
              <a:rPr lang="ru-RU" sz="2000" dirty="0">
                <a:solidFill>
                  <a:schemeClr val="bg1"/>
                </a:solidFill>
                <a:latin typeface="Raleway" panose="020B0604020202020204" charset="-52"/>
              </a:rPr>
              <a:t>. Инженеры и дизайнеры: проект может привлечь специалистов в области инженерии и дизайна, которые заинтересованы в разработке и создании инновационных решений для людей с ограниченными возможностями.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Raleway" panose="020B0604020202020204" charset="-52"/>
              </a:rPr>
              <a:t>4. Благотворительные организации и фонды: проект это предоставляет новые возможности для помощи нуждающимся благотворительным организациям, занимающимся благотворительностью и помощью людям с ограниченными физическими возможностями.</a:t>
            </a: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143672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8189378" y="5430963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Google Shape;120;p2">
            <a:extLst>
              <a:ext uri="{FF2B5EF4-FFF2-40B4-BE49-F238E27FC236}">
                <a16:creationId xmlns:a16="http://schemas.microsoft.com/office/drawing/2014/main" xmlns="" id="{E0FB062A-D1AD-44DA-72C3-0F2FBCB532E8}"/>
              </a:ext>
            </a:extLst>
          </p:cNvPr>
          <p:cNvSpPr txBox="1">
            <a:spLocks/>
          </p:cNvSpPr>
          <p:nvPr/>
        </p:nvSpPr>
        <p:spPr>
          <a:xfrm>
            <a:off x="248006" y="1141279"/>
            <a:ext cx="11572691" cy="46403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i="1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	</a:t>
            </a:r>
            <a:r>
              <a:rPr lang="ru-RU" sz="2500" b="1" i="1" dirty="0" smtClean="0">
                <a:solidFill>
                  <a:srgbClr val="E23125"/>
                </a:solidFill>
                <a:latin typeface="Candara" panose="020E0502030303020204" pitchFamily="34" charset="0"/>
                <a:ea typeface="Raleway"/>
                <a:cs typeface="Raleway"/>
                <a:sym typeface="Raleway"/>
              </a:rPr>
              <a:t>«</a:t>
            </a:r>
            <a:r>
              <a:rPr lang="en-US" sz="2500" b="1" i="1" dirty="0" smtClean="0">
                <a:solidFill>
                  <a:srgbClr val="E23125"/>
                </a:solidFill>
                <a:latin typeface="Candara" panose="020E0502030303020204" pitchFamily="34" charset="0"/>
                <a:ea typeface="Raleway"/>
                <a:cs typeface="Raleway"/>
                <a:sym typeface="Raleway"/>
              </a:rPr>
              <a:t>3DHelp</a:t>
            </a:r>
            <a:r>
              <a:rPr lang="ru-RU" sz="2500" b="1" i="1" dirty="0" smtClean="0">
                <a:solidFill>
                  <a:srgbClr val="E23125"/>
                </a:solidFill>
                <a:latin typeface="Candara" panose="020E0502030303020204" pitchFamily="34" charset="0"/>
                <a:ea typeface="Raleway"/>
                <a:cs typeface="Raleway"/>
                <a:sym typeface="Raleway"/>
              </a:rPr>
              <a:t>» </a:t>
            </a:r>
            <a:r>
              <a:rPr lang="ru-RU" sz="2500" b="1" i="1" dirty="0" smtClean="0">
                <a:solidFill>
                  <a:schemeClr val="bg1"/>
                </a:solidFill>
                <a:latin typeface="Candara" panose="020E0502030303020204" pitchFamily="34" charset="0"/>
                <a:ea typeface="Raleway"/>
                <a:cs typeface="Raleway"/>
                <a:sym typeface="Raleway"/>
              </a:rPr>
              <a:t>- удобная платформа, которая позволит оформить заказ на индивидуальный протез конечностей. Протез будет задан по определённым характер искам потребителя (размер, материал, облицовка), что обеспечит персонализированный подход к каждому клиенту.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500" b="1" i="1" dirty="0">
              <a:solidFill>
                <a:schemeClr val="bg1"/>
              </a:solidFill>
              <a:latin typeface="Candara" panose="020E0502030303020204" pitchFamily="34" charset="0"/>
              <a:ea typeface="Raleway"/>
              <a:cs typeface="Raleway"/>
              <a:sym typeface="Raleway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500" b="1" i="1" dirty="0" smtClean="0">
                <a:solidFill>
                  <a:schemeClr val="bg1"/>
                </a:solidFill>
                <a:latin typeface="Candara" panose="020E0502030303020204" pitchFamily="34" charset="0"/>
                <a:ea typeface="Raleway"/>
                <a:cs typeface="Raleway"/>
                <a:sym typeface="Raleway"/>
              </a:rPr>
              <a:t>	Благодаря партнёрству с медицинскими учреждениями и с производителями клиент всегда получит точные рекомендации по  выбору характеристик, а также поддержку как пользователя платформы при возникновении вопросов или проблем. Партнерство с производителями и логистическими службами будет способствовать ускорению процесса получения протеза,  благодаря систематизации процессов.</a:t>
            </a:r>
            <a:endParaRPr lang="ru-RU" sz="2500" i="1" dirty="0">
              <a:solidFill>
                <a:schemeClr val="bg1"/>
              </a:solidFill>
              <a:latin typeface="Candara" panose="020E0502030303020204" pitchFamily="34" charset="0"/>
              <a:ea typeface="Raleway"/>
              <a:cs typeface="Raleway"/>
              <a:sym typeface="Raleway"/>
            </a:endParaRPr>
          </a:p>
          <a:p>
            <a:pPr marL="0" indent="0">
              <a:buClr>
                <a:schemeClr val="dk1"/>
              </a:buClr>
              <a:buSzPts val="1100"/>
              <a:buFont typeface="Arial" panose="020B0604020202020204" pitchFamily="34" charset="0"/>
              <a:buNone/>
            </a:pPr>
            <a:endParaRPr lang="ru-RU" sz="24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2516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xmlns="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1261107"/>
            <a:ext cx="11330990" cy="49900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- </a:t>
            </a:r>
            <a:r>
              <a:rPr lang="en-US" sz="2000" b="1" i="1" dirty="0" err="1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Stratasys</a:t>
            </a: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 Ltd</a:t>
            </a:r>
            <a:r>
              <a:rPr lang="ru-RU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(</a:t>
            </a:r>
            <a:r>
              <a:rPr lang="en-US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3D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печать стоматологических протезов, создание проекта по </a:t>
            </a:r>
            <a:r>
              <a:rPr lang="en-US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3D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печати протезов конечностей)</a:t>
            </a:r>
            <a:endParaRPr lang="en-US" sz="2000" i="1" dirty="0" smtClean="0">
              <a:solidFill>
                <a:schemeClr val="bg1"/>
              </a:solidFill>
              <a:ea typeface="Raleway"/>
              <a:cs typeface="Raleway"/>
              <a:sym typeface="Raleway"/>
            </a:endParaRP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- 3D Systems Corporation</a:t>
            </a:r>
            <a:r>
              <a:rPr lang="ru-RU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(Производство 3</a:t>
            </a:r>
            <a:r>
              <a:rPr lang="en-US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D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протезов конечностей в Южной Каролине, США)</a:t>
            </a:r>
            <a:endParaRPr lang="en-US" sz="2000" i="1" dirty="0" smtClean="0">
              <a:solidFill>
                <a:schemeClr val="bg1"/>
              </a:solidFill>
              <a:ea typeface="Raleway"/>
              <a:cs typeface="Raleway"/>
              <a:sym typeface="Raleway"/>
            </a:endParaRP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- </a:t>
            </a:r>
            <a:r>
              <a:rPr lang="en-US" sz="2000" b="1" i="1" dirty="0" err="1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Formlabs</a:t>
            </a:r>
            <a:r>
              <a:rPr lang="ru-RU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(</a:t>
            </a:r>
            <a:r>
              <a:rPr lang="ru-RU" sz="2000" i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Производство 3</a:t>
            </a:r>
            <a:r>
              <a:rPr lang="en-US" sz="2000" i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D </a:t>
            </a:r>
            <a:r>
              <a:rPr lang="ru-RU" sz="2000" i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протезов конечностей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в США)</a:t>
            </a:r>
            <a:endParaRPr lang="en-US" sz="2000" i="1" dirty="0" smtClean="0">
              <a:solidFill>
                <a:schemeClr val="bg1"/>
              </a:solidFill>
              <a:ea typeface="Raleway"/>
              <a:cs typeface="Raleway"/>
              <a:sym typeface="Raleway"/>
            </a:endParaRP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- EOS GmbH</a:t>
            </a:r>
            <a:r>
              <a:rPr lang="ru-RU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(Платформа по продаже оборудования для 3</a:t>
            </a:r>
            <a:r>
              <a:rPr lang="en-US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D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печати, Германия)</a:t>
            </a:r>
            <a:endParaRPr lang="en-US" sz="2000" i="1" dirty="0" smtClean="0">
              <a:solidFill>
                <a:schemeClr val="bg1"/>
              </a:solidFill>
              <a:ea typeface="Raleway"/>
              <a:cs typeface="Raleway"/>
              <a:sym typeface="Raleway"/>
            </a:endParaRP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- </a:t>
            </a:r>
            <a:r>
              <a:rPr lang="en-US" sz="2000" b="1" i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Renishaw </a:t>
            </a:r>
            <a:r>
              <a:rPr lang="en-US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plc</a:t>
            </a:r>
            <a:r>
              <a:rPr lang="ru-RU" sz="2000" b="1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(Производство 3</a:t>
            </a:r>
            <a:r>
              <a:rPr lang="en-US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D-metal </a:t>
            </a:r>
            <a:r>
              <a:rPr lang="ru-RU" sz="2000" i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протезов для конечностей и органов)</a:t>
            </a:r>
            <a:endParaRPr lang="en-US" sz="2000" i="1" dirty="0">
              <a:solidFill>
                <a:schemeClr val="bg1"/>
              </a:solidFill>
              <a:ea typeface="Raleway"/>
              <a:cs typeface="Raleway"/>
              <a:sym typeface="Raleway"/>
            </a:endParaRPr>
          </a:p>
        </p:txBody>
      </p:sp>
      <p:grpSp>
        <p:nvGrpSpPr>
          <p:cNvPr id="25" name="Google Shape;162;p7">
            <a:extLst>
              <a:ext uri="{FF2B5EF4-FFF2-40B4-BE49-F238E27FC236}">
                <a16:creationId xmlns:a16="http://schemas.microsoft.com/office/drawing/2014/main" xmlns="" id="{0756512C-04ED-A334-23CA-7357DD1F7949}"/>
              </a:ext>
            </a:extLst>
          </p:cNvPr>
          <p:cNvGrpSpPr/>
          <p:nvPr/>
        </p:nvGrpSpPr>
        <p:grpSpPr>
          <a:xfrm>
            <a:off x="457892" y="3972858"/>
            <a:ext cx="9744085" cy="2128325"/>
            <a:chOff x="610317" y="3826412"/>
            <a:chExt cx="7239454" cy="874115"/>
          </a:xfrm>
        </p:grpSpPr>
        <p:sp>
          <p:nvSpPr>
            <p:cNvPr id="26" name="Google Shape;163;p7">
              <a:extLst>
                <a:ext uri="{FF2B5EF4-FFF2-40B4-BE49-F238E27FC236}">
                  <a16:creationId xmlns:a16="http://schemas.microsoft.com/office/drawing/2014/main" xmlns="" id="{8499A1BA-A2E7-C00C-45ED-FE6D3BBBEE18}"/>
                </a:ext>
              </a:extLst>
            </p:cNvPr>
            <p:cNvSpPr/>
            <p:nvPr/>
          </p:nvSpPr>
          <p:spPr>
            <a:xfrm>
              <a:off x="3080010" y="3826412"/>
              <a:ext cx="4670473" cy="675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64;p7">
              <a:extLst>
                <a:ext uri="{FF2B5EF4-FFF2-40B4-BE49-F238E27FC236}">
                  <a16:creationId xmlns:a16="http://schemas.microsoft.com/office/drawing/2014/main" xmlns="" id="{356CC390-0581-4B4E-C49A-5A52DD94EA47}"/>
                </a:ext>
              </a:extLst>
            </p:cNvPr>
            <p:cNvSpPr/>
            <p:nvPr/>
          </p:nvSpPr>
          <p:spPr>
            <a:xfrm>
              <a:off x="5479366" y="3826412"/>
              <a:ext cx="2370405" cy="675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65;p7">
              <a:extLst>
                <a:ext uri="{FF2B5EF4-FFF2-40B4-BE49-F238E27FC236}">
                  <a16:creationId xmlns:a16="http://schemas.microsoft.com/office/drawing/2014/main" xmlns="" id="{77ED63F2-CFC6-97D9-2046-E5D913792358}"/>
                </a:ext>
              </a:extLst>
            </p:cNvPr>
            <p:cNvSpPr/>
            <p:nvPr/>
          </p:nvSpPr>
          <p:spPr>
            <a:xfrm>
              <a:off x="618978" y="3826412"/>
              <a:ext cx="7230793" cy="675250"/>
            </a:xfrm>
            <a:prstGeom prst="rect">
              <a:avLst/>
            </a:prstGeom>
            <a:noFill/>
            <a:ln w="25400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66;p7">
              <a:extLst>
                <a:ext uri="{FF2B5EF4-FFF2-40B4-BE49-F238E27FC236}">
                  <a16:creationId xmlns:a16="http://schemas.microsoft.com/office/drawing/2014/main" xmlns="" id="{42A3B2C5-034A-4DE2-F810-4EE633CEBD91}"/>
                </a:ext>
              </a:extLst>
            </p:cNvPr>
            <p:cNvSpPr txBox="1"/>
            <p:nvPr/>
          </p:nvSpPr>
          <p:spPr>
            <a:xfrm>
              <a:off x="610317" y="3961760"/>
              <a:ext cx="2370406" cy="7387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TAM</a:t>
              </a:r>
              <a:r>
                <a:rPr lang="ru" sz="1867" b="1" dirty="0" smtClean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: 10 900 00 инвалидов в России на 2023 год </a:t>
              </a:r>
              <a:endParaRPr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67;p7">
              <a:extLst>
                <a:ext uri="{FF2B5EF4-FFF2-40B4-BE49-F238E27FC236}">
                  <a16:creationId xmlns:a16="http://schemas.microsoft.com/office/drawing/2014/main" xmlns="" id="{CAAC4E07-25DE-7D6C-38DF-637598B9B6C4}"/>
                </a:ext>
              </a:extLst>
            </p:cNvPr>
            <p:cNvSpPr txBox="1"/>
            <p:nvPr/>
          </p:nvSpPr>
          <p:spPr>
            <a:xfrm>
              <a:off x="2980723" y="4000752"/>
              <a:ext cx="2628209" cy="4951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SAM</a:t>
              </a:r>
              <a:r>
                <a:rPr lang="ru" sz="1867" b="1" dirty="0" smtClean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: </a:t>
              </a: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 smtClean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10 900 000*0,54= 5 886 000</a:t>
              </a: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ru" sz="1050" b="1" dirty="0" smtClean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(по данным приблизительно 54% от общего количества инвалидов – с ограниченными возможностями конечностей)</a:t>
              </a:r>
              <a:r>
                <a:rPr lang="ru" sz="1050" b="1" dirty="0" smtClean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 sz="105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68;p7">
              <a:extLst>
                <a:ext uri="{FF2B5EF4-FFF2-40B4-BE49-F238E27FC236}">
                  <a16:creationId xmlns:a16="http://schemas.microsoft.com/office/drawing/2014/main" xmlns="" id="{98740C85-4CCF-309C-E11D-199B3FD840C5}"/>
                </a:ext>
              </a:extLst>
            </p:cNvPr>
            <p:cNvSpPr txBox="1"/>
            <p:nvPr/>
          </p:nvSpPr>
          <p:spPr>
            <a:xfrm>
              <a:off x="5479365" y="4023360"/>
              <a:ext cx="2370406" cy="28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</a:t>
              </a:r>
              <a:r>
                <a:rPr lang="ru" sz="1867" b="1" dirty="0" smtClean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:</a:t>
              </a: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 smtClean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5 886 000*0.1=588 600</a:t>
              </a:r>
              <a:r>
                <a:rPr lang="ru" sz="1867" b="1" dirty="0" smtClean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03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9078378" y="5939835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en-US" sz="4000" dirty="0" smtClean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LEAN CANVAS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19" y="1164495"/>
            <a:ext cx="12719538" cy="527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1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</a:t>
            </a:r>
            <a:r>
              <a:rPr lang="en-US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ЮНИТ-ЭКОНОМИКА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521385"/>
              </p:ext>
            </p:extLst>
          </p:nvPr>
        </p:nvGraphicFramePr>
        <p:xfrm>
          <a:off x="418817" y="1296785"/>
          <a:ext cx="11352636" cy="5277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7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99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077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308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077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71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Вид ресурсов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Единицы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Стоимость за единицу, руб.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Стоимость, руб.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Материальные ресурсы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1)Сотовая связь и интернет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мес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144000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2) Компьютеры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шт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3) Телефон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03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Человеческие ресурсы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9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1) Разработка и дизайн веб платформы.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9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2) Техническое обслуживание платформы.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Руб/мес.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 мес.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1320000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072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3) Продвижение платформы при помощи маркетингового </a:t>
                      </a:r>
                      <a:r>
                        <a:rPr lang="ru-RU" sz="1400" dirty="0" err="1">
                          <a:effectLst/>
                        </a:rPr>
                        <a:t>агенства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Руб</a:t>
                      </a:r>
                      <a:r>
                        <a:rPr lang="ru-RU" sz="1400" dirty="0">
                          <a:effectLst/>
                        </a:rPr>
                        <a:t>/мес.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 мес.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39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4) Оператор веб- и </a:t>
                      </a:r>
                      <a:r>
                        <a:rPr lang="en-US" sz="1400" dirty="0">
                          <a:effectLst/>
                        </a:rPr>
                        <a:t>call</a:t>
                      </a:r>
                      <a:r>
                        <a:rPr lang="ru-RU" sz="1400" dirty="0">
                          <a:effectLst/>
                        </a:rPr>
                        <a:t>- поддержки клиентов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 операторов/месяц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320000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 мес.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3840000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71405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Общие расходы на 1 год: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6478000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80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xmlns="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990759"/>
            <a:ext cx="11330990" cy="34898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numCol="2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i="1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Опрос о проекте «</a:t>
            </a:r>
            <a:r>
              <a:rPr lang="en-US" sz="2400" b="1" i="1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3DHelp</a:t>
            </a:r>
            <a:r>
              <a:rPr lang="ru-RU" sz="2400" b="1" i="1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ru-RU" sz="2400" b="1" i="1" dirty="0" smtClean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103 участника)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Укажите ваш возраст:</a:t>
            </a:r>
          </a:p>
          <a:p>
            <a:pPr marL="457200" indent="-457200">
              <a:buAutoNum type="arabicPeriod"/>
            </a:pPr>
            <a:endParaRPr lang="ru-RU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Считаете </a:t>
            </a:r>
            <a:r>
              <a:rPr lang="ru-RU" sz="2400" b="1" dirty="0">
                <a:solidFill>
                  <a:schemeClr val="bg1"/>
                </a:solidFill>
              </a:rPr>
              <a:t>ли вы проект актуальным и важным?</a:t>
            </a:r>
            <a:r>
              <a:rPr lang="ru-RU" sz="2400" b="1" dirty="0" smtClean="0">
                <a:solidFill>
                  <a:schemeClr val="bg1"/>
                </a:solidFill>
              </a:rPr>
              <a:t>                                          </a:t>
            </a:r>
            <a:r>
              <a:rPr lang="ru-RU" sz="2400" dirty="0" smtClean="0"/>
              <a:t>  </a:t>
            </a:r>
            <a:endParaRPr lang="ru-RU" sz="2400"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AutoShape 2" descr="Диаграмма ответов в Формах. Вопрос: Укажите ваш возраст. Количество ответов: 51 ответ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34" y="2474631"/>
            <a:ext cx="5036718" cy="26814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501" y="2474631"/>
            <a:ext cx="6195156" cy="268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xmlns="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990759"/>
            <a:ext cx="11330990" cy="53290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numCol="1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3. </a:t>
            </a:r>
            <a:r>
              <a:rPr lang="ru-RU" sz="2400" b="1" dirty="0">
                <a:solidFill>
                  <a:schemeClr val="bg1"/>
                </a:solidFill>
              </a:rPr>
              <a:t>Какие преимущества вы видите в использовании платформы и 3D печати протезов</a:t>
            </a:r>
            <a:r>
              <a:rPr lang="ru-RU" sz="2400" b="1" dirty="0" smtClean="0">
                <a:solidFill>
                  <a:schemeClr val="bg1"/>
                </a:solidFill>
              </a:rPr>
              <a:t>?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bg1"/>
                </a:solidFill>
              </a:rPr>
              <a:t>Более </a:t>
            </a:r>
            <a:r>
              <a:rPr lang="ru-RU" sz="1600" b="1" dirty="0">
                <a:solidFill>
                  <a:schemeClr val="bg1"/>
                </a:solidFill>
              </a:rPr>
              <a:t>удобное оформление заказа, объединение со специалистами, а также связь с производством</a:t>
            </a:r>
            <a:r>
              <a:rPr lang="ru-RU" sz="16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Индивидуальная подгон протеза и его адаптация под потребности клиента</a:t>
            </a:r>
            <a:r>
              <a:rPr lang="ru-RU" sz="16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Возможность создания протеза с индивидуальной облицовкой, размером и </a:t>
            </a:r>
            <a:r>
              <a:rPr lang="ru-RU" sz="1600" b="1" dirty="0" smtClean="0">
                <a:solidFill>
                  <a:schemeClr val="bg1"/>
                </a:solidFill>
              </a:rPr>
              <a:t>составляющими.</a:t>
            </a:r>
          </a:p>
          <a:p>
            <a:pPr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Платформа даст возможность снизить затраты на производстве, что улучшит доступность </a:t>
            </a:r>
            <a:r>
              <a:rPr lang="ru-RU" sz="1600" b="1" dirty="0" smtClean="0">
                <a:solidFill>
                  <a:schemeClr val="bg1"/>
                </a:solidFill>
              </a:rPr>
              <a:t>протезов.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bg1"/>
                </a:solidFill>
              </a:rPr>
              <a:t>Другие</a:t>
            </a:r>
            <a:endParaRPr lang="ru-RU" sz="16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dirty="0" smtClean="0"/>
              <a:t>  </a:t>
            </a:r>
            <a:endParaRPr lang="ru-RU" sz="2400"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AutoShape 2" descr="Диаграмма ответов в Формах. Вопрос: Укажите ваш возраст. Количество ответов: 51 ответ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926" y="3886795"/>
            <a:ext cx="6965284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5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xmlns="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990759"/>
            <a:ext cx="11330990" cy="53290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numCol="1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4.  Какие </a:t>
            </a:r>
            <a:r>
              <a:rPr lang="ru-RU" sz="2400" b="1" dirty="0">
                <a:solidFill>
                  <a:schemeClr val="bg1"/>
                </a:solidFill>
              </a:rPr>
              <a:t>проблемы/ограничения вы видите в использовании 3D печати для создания протезов и платформы?</a:t>
            </a:r>
            <a:r>
              <a:rPr lang="ru-RU" sz="2400" dirty="0"/>
              <a:t> 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bg1"/>
                </a:solidFill>
              </a:rPr>
              <a:t> </a:t>
            </a:r>
            <a:r>
              <a:rPr lang="ru-RU" sz="1600" b="1" dirty="0">
                <a:solidFill>
                  <a:schemeClr val="bg1"/>
                </a:solidFill>
              </a:rPr>
              <a:t> - Некоторые 3D принтеры имеют ограничения в размере печатаемых объектов, что может ограничить возможности создания больших или нестандартных протезов</a:t>
            </a:r>
            <a:r>
              <a:rPr lang="ru-RU" sz="16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Материалы </a:t>
            </a:r>
            <a:r>
              <a:rPr lang="ru-RU" sz="1600" b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после 3D печати могут оказаться менее прочными</a:t>
            </a:r>
            <a:r>
              <a:rPr lang="ru-RU" sz="1600" b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.</a:t>
            </a:r>
          </a:p>
          <a:p>
            <a:pPr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Использование 3D печати для создания протезов может быть дороже</a:t>
            </a:r>
            <a:r>
              <a:rPr lang="ru-RU" sz="1600" b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.</a:t>
            </a:r>
          </a:p>
          <a:p>
            <a:pPr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Необходимость экспертной настройки и подгонки протезов</a:t>
            </a:r>
            <a:r>
              <a:rPr lang="ru-RU" sz="1600" b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.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Другие.</a:t>
            </a:r>
          </a:p>
          <a:p>
            <a:pPr>
              <a:buFontTx/>
              <a:buChar char="-"/>
            </a:pPr>
            <a:endParaRPr lang="ru-RU" sz="1600" b="1" dirty="0">
              <a:solidFill>
                <a:schemeClr val="bg1"/>
              </a:solidFill>
              <a:ea typeface="Raleway"/>
              <a:cs typeface="Raleway"/>
              <a:sym typeface="Raleway"/>
            </a:endParaRPr>
          </a:p>
        </p:txBody>
      </p:sp>
      <p:sp>
        <p:nvSpPr>
          <p:cNvPr id="2" name="AutoShape 2" descr="Диаграмма ответов в Формах. Вопрос: Укажите ваш возраст. Количество ответов: 51 ответ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781" y="3824631"/>
            <a:ext cx="7253574" cy="26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5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xmlns="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xmlns="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xmlns="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xmlns="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xmlns="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xmlns="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xmlns="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xmlns="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xmlns="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xmlns="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xmlns="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990759"/>
            <a:ext cx="11330990" cy="34898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numCol="2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5.  Какие </a:t>
            </a:r>
            <a:r>
              <a:rPr lang="ru-RU" sz="2400" b="1" dirty="0">
                <a:solidFill>
                  <a:schemeClr val="bg1"/>
                </a:solidFill>
              </a:rPr>
              <a:t>другие области применения платформы и 3D печати вы считаете более актуальными или важными?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6. Приблизительная </a:t>
            </a:r>
            <a:r>
              <a:rPr lang="ru-RU" sz="2400" b="1" dirty="0">
                <a:solidFill>
                  <a:schemeClr val="bg1"/>
                </a:solidFill>
              </a:rPr>
              <a:t>средняя стоимость производимого по проекту протеза  </a:t>
            </a:r>
            <a:r>
              <a:rPr lang="ru-RU" sz="2400" b="1" dirty="0" smtClean="0">
                <a:solidFill>
                  <a:schemeClr val="bg1"/>
                </a:solidFill>
              </a:rPr>
              <a:t>  </a:t>
            </a:r>
            <a:endParaRPr lang="ru-RU" sz="2400"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AutoShape 2" descr="Диаграмма ответов в Формах. Вопрос: Укажите ваш возраст. Количество ответов: 51 ответ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1115830" y="2389397"/>
            <a:ext cx="3092720" cy="3860933"/>
            <a:chOff x="973727" y="2308374"/>
            <a:chExt cx="3092720" cy="3860933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/>
            <a:srcRect r="51586"/>
            <a:stretch/>
          </p:blipFill>
          <p:spPr>
            <a:xfrm>
              <a:off x="973728" y="2308374"/>
              <a:ext cx="3092719" cy="2610866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/>
            <a:srcRect b="39470"/>
            <a:stretch/>
          </p:blipFill>
          <p:spPr>
            <a:xfrm>
              <a:off x="973727" y="4919241"/>
              <a:ext cx="3092719" cy="1250066"/>
            </a:xfrm>
            <a:prstGeom prst="rect">
              <a:avLst/>
            </a:prstGeom>
          </p:spPr>
        </p:pic>
      </p:grpSp>
      <p:grpSp>
        <p:nvGrpSpPr>
          <p:cNvPr id="15" name="Группа 14"/>
          <p:cNvGrpSpPr/>
          <p:nvPr/>
        </p:nvGrpSpPr>
        <p:grpSpPr>
          <a:xfrm>
            <a:off x="7107476" y="2389397"/>
            <a:ext cx="3031947" cy="3860933"/>
            <a:chOff x="7107476" y="2389397"/>
            <a:chExt cx="3031947" cy="386093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7477" y="2389397"/>
              <a:ext cx="3031946" cy="2620324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/>
            <a:srcRect t="6879" b="33755"/>
            <a:stretch/>
          </p:blipFill>
          <p:spPr>
            <a:xfrm>
              <a:off x="7107476" y="4849793"/>
              <a:ext cx="3031947" cy="14005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3667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>
            <a:extLst>
              <a:ext uri="{FF2B5EF4-FFF2-40B4-BE49-F238E27FC236}">
                <a16:creationId xmlns:a16="http://schemas.microsoft.com/office/drawing/2014/main" xmlns="" id="{4EA04267-FA82-585C-2835-472195FFA8FA}"/>
              </a:ext>
            </a:extLst>
          </p:cNvPr>
          <p:cNvSpPr/>
          <p:nvPr/>
        </p:nvSpPr>
        <p:spPr>
          <a:xfrm>
            <a:off x="6285053" y="0"/>
            <a:ext cx="5906948" cy="191240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40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xmlns="" id="{AA2C4D4F-EF37-E740-1B13-35A87E8CCA5E}"/>
              </a:ext>
            </a:extLst>
          </p:cNvPr>
          <p:cNvSpPr/>
          <p:nvPr/>
        </p:nvSpPr>
        <p:spPr>
          <a:xfrm>
            <a:off x="6285051" y="4210032"/>
            <a:ext cx="3694971" cy="2647967"/>
          </a:xfrm>
          <a:prstGeom prst="rect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3DE3BD1-7D51-39DB-42A9-A9894B698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760" y="4255342"/>
            <a:ext cx="3399426" cy="2696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xmlns="" id="{F6AA3BAD-F943-183C-2420-21BA2490A5F2}"/>
              </a:ext>
            </a:extLst>
          </p:cNvPr>
          <p:cNvSpPr/>
          <p:nvPr/>
        </p:nvSpPr>
        <p:spPr>
          <a:xfrm>
            <a:off x="8792573" y="1912408"/>
            <a:ext cx="3399426" cy="2362058"/>
          </a:xfrm>
          <a:prstGeom prst="rect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>
              <a:solidFill>
                <a:srgbClr val="FFC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632B023-F44E-35AA-FD03-566D98D45413}"/>
              </a:ext>
            </a:extLst>
          </p:cNvPr>
          <p:cNvSpPr txBox="1"/>
          <p:nvPr/>
        </p:nvSpPr>
        <p:spPr>
          <a:xfrm>
            <a:off x="9009199" y="2062557"/>
            <a:ext cx="275805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Conthrax Sb" panose="020B0707020201080204" pitchFamily="34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D43B66D-970E-EB62-F284-DB5D1FFF5027}"/>
              </a:ext>
            </a:extLst>
          </p:cNvPr>
          <p:cNvSpPr txBox="1"/>
          <p:nvPr/>
        </p:nvSpPr>
        <p:spPr>
          <a:xfrm>
            <a:off x="9010650" y="2871524"/>
            <a:ext cx="2758050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Conthrax Sb" panose="020B0707020201080204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545FBB-9125-ED81-71F8-A8B6045E6B22}"/>
              </a:ext>
            </a:extLst>
          </p:cNvPr>
          <p:cNvSpPr txBox="1"/>
          <p:nvPr/>
        </p:nvSpPr>
        <p:spPr>
          <a:xfrm>
            <a:off x="6767600" y="211528"/>
            <a:ext cx="4999651" cy="144654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dirty="0">
                <a:solidFill>
                  <a:schemeClr val="bg1"/>
                </a:solidFill>
                <a:latin typeface="Conthrax Sb" panose="020B0707020201080204" pitchFamily="34" charset="0"/>
              </a:rPr>
              <a:t>Технологии Будущего 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onthrax Sb" panose="020B0707020201080204" pitchFamily="34" charset="0"/>
              <a:sym typeface="Helvetica"/>
            </a:endParaRP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xmlns="" id="{693073BC-C12A-B331-DAD9-69E940A27714}"/>
              </a:ext>
            </a:extLst>
          </p:cNvPr>
          <p:cNvSpPr/>
          <p:nvPr/>
        </p:nvSpPr>
        <p:spPr>
          <a:xfrm>
            <a:off x="9953896" y="4274466"/>
            <a:ext cx="2238104" cy="2583533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F2FEA170-1A38-3438-7943-CF26C58D8D47}"/>
              </a:ext>
            </a:extLst>
          </p:cNvPr>
          <p:cNvSpPr txBox="1"/>
          <p:nvPr/>
        </p:nvSpPr>
        <p:spPr>
          <a:xfrm>
            <a:off x="147802" y="1912408"/>
            <a:ext cx="8643321" cy="236205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8000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r>
              <a:rPr lang="en-US" sz="8000" dirty="0" err="1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DHelp</a:t>
            </a:r>
            <a:endParaRPr sz="5400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9B37549-37A2-A26D-4556-AF17AA621F37}"/>
              </a:ext>
            </a:extLst>
          </p:cNvPr>
          <p:cNvSpPr txBox="1"/>
          <p:nvPr/>
        </p:nvSpPr>
        <p:spPr>
          <a:xfrm>
            <a:off x="141153" y="4365014"/>
            <a:ext cx="6115638" cy="30239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Згадова Екатерина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+7</a:t>
            </a:r>
            <a:r>
              <a:rPr lang="en-US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995</a:t>
            </a:r>
            <a:r>
              <a:rPr lang="en-US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403</a:t>
            </a:r>
            <a:r>
              <a:rPr lang="en-US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85</a:t>
            </a:r>
            <a:r>
              <a:rPr lang="en-US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65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err="1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Кашкина</a:t>
            </a:r>
            <a:r>
              <a:rPr lang="ru-RU" b="1" dirty="0" smtClean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Ксения</a:t>
            </a:r>
            <a:endParaRPr lang="en-US" b="1" dirty="0" smtClean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+7 985 445 0480</a:t>
            </a:r>
            <a:endParaRPr lang="ru-RU" b="1" dirty="0" smtClean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b="1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DD3FF4FD-BB1A-ABCC-DDAF-D8574EF50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53448" y="4596223"/>
            <a:ext cx="1875583" cy="187558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96D09C7-FA12-6A24-6470-C5CBC1CB6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075" y="-459874"/>
            <a:ext cx="6303853" cy="2522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40638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713</Words>
  <Application>Microsoft Office PowerPoint</Application>
  <PresentationFormat>Широкоэкранный</PresentationFormat>
  <Paragraphs>136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Helvetica</vt:lpstr>
      <vt:lpstr>Arial</vt:lpstr>
      <vt:lpstr>Raleway SemiBold</vt:lpstr>
      <vt:lpstr>Calibri</vt:lpstr>
      <vt:lpstr>Gilroy-Light</vt:lpstr>
      <vt:lpstr>Gilroy-ExtraBold</vt:lpstr>
      <vt:lpstr>Times New Roman</vt:lpstr>
      <vt:lpstr>Helvetica Neue</vt:lpstr>
      <vt:lpstr>Candara</vt:lpstr>
      <vt:lpstr>Calibri Light</vt:lpstr>
      <vt:lpstr>Arial Black</vt:lpstr>
      <vt:lpstr>Conthrax Sb</vt:lpstr>
      <vt:lpstr>Raleway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Учетная запись Майкрософт</cp:lastModifiedBy>
  <cp:revision>32</cp:revision>
  <dcterms:created xsi:type="dcterms:W3CDTF">2023-09-15T12:14:22Z</dcterms:created>
  <dcterms:modified xsi:type="dcterms:W3CDTF">2023-11-28T11:13:51Z</dcterms:modified>
</cp:coreProperties>
</file>