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EAC1-58AC-434F-B765-D851CF35EF21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B75B-4218-4CD3-8E09-866B022AF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280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EAC1-58AC-434F-B765-D851CF35EF21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B75B-4218-4CD3-8E09-866B022AF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386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EAC1-58AC-434F-B765-D851CF35EF21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B75B-4218-4CD3-8E09-866B022AF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152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EAC1-58AC-434F-B765-D851CF35EF21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B75B-4218-4CD3-8E09-866B022AF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75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EAC1-58AC-434F-B765-D851CF35EF21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B75B-4218-4CD3-8E09-866B022AF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387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EAC1-58AC-434F-B765-D851CF35EF21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B75B-4218-4CD3-8E09-866B022AF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875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EAC1-58AC-434F-B765-D851CF35EF21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B75B-4218-4CD3-8E09-866B022AF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849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EAC1-58AC-434F-B765-D851CF35EF21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B75B-4218-4CD3-8E09-866B022AF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312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EAC1-58AC-434F-B765-D851CF35EF21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B75B-4218-4CD3-8E09-866B022AF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978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EAC1-58AC-434F-B765-D851CF35EF21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B75B-4218-4CD3-8E09-866B022AF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540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EAC1-58AC-434F-B765-D851CF35EF21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B75B-4218-4CD3-8E09-866B022AF047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0469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EAC1-58AC-434F-B765-D851CF35EF21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B75B-4218-4CD3-8E09-866B022AF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06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EAC1-58AC-434F-B765-D851CF35EF21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B75B-4218-4CD3-8E09-866B022AF04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35392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EAC1-58AC-434F-B765-D851CF35EF21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B75B-4218-4CD3-8E09-866B022AF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423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EAC1-58AC-434F-B765-D851CF35EF21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B75B-4218-4CD3-8E09-866B022AF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029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EAC1-58AC-434F-B765-D851CF35EF21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B75B-4218-4CD3-8E09-866B022AF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605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BEAC1-58AC-434F-B765-D851CF35EF21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4D5B75B-4218-4CD3-8E09-866B022AF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364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38229" y="580293"/>
            <a:ext cx="7035434" cy="3042138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Сельский туризм в Республике Тыва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44443" y="240548"/>
            <a:ext cx="7633311" cy="1142775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Кузбасская ГСХА</a:t>
            </a:r>
          </a:p>
        </p:txBody>
      </p:sp>
    </p:spTree>
    <p:extLst>
      <p:ext uri="{BB962C8B-B14F-4D97-AF65-F5344CB8AC3E}">
        <p14:creationId xmlns:p14="http://schemas.microsoft.com/office/powerpoint/2010/main" val="2982457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015" y="187569"/>
            <a:ext cx="10121289" cy="70338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 Какую проблему решаем: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2369" y="890953"/>
            <a:ext cx="11012243" cy="56856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Наш	 проект создан для туризма.</a:t>
            </a:r>
          </a:p>
          <a:p>
            <a:pPr marL="0" indent="0">
              <a:buNone/>
            </a:pPr>
            <a:r>
              <a:rPr lang="ru-RU" dirty="0"/>
              <a:t>  Цель:</a:t>
            </a:r>
          </a:p>
          <a:p>
            <a:pPr marL="0" indent="0">
              <a:buNone/>
            </a:pPr>
            <a:r>
              <a:rPr lang="ru-RU" dirty="0"/>
              <a:t>Составить бизнес план по развитию </a:t>
            </a:r>
            <a:r>
              <a:rPr lang="ru-RU" dirty="0" err="1"/>
              <a:t>агротуризма</a:t>
            </a:r>
            <a:r>
              <a:rPr lang="ru-RU" dirty="0"/>
              <a:t> по Республике Тыва.</a:t>
            </a:r>
          </a:p>
          <a:p>
            <a:pPr marL="0" indent="0">
              <a:buNone/>
            </a:pPr>
            <a:r>
              <a:rPr lang="ru-RU" dirty="0"/>
              <a:t>Желание:</a:t>
            </a:r>
          </a:p>
          <a:p>
            <a:pPr marL="0" indent="0">
              <a:buNone/>
            </a:pPr>
            <a:r>
              <a:rPr lang="ru-RU" dirty="0"/>
              <a:t>предусматривается летний период прием туристов, создание и развитие комплекса туристических услуг , удовлетворяющий желания туристов. </a:t>
            </a:r>
          </a:p>
          <a:p>
            <a:pPr marL="0" indent="0">
              <a:buNone/>
            </a:pPr>
            <a:r>
              <a:rPr lang="ru-RU" dirty="0"/>
              <a:t>Потребность:</a:t>
            </a:r>
          </a:p>
          <a:p>
            <a:r>
              <a:rPr lang="ru-RU" dirty="0"/>
              <a:t>Народных традиций и бережного отношения к ненарушенным ландшафтам уникальных мест Тувы и Алтая</a:t>
            </a:r>
            <a:r>
              <a:rPr lang="ru-RU" dirty="0">
                <a:solidFill>
                  <a:schemeClr val="tx2"/>
                </a:solidFill>
              </a:rPr>
              <a:t>. </a:t>
            </a:r>
            <a:r>
              <a:rPr lang="ru-RU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</a:rPr>
              <a:t>Создать программу для развития сельского хозяйства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/>
              <a:t>предоставляющей сведения о природе, истории и культуре не только </a:t>
            </a:r>
            <a:r>
              <a:rPr lang="ru-RU" dirty="0" err="1"/>
              <a:t>Монгун-Тайгинского</a:t>
            </a:r>
            <a:r>
              <a:rPr lang="ru-RU" dirty="0"/>
              <a:t> </a:t>
            </a:r>
            <a:r>
              <a:rPr lang="ru-RU" dirty="0" err="1"/>
              <a:t>кожууна</a:t>
            </a:r>
            <a:r>
              <a:rPr lang="ru-RU" dirty="0"/>
              <a:t>, но и республики, а также соседних регионов. Кроме того , посетителям будет предоставлена возможность отдыха  и знакомства с местными ремеслами и кухней. </a:t>
            </a:r>
          </a:p>
          <a:p>
            <a:r>
              <a:rPr lang="ru-RU" dirty="0"/>
              <a:t>Тыва на сегодняшний день занимает скромное место на рынке </a:t>
            </a:r>
            <a:r>
              <a:rPr lang="ru-RU" dirty="0" err="1"/>
              <a:t>туруслуг</a:t>
            </a:r>
            <a:r>
              <a:rPr lang="ru-RU" dirty="0"/>
              <a:t> по сравнению со своими потенциальными туристическими ресурсами. </a:t>
            </a:r>
          </a:p>
          <a:p>
            <a:r>
              <a:rPr lang="ru-RU" dirty="0"/>
              <a:t>обладают отсутствием туристических комплексов и поэтому не позволяют эти барьеры преодолеть.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3831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170051" cy="58615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Какое решение предлагаем: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195755"/>
            <a:ext cx="10834728" cy="4822162"/>
          </a:xfrm>
        </p:spPr>
        <p:txBody>
          <a:bodyPr>
            <a:normAutofit lnSpcReduction="10000"/>
          </a:bodyPr>
          <a:lstStyle/>
          <a:p>
            <a:pPr marL="0" lvl="8" indent="0" defTabSz="914400" hangingPunct="0">
              <a:spcBef>
                <a:spcPts val="0"/>
              </a:spcBef>
              <a:buClrTx/>
              <a:buSzTx/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kern="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Для туристов и жителей республики. </a:t>
            </a:r>
          </a:p>
          <a:p>
            <a:pPr marL="0" lvl="8" indent="0" defTabSz="914400" hangingPunct="0">
              <a:spcBef>
                <a:spcPts val="0"/>
              </a:spcBef>
              <a:buClrTx/>
              <a:buSzTx/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kern="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Наше решение </a:t>
            </a:r>
            <a:r>
              <a:rPr lang="ru-RU" sz="20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наиболее важным элементом туристической инфраструктуры является материальная база размещения туристов: </a:t>
            </a:r>
          </a:p>
          <a:p>
            <a:pPr marL="342900" lvl="8" indent="-342900" defTabSz="914400" hangingPunct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Юрты и различные другие типы достопримечательности.</a:t>
            </a:r>
          </a:p>
          <a:p>
            <a:pPr marL="0" lvl="8" indent="0" defTabSz="914400" hangingPunct="0">
              <a:spcBef>
                <a:spcPts val="0"/>
              </a:spcBef>
              <a:buClrTx/>
              <a:buSzTx/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kern="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Д</a:t>
            </a:r>
            <a:r>
              <a:rPr lang="ru-RU" sz="20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ля гостей будет комплексные услуги по проживанию, отдыху, питанию, экскурсионному обслуживанию, организации досуга и спортивных мероприятий, занятиям активными видами туризма, организации рыбалки, охоты и мастер классы по приготовлении блюд национальной кухни и т.д. </a:t>
            </a:r>
          </a:p>
          <a:p>
            <a:pPr marL="0" lvl="8" indent="0" defTabSz="914400" hangingPunct="0">
              <a:spcBef>
                <a:spcPts val="0"/>
              </a:spcBef>
              <a:buClrTx/>
              <a:buSzTx/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kern="0" dirty="0">
              <a:solidFill>
                <a:srgbClr val="1B1B1B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Gilroy-Light"/>
            </a:endParaRPr>
          </a:p>
          <a:p>
            <a:pPr marL="0" lvl="8" indent="0" defTabSz="914400" hangingPunct="0">
              <a:spcBef>
                <a:spcPts val="0"/>
              </a:spcBef>
              <a:buClrTx/>
              <a:buSzTx/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kern="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И в отличие от необходимо развивать отрасль туризма, чтобы Тыва стала более развитой и узнаваемой. </a:t>
            </a:r>
          </a:p>
          <a:p>
            <a:pPr marL="0" lvl="8" indent="0" defTabSz="914400" hangingPunct="0">
              <a:spcBef>
                <a:spcPts val="0"/>
              </a:spcBef>
              <a:buClrTx/>
              <a:buSzTx/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kern="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Будет иметь: </a:t>
            </a:r>
          </a:p>
          <a:p>
            <a:pPr marL="342900" lvl="8" indent="-342900" defTabSz="914400" hangingPunct="0">
              <a:spcBef>
                <a:spcPts val="0"/>
              </a:spcBef>
              <a:buClrTx/>
              <a:buSzTx/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kern="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Справочные-информационные системы по природным и историко-культурным достопримечательностям маршрутам и турам.</a:t>
            </a:r>
          </a:p>
          <a:p>
            <a:pPr marL="342900" lvl="8" indent="-342900" defTabSz="914400" hangingPunct="0">
              <a:spcBef>
                <a:spcPts val="0"/>
              </a:spcBef>
              <a:buClrTx/>
              <a:buSzTx/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kern="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Подготовка квалифицированных сотрудников: экскурсоводов, групповодов, инструкторов и т.д.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9309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Цель и команда проекта </a:t>
            </a:r>
          </a:p>
        </p:txBody>
      </p:sp>
      <p:sp>
        <p:nvSpPr>
          <p:cNvPr id="6" name="Google Shape;61;p13">
            <a:extLst>
              <a:ext uri="{FF2B5EF4-FFF2-40B4-BE49-F238E27FC236}">
                <a16:creationId xmlns:a16="http://schemas.microsoft.com/office/drawing/2014/main" id="{9488D5C0-67DF-417F-9682-E9633B65FCF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863" y="1574800"/>
            <a:ext cx="8596312" cy="387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r>
              <a:rPr lang="ru" sz="20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Целью нашего проекта в течени</a:t>
            </a:r>
            <a:r>
              <a:rPr lang="ru-RU" sz="20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и </a:t>
            </a:r>
            <a:r>
              <a:rPr lang="ru" sz="20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двух </a:t>
            </a:r>
            <a:r>
              <a:rPr lang="ru-RU" sz="20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первых месяцев будет: </a:t>
            </a:r>
          </a:p>
          <a:p>
            <a:pPr hangingPunct="1">
              <a:buClr>
                <a:srgbClr val="000000"/>
              </a:buClr>
              <a:buSzPts val="1100"/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Более тщательные ознакомление с данной темой, углубление в суть проблемы;</a:t>
            </a:r>
          </a:p>
          <a:p>
            <a:pPr hangingPunct="1">
              <a:buClr>
                <a:srgbClr val="000000"/>
              </a:buClr>
              <a:buSzPts val="1100"/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Развитие малого предпринимательства на селе, а также экологической привлекательности сельской местности. </a:t>
            </a:r>
          </a:p>
          <a:p>
            <a:pPr hangingPunct="1">
              <a:buClr>
                <a:srgbClr val="000000"/>
              </a:buClr>
              <a:buSzPts val="1100"/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Расчет проекта. </a:t>
            </a:r>
            <a:endParaRPr lang="ru" sz="2000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endParaRPr sz="2400" b="1" dirty="0">
              <a:latin typeface="Gilroy-Light"/>
              <a:ea typeface="PT Sans"/>
              <a:cs typeface="PT Sans"/>
              <a:sym typeface="PT Sans"/>
            </a:endParaRP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956214" y="4927601"/>
            <a:ext cx="6150090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lvl="8" algn="ctr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kern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Команда:</a:t>
            </a:r>
          </a:p>
          <a:p>
            <a:pPr marL="0" lvl="8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kern="0" dirty="0" err="1">
                <a:solidFill>
                  <a:srgbClr val="1B1B1B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  <a:sym typeface="Gilroy-Light"/>
              </a:rPr>
              <a:t>Монгуш</a:t>
            </a:r>
            <a:r>
              <a:rPr lang="ru-RU" sz="2400" kern="0" dirty="0">
                <a:solidFill>
                  <a:srgbClr val="1B1B1B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  <a:sym typeface="Gilroy-Light"/>
              </a:rPr>
              <a:t> Алена </a:t>
            </a:r>
            <a:r>
              <a:rPr lang="ru-RU" sz="2400" kern="0" dirty="0" err="1">
                <a:solidFill>
                  <a:srgbClr val="1B1B1B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  <a:sym typeface="Gilroy-Light"/>
              </a:rPr>
              <a:t>Дамбаровна</a:t>
            </a:r>
            <a:r>
              <a:rPr lang="ru-RU" sz="2400" kern="0" dirty="0">
                <a:solidFill>
                  <a:srgbClr val="1B1B1B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  <a:sym typeface="Gilroy-Light"/>
              </a:rPr>
              <a:t> – лидер </a:t>
            </a:r>
          </a:p>
          <a:p>
            <a:pPr marL="0" lvl="8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kern="0" dirty="0" err="1">
                <a:solidFill>
                  <a:srgbClr val="1B1B1B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  <a:sym typeface="Gilroy-Light"/>
              </a:rPr>
              <a:t>Дамчай</a:t>
            </a:r>
            <a:r>
              <a:rPr lang="ru-RU" sz="2400" kern="0" dirty="0">
                <a:solidFill>
                  <a:srgbClr val="1B1B1B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  <a:sym typeface="Gilroy-Light"/>
              </a:rPr>
              <a:t> </a:t>
            </a:r>
            <a:r>
              <a:rPr lang="ru-RU" sz="2400" kern="0" dirty="0" err="1">
                <a:solidFill>
                  <a:srgbClr val="1B1B1B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  <a:sym typeface="Gilroy-Light"/>
              </a:rPr>
              <a:t>Дамырак</a:t>
            </a:r>
            <a:r>
              <a:rPr lang="ru-RU" sz="2400" kern="0" dirty="0">
                <a:solidFill>
                  <a:srgbClr val="1B1B1B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  <a:sym typeface="Gilroy-Light"/>
              </a:rPr>
              <a:t> </a:t>
            </a:r>
            <a:r>
              <a:rPr lang="ru-RU" sz="2400" kern="0" dirty="0" err="1">
                <a:solidFill>
                  <a:srgbClr val="1B1B1B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  <a:sym typeface="Gilroy-Light"/>
              </a:rPr>
              <a:t>Амуровна</a:t>
            </a:r>
            <a:r>
              <a:rPr lang="ru-RU" sz="2400" kern="0" dirty="0">
                <a:solidFill>
                  <a:srgbClr val="1B1B1B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  <a:sym typeface="Gilroy-Light"/>
              </a:rPr>
              <a:t> </a:t>
            </a:r>
          </a:p>
          <a:p>
            <a:pPr marL="0" lvl="8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kern="0" dirty="0" err="1">
                <a:solidFill>
                  <a:srgbClr val="1B1B1B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  <a:sym typeface="Gilroy-Light"/>
              </a:rPr>
              <a:t>Дотпа</a:t>
            </a:r>
            <a:r>
              <a:rPr lang="ru-RU" sz="2400" kern="0" dirty="0">
                <a:solidFill>
                  <a:srgbClr val="1B1B1B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  <a:sym typeface="Gilroy-Light"/>
              </a:rPr>
              <a:t> </a:t>
            </a:r>
            <a:r>
              <a:rPr lang="ru-RU" sz="2400" kern="0" dirty="0" err="1">
                <a:solidFill>
                  <a:srgbClr val="1B1B1B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  <a:sym typeface="Gilroy-Light"/>
              </a:rPr>
              <a:t>Чодураа</a:t>
            </a:r>
            <a:r>
              <a:rPr lang="ru-RU" sz="2400" kern="0" dirty="0">
                <a:solidFill>
                  <a:srgbClr val="1B1B1B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  <a:sym typeface="Gilroy-Light"/>
              </a:rPr>
              <a:t> </a:t>
            </a:r>
            <a:r>
              <a:rPr lang="ru-RU" sz="2400" kern="0" dirty="0" err="1">
                <a:solidFill>
                  <a:srgbClr val="1B1B1B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  <a:sym typeface="Gilroy-Light"/>
              </a:rPr>
              <a:t>Хеймер-ооловна</a:t>
            </a:r>
            <a:endParaRPr lang="ru-RU" sz="2400" kern="0" dirty="0">
              <a:solidFill>
                <a:srgbClr val="1B1B1B"/>
              </a:solidFill>
              <a:latin typeface="Times New Roman" panose="02020603050405020304" pitchFamily="18" charset="0"/>
              <a:ea typeface="Gilroy-Light"/>
              <a:cs typeface="Times New Roman" panose="02020603050405020304" pitchFamily="18" charset="0"/>
              <a:sym typeface="Gilroy-Light"/>
            </a:endParaRPr>
          </a:p>
          <a:p>
            <a:pPr marL="0" lvl="8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kern="0" dirty="0">
              <a:solidFill>
                <a:srgbClr val="1B1B1B"/>
              </a:solidFill>
              <a:latin typeface="Gilroy-Light"/>
              <a:ea typeface="Gilroy-Light"/>
              <a:cs typeface="Gilroy-Light"/>
              <a:sym typeface="Gilroy-Light"/>
            </a:endParaRPr>
          </a:p>
          <a:p>
            <a:pPr marL="0" lvl="8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kern="0" dirty="0">
              <a:solidFill>
                <a:srgbClr val="1B1B1B"/>
              </a:solidFill>
              <a:latin typeface="Gilroy-Light"/>
              <a:ea typeface="Gilroy-Light"/>
              <a:cs typeface="Gilroy-Light"/>
              <a:sym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383349654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180</TotalTime>
  <Words>189</Words>
  <Application>Microsoft Office PowerPoint</Application>
  <PresentationFormat>Широкоэкранный</PresentationFormat>
  <Paragraphs>31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Arial</vt:lpstr>
      <vt:lpstr>Gilroy-Light</vt:lpstr>
      <vt:lpstr>Times New Roman</vt:lpstr>
      <vt:lpstr>Trebuchet MS</vt:lpstr>
      <vt:lpstr>Wingdings</vt:lpstr>
      <vt:lpstr>Wingdings 3</vt:lpstr>
      <vt:lpstr>Грань</vt:lpstr>
      <vt:lpstr>Сельский туризм в Республике Тыва </vt:lpstr>
      <vt:lpstr> Какую проблему решаем:</vt:lpstr>
      <vt:lpstr>Какое решение предлагаем:</vt:lpstr>
      <vt:lpstr>Цель и команда проекта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Агротуризм</dc:title>
  <dc:creator>Монгуш Алена Дамбаровна</dc:creator>
  <cp:lastModifiedBy>Пользователь</cp:lastModifiedBy>
  <cp:revision>14</cp:revision>
  <dcterms:created xsi:type="dcterms:W3CDTF">2023-10-02T05:53:52Z</dcterms:created>
  <dcterms:modified xsi:type="dcterms:W3CDTF">2023-10-05T11:25:25Z</dcterms:modified>
</cp:coreProperties>
</file>