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683CA5-5C58-40D1-B8EF-174792A098F2}">
  <a:tblStyle styleId="{81683CA5-5C58-40D1-B8EF-174792A098F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marR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54" name="Google Shape;154;p1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63" name="Google Shape;163;p1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13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81" name="Google Shape;181;p14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15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  <a:endParaRPr/>
          </a:p>
        </p:txBody>
      </p:sp>
      <p:sp>
        <p:nvSpPr>
          <p:cNvPr id="12" name="Google Shape;12;p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>
            <a:spLocks noGrp="1" noEditPoints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5" name="Google Shape;15;p3"/>
          <p:cNvSpPr>
            <a:spLocks noGrp="1" noEditPoints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  <a:endParaRPr/>
          </a:p>
        </p:txBody>
      </p:sp>
      <p:sp>
        <p:nvSpPr>
          <p:cNvPr id="16" name="Google Shape;16;p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>
            <a:spLocks noGrp="1" noEditPoints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 noEditPoints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pPr lvl="0"/>
            <a:endParaRPr/>
          </a:p>
        </p:txBody>
      </p:sp>
      <p:sp>
        <p:nvSpPr>
          <p:cNvPr id="20" name="Google Shape;20;p4"/>
          <p:cNvSpPr>
            <a:spLocks noGrp="1" noEditPoints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>
            <a:spLocks noGrp="1" noEditPoints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>
            <a:spLocks noGrp="1" noEditPoints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33" name="Google Shape;33;p8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  <a:endParaRPr/>
          </a:p>
        </p:txBody>
      </p:sp>
      <p:sp>
        <p:nvSpPr>
          <p:cNvPr id="34" name="Google Shape;34;p8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0" name="Google Shape;40;p9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  <a:endParaRPr/>
          </a:p>
        </p:txBody>
      </p:sp>
      <p:sp>
        <p:nvSpPr>
          <p:cNvPr id="41" name="Google Shape;41;p9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6" name="Google Shape;46;p10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  <a:endParaRPr/>
          </a:p>
        </p:txBody>
      </p:sp>
      <p:sp>
        <p:nvSpPr>
          <p:cNvPr id="47" name="Google Shape;47;p10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1" name="Google Shape;51;p1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  <a:endParaRPr/>
          </a:p>
        </p:txBody>
      </p:sp>
      <p:sp>
        <p:nvSpPr>
          <p:cNvPr id="52" name="Google Shape;52;p11"/>
          <p:cNvSpPr>
            <a:spLocks noGrp="1" noEditPoints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  <a:endParaRPr/>
          </a:p>
        </p:txBody>
      </p:sp>
      <p:sp>
        <p:nvSpPr>
          <p:cNvPr id="53" name="Google Shape;53;p1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marR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lvl="0"/>
            <a:endParaRPr/>
          </a:p>
        </p:txBody>
      </p:sp>
      <p:sp>
        <p:nvSpPr>
          <p:cNvPr id="8" name="Google Shape;8;p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>
            <a:spLocks noGrp="1" noEditPoints="1"/>
          </p:cNvSpPr>
          <p:nvPr>
            <p:ph type="title"/>
          </p:nvPr>
        </p:nvSpPr>
        <p:spPr>
          <a:xfrm>
            <a:off x="456817" y="1258735"/>
            <a:ext cx="4655700" cy="113739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/>
              <a:t>БЛИЗКО НА РАССТОЯНИЕ</a:t>
            </a:r>
            <a:endParaRPr sz="3100"/>
          </a:p>
        </p:txBody>
      </p:sp>
      <p:sp>
        <p:nvSpPr>
          <p:cNvPr id="62" name="Google Shape;62;p12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3825300" cy="6020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Приложение для онлайн приема  пациентов  врачом</a:t>
            </a:r>
          </a:p>
        </p:txBody>
      </p:sp>
      <p:pic>
        <p:nvPicPr>
          <p:cNvPr id="63" name="Google Shape;63;p12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wrap="square" lIns="121975" tIns="121975" rIns="121975" bIns="1219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wrap="square" lIns="121975" tIns="121975" rIns="121975" bIns="1219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>
          <a:blip r:embed="rId8">
            <a:alphaModFix/>
          </a:blip>
          <a:srcRect/>
          <a:stretch>
            <a:fillRect/>
          </a:stretch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 lang="ru"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>
            <a:spLocks noGrp="1" noEditPoints="1"/>
          </p:cNvSpPr>
          <p:nvPr>
            <p:ph type="title"/>
          </p:nvPr>
        </p:nvSpPr>
        <p:spPr>
          <a:xfrm>
            <a:off x="1820536" y="80635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>
            <a:spLocks noGrp="1" noEditPoints="1"/>
          </p:cNvSpPr>
          <p:nvPr>
            <p:ph type="body" idx="1"/>
          </p:nvPr>
        </p:nvSpPr>
        <p:spPr>
          <a:xfrm>
            <a:off x="456818" y="1796113"/>
            <a:ext cx="7993200" cy="2546131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 dirty="0">
                <a:solidFill>
                  <a:srgbClr val="132C40"/>
                </a:solidFill>
              </a:rPr>
              <a:t>Потенциальные потребительские сегменты-частные клиники.Данные клиники предоставляют онлайн-приемы для клиентов.</a:t>
            </a:r>
            <a:r>
              <a:rPr lang="ru-RU" sz="1400" i="1" dirty="0">
                <a:solidFill>
                  <a:srgbClr val="132C40"/>
                </a:solidFill>
              </a:rPr>
              <a:t> : в основном — 18-35 лет (молодые семьи, студенты), 36-55 лет (работающие профессионалы, родители), 55+ (пожилые люди, нуждающиеся в постоянной медицинской помощи)</a:t>
            </a:r>
            <a:r>
              <a:rPr lang="en-US" sz="1400" i="1" dirty="0">
                <a:solidFill>
                  <a:srgbClr val="132C40"/>
                </a:solidFill>
              </a:rPr>
              <a:t>,</a:t>
            </a:r>
            <a:r>
              <a:rPr lang="ru-RU" sz="1400" i="1" dirty="0">
                <a:solidFill>
                  <a:srgbClr val="132C40"/>
                </a:solidFill>
              </a:rPr>
              <a:t> Городские и пригородные жители, где доступ к медицинским учреждениям может быть ограничен или требует значительных временных затрат</a:t>
            </a: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sz="1400" i="1" dirty="0">
                <a:solidFill>
                  <a:srgbClr val="132C40"/>
                </a:solidFill>
              </a:rPr>
              <a:t>Пол: Как мужчины, так и женщины</a:t>
            </a:r>
            <a:endParaRPr lang="en-US" sz="1400" i="1" dirty="0">
              <a:solidFill>
                <a:srgbClr val="132C40"/>
              </a:solidFill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 dirty="0">
                <a:solidFill>
                  <a:srgbClr val="132C40"/>
                </a:solidFill>
              </a:rPr>
              <a:t>Мы работаем на рынке B2B.</a:t>
            </a: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1300" dirty="0">
              <a:solidFill>
                <a:srgbClr val="132C40"/>
              </a:solidFill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1300" dirty="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>
            <a:spLocks noGrp="1" noEditPoints="1"/>
          </p:cNvSpPr>
          <p:nvPr>
            <p:ph type="title"/>
          </p:nvPr>
        </p:nvSpPr>
        <p:spPr>
          <a:xfrm>
            <a:off x="1260859" y="85845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АКТУАЛЬНОСТЬ ИДЕИ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-134007" y="1530956"/>
            <a:ext cx="8187706" cy="2958277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969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aleway"/>
              <a:buNone/>
            </a:pPr>
            <a:r>
              <a:rPr lang="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 для онлайн-приема пациентов врачами становится все более актуальным по нескольким причинам:</a:t>
            </a: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Удобство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пациентов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Доступность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медицинской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помощи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Экономия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ресурсов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Снижение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распространения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инфекций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Персонализация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лечения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Расширение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географических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границ</a:t>
            </a:r>
            <a:endParaRPr lang="en-US"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969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aleway"/>
              <a:buNone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Таким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образом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онлайн-приема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пациентов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врачами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является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важным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инструментом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улучшения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качества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медицинского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обслуживания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повышения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доступности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медицинской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помощи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342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pic>
        <p:nvPicPr>
          <p:cNvPr id="5" name="Рисунок 4" descr="Мозговой штурм группы со сплошной заливкой">
            <a:extLst>
              <a:ext uri="{FF2B5EF4-FFF2-40B4-BE49-F238E27FC236}">
                <a16:creationId xmlns:a16="http://schemas.microsoft.com/office/drawing/2014/main" id="{179FCF2B-25EC-4972-B0D3-6085F4CA4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755" y="69105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>
            <a:spLocks noGrp="1" noEditPoints="1"/>
          </p:cNvSpPr>
          <p:nvPr>
            <p:ph type="title"/>
          </p:nvPr>
        </p:nvSpPr>
        <p:spPr>
          <a:xfrm>
            <a:off x="307044" y="81421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104653" y="1467102"/>
            <a:ext cx="7994100" cy="3605849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546100" marR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Данное приложение решает проблему клиник-онлайн консультации уменьшают контакты между людьми, что особенно важно в условиях эпидемий,врачи могут легко отслеживать состояние пациентов и корректировать лечение на основе регулярных онлайн-консультаций,меньшая нагрузка на клиники и медицинские учреждения, что позволяет освободить ресурсы для более серьезных случаев.</a:t>
            </a:r>
          </a:p>
          <a:p>
            <a:pPr marL="546100" marR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" sz="1400" b="0" i="1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Решает проблемы пациентов: Пациенты могут получать консультации независимо от их местоположения, что особенно важно для людей в удаленных районах,уменьшается время на ожидание в очереди и на дорогу к врачу, что упрощает процесс получения медицинской помощи.Почему существующих вариантов решения недостаточно.</a:t>
            </a:r>
            <a:endParaRPr sz="1400" b="0" i="1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>
            <a:spLocks noGrp="1" noEditPoints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432332" y="2054881"/>
            <a:ext cx="5118900" cy="24155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Близко на расстоянии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клиникам и пациентам,заинтересованных в онлайн-приеме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отсутствием возможности взаимодействия оффлайн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данного взаимодействия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онлайн консультации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положительный результат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>
            <a:spLocks noGrp="1" noEditPoints="1"/>
          </p:cNvSpPr>
          <p:nvPr>
            <p:ph type="title"/>
          </p:nvPr>
        </p:nvSpPr>
        <p:spPr>
          <a:xfrm>
            <a:off x="267631" y="77820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212452" y="1314765"/>
            <a:ext cx="5161300" cy="3317627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295910" marR="1104265" indent="-283845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Microsoft Sans Serif"/>
              <a:buChar char="●"/>
              <a:tabLst>
                <a:tab pos="295910" algn="l"/>
              </a:tabLst>
            </a:pP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Создание</a:t>
            </a:r>
            <a:r>
              <a:rPr sz="1400" spc="-6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приложения</a:t>
            </a:r>
            <a:r>
              <a:rPr sz="1400" spc="3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для</a:t>
            </a:r>
            <a:r>
              <a:rPr sz="1400" spc="-7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частных</a:t>
            </a:r>
            <a:r>
              <a:rPr sz="1400" spc="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клиник</a:t>
            </a:r>
            <a:r>
              <a:rPr sz="1400" spc="-4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решит</a:t>
            </a:r>
            <a:r>
              <a:rPr sz="1400" spc="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нашу</a:t>
            </a:r>
            <a:r>
              <a:rPr sz="1400" spc="-2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проблему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дистанционного</a:t>
            </a:r>
            <a:r>
              <a:rPr sz="1400" spc="-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взаимодействия</a:t>
            </a:r>
            <a:r>
              <a:rPr sz="1400" spc="-5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пациентов</a:t>
            </a:r>
            <a:r>
              <a:rPr sz="1400" spc="-7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</a:t>
            </a:r>
            <a:r>
              <a:rPr sz="1400" spc="-8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врачами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95910" indent="-283210">
              <a:lnSpc>
                <a:spcPts val="1825"/>
              </a:lnSpc>
              <a:spcBef>
                <a:spcPts val="480"/>
              </a:spcBef>
              <a:buClr>
                <a:srgbClr val="8F00FF"/>
              </a:buClr>
              <a:buFont typeface="Microsoft Sans Serif"/>
              <a:buChar char="●"/>
              <a:tabLst>
                <a:tab pos="295910" algn="l"/>
              </a:tabLst>
            </a:pP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</a:t>
            </a:r>
            <a:r>
              <a:rPr sz="1400" spc="5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приложении</a:t>
            </a:r>
            <a:r>
              <a:rPr sz="1400" spc="7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будут</a:t>
            </a:r>
            <a:r>
              <a:rPr sz="1400" spc="5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разделы</a:t>
            </a:r>
            <a:r>
              <a:rPr sz="1400" spc="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для</a:t>
            </a:r>
            <a:r>
              <a:rPr sz="1400" spc="5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разных</a:t>
            </a:r>
            <a:r>
              <a:rPr sz="1400" spc="10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специальностей</a:t>
            </a:r>
            <a:r>
              <a:rPr sz="1400" spc="6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врачей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95910" indent="-283210">
              <a:lnSpc>
                <a:spcPts val="1560"/>
              </a:lnSpc>
              <a:buClr>
                <a:srgbClr val="8F00FF"/>
              </a:buClr>
              <a:buFont typeface="Microsoft Sans Serif"/>
              <a:buChar char="●"/>
              <a:tabLst>
                <a:tab pos="295910" algn="l"/>
              </a:tabLst>
            </a:pP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Повышение</a:t>
            </a:r>
            <a:r>
              <a:rPr sz="1400" spc="15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конкурентности,</a:t>
            </a:r>
            <a:r>
              <a:rPr sz="1400" spc="12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</a:t>
            </a:r>
            <a:r>
              <a:rPr sz="1400" spc="5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следствии</a:t>
            </a:r>
            <a:r>
              <a:rPr sz="1400" spc="8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чего</a:t>
            </a:r>
            <a:r>
              <a:rPr sz="1400" spc="8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увеличится</a:t>
            </a:r>
            <a:r>
              <a:rPr sz="1400" spc="114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КПД</a:t>
            </a:r>
            <a:r>
              <a:rPr sz="1400" spc="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spc="-10" dirty="0" err="1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врачей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,</a:t>
            </a:r>
            <a:r>
              <a:rPr lang="ru-RU" spc="-10" dirty="0">
                <a:latin typeface="Raleway"/>
                <a:ea typeface="Raleway"/>
                <a:cs typeface="Raleway"/>
              </a:rPr>
              <a:t> </a:t>
            </a:r>
            <a:r>
              <a:rPr sz="1400" dirty="0" err="1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заинтересованных</a:t>
            </a:r>
            <a:r>
              <a:rPr sz="1400" spc="19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в</a:t>
            </a:r>
            <a:r>
              <a:rPr sz="1400" spc="5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личностном</a:t>
            </a:r>
            <a:r>
              <a:rPr sz="1400" spc="10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росте</a:t>
            </a:r>
            <a:r>
              <a:rPr sz="1400" spc="8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и</a:t>
            </a:r>
            <a:r>
              <a:rPr sz="1400" spc="9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своем</a:t>
            </a:r>
            <a:r>
              <a:rPr sz="1400" spc="1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имидже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95910" marR="5080" indent="-283845">
              <a:lnSpc>
                <a:spcPct val="100000"/>
              </a:lnSpc>
              <a:spcBef>
                <a:spcPts val="180"/>
              </a:spcBef>
              <a:buClr>
                <a:srgbClr val="8F00FF"/>
              </a:buClr>
              <a:buFont typeface="Microsoft Sans Serif"/>
              <a:buChar char="●"/>
              <a:tabLst>
                <a:tab pos="295910" algn="l"/>
              </a:tabLst>
            </a:pP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Повышение</a:t>
            </a:r>
            <a:r>
              <a:rPr sz="1400" spc="13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конкурентности</a:t>
            </a:r>
            <a:r>
              <a:rPr sz="1400" spc="10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среди</a:t>
            </a:r>
            <a:r>
              <a:rPr sz="1400" spc="7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частных</a:t>
            </a:r>
            <a:r>
              <a:rPr sz="1400" spc="1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клиник,</a:t>
            </a:r>
            <a:r>
              <a:rPr sz="1400" spc="13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для</a:t>
            </a:r>
            <a:r>
              <a:rPr sz="1400" spc="35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продвижения</a:t>
            </a:r>
            <a:r>
              <a:rPr sz="1400" spc="-10" dirty="0">
                <a:solidFill>
                  <a:srgbClr val="122C40"/>
                </a:solidFill>
                <a:latin typeface="Raleway"/>
                <a:ea typeface="Raleway"/>
                <a:cs typeface="Raleway"/>
              </a:rPr>
              <a:t> своего бизнеса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endParaRPr sz="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7"/>
          <p:cNvSpPr>
            <a:spLocks noGrp="1" noEditPoints="1"/>
          </p:cNvSpPr>
          <p:nvPr>
            <p:ph type="body" idx="1"/>
          </p:nvPr>
        </p:nvSpPr>
        <p:spPr>
          <a:xfrm>
            <a:off x="5618050" y="1590200"/>
            <a:ext cx="2664600" cy="2398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wrap="square" lIns="58300" tIns="58300" rIns="58300" bIns="58300" anchor="ctr">
            <a:noAutofit/>
          </a:bodyPr>
          <a:lstStyle/>
          <a:p>
            <a:pPr mar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mar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grpSp>
        <p:nvGrpSpPr>
          <p:cNvPr id="113" name="object 3"/>
          <p:cNvGrpSpPr/>
          <p:nvPr/>
        </p:nvGrpSpPr>
        <p:grpSpPr>
          <a:xfrm>
            <a:off x="5551541" y="-49"/>
            <a:ext cx="3592459" cy="5143549"/>
            <a:chOff x="5228844" y="-50"/>
            <a:chExt cx="3915410" cy="5144135"/>
          </a:xfrm>
        </p:grpSpPr>
        <p:sp>
          <p:nvSpPr>
            <p:cNvPr id="116" name="object 6"/>
            <p:cNvSpPr/>
            <p:nvPr/>
          </p:nvSpPr>
          <p:spPr>
            <a:xfrm>
              <a:off x="7962179" y="1095880"/>
              <a:ext cx="1182075" cy="2380886"/>
            </a:xfrm>
            <a:custGeom>
              <a:avLst/>
              <a:gdLst/>
              <a:ahLst/>
              <a:cxnLst/>
              <a:rect l="l" t="t" r="r" b="b"/>
              <a:pathLst>
                <a:path w="1084579" h="2380615">
                  <a:moveTo>
                    <a:pt x="1084567" y="0"/>
                  </a:moveTo>
                  <a:lnTo>
                    <a:pt x="0" y="0"/>
                  </a:lnTo>
                  <a:lnTo>
                    <a:pt x="0" y="2380107"/>
                  </a:lnTo>
                  <a:lnTo>
                    <a:pt x="1084567" y="2380107"/>
                  </a:lnTo>
                  <a:lnTo>
                    <a:pt x="1084567" y="0"/>
                  </a:lnTo>
                  <a:close/>
                </a:path>
              </a:pathLst>
            </a:custGeom>
            <a:solidFill>
              <a:srgbClr val="FA47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7"/>
            <p:cNvSpPr/>
            <p:nvPr/>
          </p:nvSpPr>
          <p:spPr>
            <a:xfrm>
              <a:off x="7962179" y="3467494"/>
              <a:ext cx="1182075" cy="1676591"/>
            </a:xfrm>
            <a:custGeom>
              <a:avLst/>
              <a:gdLst/>
              <a:ahLst/>
              <a:cxnLst/>
              <a:rect l="l" t="t" r="r" b="b"/>
              <a:pathLst>
                <a:path w="1084579" h="1676400">
                  <a:moveTo>
                    <a:pt x="1084567" y="0"/>
                  </a:moveTo>
                  <a:lnTo>
                    <a:pt x="0" y="0"/>
                  </a:lnTo>
                  <a:lnTo>
                    <a:pt x="0" y="1676273"/>
                  </a:lnTo>
                  <a:lnTo>
                    <a:pt x="1084567" y="1676273"/>
                  </a:lnTo>
                  <a:lnTo>
                    <a:pt x="1084567" y="0"/>
                  </a:lnTo>
                  <a:close/>
                </a:path>
              </a:pathLst>
            </a:custGeom>
            <a:solidFill>
              <a:srgbClr val="FAAC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8"/>
            <p:cNvSpPr/>
            <p:nvPr/>
          </p:nvSpPr>
          <p:spPr>
            <a:xfrm>
              <a:off x="7962179" y="-50"/>
              <a:ext cx="1182075" cy="1095500"/>
            </a:xfrm>
            <a:custGeom>
              <a:avLst/>
              <a:gdLst/>
              <a:ahLst/>
              <a:cxnLst/>
              <a:rect l="l" t="t" r="r" b="b"/>
              <a:pathLst>
                <a:path w="1084579" h="1095375">
                  <a:moveTo>
                    <a:pt x="1084567" y="0"/>
                  </a:moveTo>
                  <a:lnTo>
                    <a:pt x="0" y="0"/>
                  </a:lnTo>
                  <a:lnTo>
                    <a:pt x="0" y="1095171"/>
                  </a:lnTo>
                  <a:lnTo>
                    <a:pt x="1084567" y="1095171"/>
                  </a:lnTo>
                  <a:lnTo>
                    <a:pt x="1084567" y="0"/>
                  </a:lnTo>
                  <a:close/>
                </a:path>
              </a:pathLst>
            </a:custGeom>
            <a:solidFill>
              <a:srgbClr val="F8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9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138250" y="257585"/>
              <a:ext cx="830494" cy="589864"/>
            </a:xfrm>
            <a:prstGeom prst="rect">
              <a:avLst/>
            </a:prstGeom>
          </p:spPr>
        </p:pic>
        <p:pic>
          <p:nvPicPr>
            <p:cNvPr id="120" name="object 10"/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376003" y="257585"/>
              <a:ext cx="1900182" cy="589864"/>
            </a:xfrm>
            <a:prstGeom prst="rect">
              <a:avLst/>
            </a:prstGeom>
          </p:spPr>
        </p:pic>
        <p:pic>
          <p:nvPicPr>
            <p:cNvPr id="121" name="object 11"/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5228844" y="1497696"/>
              <a:ext cx="3048174" cy="25239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8" name="Google Shape;128;p19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57200" y="1971025"/>
            <a:ext cx="8029500" cy="221411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305"/>
              </a:spcBef>
              <a:buClr>
                <a:srgbClr val="8F00FF"/>
              </a:buClr>
              <a:buFont typeface="Microsoft Sans Serif"/>
              <a:buChar char="●"/>
              <a:tabLst>
                <a:tab pos="281940" algn="l"/>
              </a:tabLst>
            </a:pPr>
            <a:r>
              <a:rPr sz="1400" dirty="0">
                <a:latin typeface="Raleway"/>
                <a:ea typeface="Raleway"/>
                <a:cs typeface="Raleway"/>
              </a:rPr>
              <a:t>Мы</a:t>
            </a:r>
            <a:r>
              <a:rPr sz="1400" spc="6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работаем</a:t>
            </a:r>
            <a:r>
              <a:rPr sz="1400" spc="5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на</a:t>
            </a:r>
            <a:r>
              <a:rPr sz="1400" spc="25" dirty="0">
                <a:latin typeface="Raleway"/>
                <a:ea typeface="Raleway"/>
                <a:cs typeface="Raleway"/>
              </a:rPr>
              <a:t> </a:t>
            </a:r>
            <a:r>
              <a:rPr sz="1400" dirty="0" err="1">
                <a:latin typeface="Raleway"/>
                <a:ea typeface="Raleway"/>
                <a:cs typeface="Raleway"/>
              </a:rPr>
              <a:t>рынке</a:t>
            </a:r>
            <a:r>
              <a:rPr sz="1400" spc="5" dirty="0">
                <a:latin typeface="Raleway"/>
                <a:ea typeface="Raleway"/>
                <a:cs typeface="Raleway"/>
              </a:rPr>
              <a:t> </a:t>
            </a:r>
            <a:r>
              <a:rPr sz="1400" spc="-25" dirty="0">
                <a:latin typeface="Raleway"/>
                <a:ea typeface="Raleway"/>
                <a:cs typeface="Raleway"/>
              </a:rPr>
              <a:t>B2</a:t>
            </a:r>
            <a:r>
              <a:rPr lang="en-US" sz="1400" spc="-25" dirty="0">
                <a:latin typeface="Raleway"/>
                <a:ea typeface="Raleway"/>
                <a:cs typeface="Raleway"/>
              </a:rPr>
              <a:t>B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81940" marR="513715" indent="-269875">
              <a:lnSpc>
                <a:spcPct val="73100"/>
              </a:lnSpc>
              <a:spcBef>
                <a:spcPts val="720"/>
              </a:spcBef>
              <a:buClr>
                <a:srgbClr val="8F00FF"/>
              </a:buClr>
              <a:buFont typeface="Microsoft Sans Serif"/>
              <a:buChar char="●"/>
              <a:tabLst>
                <a:tab pos="281940" algn="l"/>
              </a:tabLst>
            </a:pPr>
            <a:r>
              <a:rPr sz="1400" dirty="0">
                <a:latin typeface="Raleway"/>
                <a:ea typeface="Raleway"/>
                <a:cs typeface="Raleway"/>
              </a:rPr>
              <a:t>Наша</a:t>
            </a:r>
            <a:r>
              <a:rPr sz="1400" spc="16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ЦА</a:t>
            </a:r>
            <a:r>
              <a:rPr sz="1400" spc="8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-</a:t>
            </a:r>
            <a:r>
              <a:rPr sz="1400" spc="6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частные</a:t>
            </a:r>
            <a:r>
              <a:rPr sz="1400" spc="409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клиники</a:t>
            </a:r>
            <a:r>
              <a:rPr sz="1400" spc="235" dirty="0">
                <a:latin typeface="Raleway"/>
                <a:ea typeface="Raleway"/>
                <a:cs typeface="Raleway"/>
              </a:rPr>
              <a:t> </a:t>
            </a:r>
            <a:r>
              <a:rPr sz="1400" spc="-50" dirty="0">
                <a:latin typeface="Raleway"/>
                <a:ea typeface="Raleway"/>
                <a:cs typeface="Raleway"/>
              </a:rPr>
              <a:t>и </a:t>
            </a:r>
            <a:r>
              <a:rPr sz="1400" dirty="0">
                <a:latin typeface="Raleway"/>
                <a:ea typeface="Raleway"/>
                <a:cs typeface="Raleway"/>
              </a:rPr>
              <a:t>потенциальные</a:t>
            </a:r>
            <a:r>
              <a:rPr sz="1400" spc="46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клиенты</a:t>
            </a:r>
            <a:r>
              <a:rPr sz="1400" spc="42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данных</a:t>
            </a:r>
            <a:r>
              <a:rPr sz="1400" spc="55" dirty="0">
                <a:latin typeface="Raleway"/>
                <a:ea typeface="Raleway"/>
                <a:cs typeface="Raleway"/>
              </a:rPr>
              <a:t>  </a:t>
            </a:r>
            <a:r>
              <a:rPr sz="1400" spc="-10" dirty="0">
                <a:latin typeface="Raleway"/>
                <a:ea typeface="Raleway"/>
                <a:cs typeface="Raleway"/>
              </a:rPr>
              <a:t>клиник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81940" indent="-269240">
              <a:lnSpc>
                <a:spcPct val="100000"/>
              </a:lnSpc>
              <a:spcBef>
                <a:spcPts val="670"/>
              </a:spcBef>
              <a:buClr>
                <a:srgbClr val="8F00FF"/>
              </a:buClr>
              <a:buFont typeface="Microsoft Sans Serif"/>
              <a:buChar char="●"/>
              <a:tabLst>
                <a:tab pos="281940" algn="l"/>
              </a:tabLst>
            </a:pPr>
            <a:r>
              <a:rPr sz="1400" dirty="0">
                <a:latin typeface="Raleway"/>
                <a:ea typeface="Raleway"/>
                <a:cs typeface="Raleway"/>
              </a:rPr>
              <a:t>Наше</a:t>
            </a:r>
            <a:r>
              <a:rPr sz="1400" spc="10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решение</a:t>
            </a:r>
            <a:r>
              <a:rPr sz="1400" spc="140" dirty="0">
                <a:latin typeface="Raleway"/>
                <a:ea typeface="Raleway"/>
                <a:cs typeface="Raleway"/>
              </a:rPr>
              <a:t> </a:t>
            </a:r>
            <a:r>
              <a:rPr sz="1400" dirty="0" err="1">
                <a:latin typeface="Raleway"/>
                <a:ea typeface="Raleway"/>
                <a:cs typeface="Raleway"/>
              </a:rPr>
              <a:t>будет</a:t>
            </a:r>
            <a:r>
              <a:rPr sz="1400" spc="65" dirty="0">
                <a:latin typeface="Raleway"/>
                <a:ea typeface="Raleway"/>
                <a:cs typeface="Raleway"/>
              </a:rPr>
              <a:t> </a:t>
            </a:r>
            <a:r>
              <a:rPr sz="1400" dirty="0" err="1">
                <a:latin typeface="Raleway"/>
                <a:ea typeface="Raleway"/>
                <a:cs typeface="Raleway"/>
              </a:rPr>
              <a:t>стоить</a:t>
            </a:r>
            <a:r>
              <a:rPr lang="ru-RU" sz="1400" dirty="0">
                <a:latin typeface="Raleway"/>
                <a:ea typeface="Raleway"/>
                <a:cs typeface="Raleway"/>
              </a:rPr>
              <a:t> около</a:t>
            </a:r>
            <a:r>
              <a:rPr sz="1400" dirty="0">
                <a:latin typeface="Raleway"/>
                <a:ea typeface="Raleway"/>
                <a:cs typeface="Raleway"/>
              </a:rPr>
              <a:t> </a:t>
            </a:r>
            <a:r>
              <a:rPr sz="1400" spc="-65" dirty="0">
                <a:latin typeface="Raleway"/>
                <a:ea typeface="Raleway"/>
                <a:cs typeface="Raleway"/>
              </a:rPr>
              <a:t>5млн</a:t>
            </a:r>
            <a:r>
              <a:rPr sz="1400" spc="-125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рублей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81940" marR="5080" indent="-269875">
              <a:lnSpc>
                <a:spcPct val="102200"/>
              </a:lnSpc>
              <a:spcBef>
                <a:spcPts val="480"/>
              </a:spcBef>
              <a:buClr>
                <a:srgbClr val="8F00FF"/>
              </a:buClr>
              <a:buFont typeface="Microsoft Sans Serif"/>
              <a:buChar char="●"/>
              <a:tabLst>
                <a:tab pos="281940" algn="l"/>
              </a:tabLst>
            </a:pPr>
            <a:r>
              <a:rPr sz="1400" dirty="0">
                <a:latin typeface="Raleway"/>
                <a:ea typeface="Raleway"/>
                <a:cs typeface="Raleway"/>
              </a:rPr>
              <a:t>Сегменты</a:t>
            </a:r>
            <a:r>
              <a:rPr sz="1400" spc="9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А</a:t>
            </a:r>
            <a:r>
              <a:rPr sz="1400" spc="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и</a:t>
            </a:r>
            <a:r>
              <a:rPr sz="1400" spc="1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B</a:t>
            </a:r>
            <a:r>
              <a:rPr sz="1400" spc="1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-</a:t>
            </a:r>
            <a:r>
              <a:rPr sz="1400" spc="15" dirty="0">
                <a:latin typeface="Raleway"/>
                <a:ea typeface="Raleway"/>
                <a:cs typeface="Raleway"/>
              </a:rPr>
              <a:t> </a:t>
            </a:r>
            <a:r>
              <a:rPr sz="1400" spc="-30" dirty="0">
                <a:latin typeface="Raleway"/>
                <a:ea typeface="Raleway"/>
                <a:cs typeface="Raleway"/>
              </a:rPr>
              <a:t>3млн</a:t>
            </a:r>
            <a:r>
              <a:rPr sz="1400" spc="-60" dirty="0">
                <a:latin typeface="Raleway"/>
                <a:ea typeface="Raleway"/>
                <a:cs typeface="Raleway"/>
              </a:rPr>
              <a:t> </a:t>
            </a:r>
            <a:r>
              <a:rPr sz="1400" spc="-40" dirty="0">
                <a:latin typeface="Raleway"/>
                <a:ea typeface="Raleway"/>
                <a:cs typeface="Raleway"/>
              </a:rPr>
              <a:t>рублей(создание</a:t>
            </a:r>
            <a:r>
              <a:rPr sz="1400" spc="-2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и</a:t>
            </a:r>
            <a:r>
              <a:rPr sz="1400" spc="30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запуск </a:t>
            </a:r>
            <a:r>
              <a:rPr sz="1400" dirty="0">
                <a:latin typeface="Raleway"/>
                <a:ea typeface="Raleway"/>
                <a:cs typeface="Raleway"/>
              </a:rPr>
              <a:t>основного</a:t>
            </a:r>
            <a:r>
              <a:rPr sz="1400" spc="250" dirty="0">
                <a:latin typeface="Raleway"/>
                <a:ea typeface="Raleway"/>
                <a:cs typeface="Raleway"/>
              </a:rPr>
              <a:t> </a:t>
            </a:r>
            <a:r>
              <a:rPr sz="1400" spc="-30" dirty="0">
                <a:latin typeface="Raleway"/>
                <a:ea typeface="Raleway"/>
                <a:cs typeface="Raleway"/>
              </a:rPr>
              <a:t>сегмента</a:t>
            </a:r>
            <a:r>
              <a:rPr sz="1400" spc="-70" dirty="0">
                <a:latin typeface="Raleway"/>
                <a:ea typeface="Raleway"/>
                <a:cs typeface="Raleway"/>
              </a:rPr>
              <a:t> </a:t>
            </a:r>
            <a:r>
              <a:rPr sz="1400" spc="-35" dirty="0">
                <a:latin typeface="Raleway"/>
                <a:ea typeface="Raleway"/>
                <a:cs typeface="Raleway"/>
              </a:rPr>
              <a:t>приложения)</a:t>
            </a:r>
            <a:r>
              <a:rPr sz="1400" spc="-6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и</a:t>
            </a:r>
            <a:r>
              <a:rPr sz="1400" spc="-45" dirty="0">
                <a:latin typeface="Raleway"/>
                <a:ea typeface="Raleway"/>
                <a:cs typeface="Raleway"/>
              </a:rPr>
              <a:t> </a:t>
            </a:r>
            <a:r>
              <a:rPr sz="1400" spc="-25" dirty="0">
                <a:latin typeface="Raleway"/>
                <a:ea typeface="Raleway"/>
                <a:cs typeface="Raleway"/>
              </a:rPr>
              <a:t>2млн</a:t>
            </a:r>
            <a:r>
              <a:rPr sz="1400" spc="-55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рублей </a:t>
            </a:r>
            <a:r>
              <a:rPr sz="1400" spc="-60" dirty="0">
                <a:latin typeface="Raleway"/>
                <a:ea typeface="Raleway"/>
                <a:cs typeface="Raleway"/>
              </a:rPr>
              <a:t>дополнительные</a:t>
            </a:r>
            <a:r>
              <a:rPr sz="1400" spc="-40" dirty="0">
                <a:latin typeface="Raleway"/>
                <a:ea typeface="Raleway"/>
                <a:cs typeface="Raleway"/>
              </a:rPr>
              <a:t> </a:t>
            </a:r>
            <a:r>
              <a:rPr sz="1400" spc="-30" dirty="0" err="1">
                <a:latin typeface="Raleway"/>
                <a:ea typeface="Raleway"/>
                <a:cs typeface="Raleway"/>
              </a:rPr>
              <a:t>функции</a:t>
            </a:r>
            <a:r>
              <a:rPr sz="1400" spc="200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 err="1">
                <a:latin typeface="Raleway"/>
                <a:ea typeface="Raleway"/>
                <a:cs typeface="Raleway"/>
              </a:rPr>
              <a:t>приложения</a:t>
            </a:r>
            <a:r>
              <a:rPr lang="ru-RU" sz="1400" spc="-10" dirty="0">
                <a:latin typeface="Raleway"/>
                <a:ea typeface="Raleway"/>
                <a:cs typeface="Raleway"/>
              </a:rPr>
              <a:t>)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81940" marR="9525" indent="-269875">
              <a:lnSpc>
                <a:spcPct val="102099"/>
              </a:lnSpc>
              <a:spcBef>
                <a:spcPts val="595"/>
              </a:spcBef>
              <a:buClr>
                <a:srgbClr val="8F00FF"/>
              </a:buClr>
              <a:buFont typeface="Microsoft Sans Serif"/>
              <a:buChar char="●"/>
              <a:tabLst>
                <a:tab pos="281940" algn="l"/>
              </a:tabLst>
            </a:pPr>
            <a:r>
              <a:rPr sz="1400" dirty="0">
                <a:latin typeface="Raleway"/>
                <a:ea typeface="Raleway"/>
                <a:cs typeface="Raleway"/>
              </a:rPr>
              <a:t>Сможем</a:t>
            </a:r>
            <a:r>
              <a:rPr sz="1400" spc="114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заработать</a:t>
            </a:r>
            <a:r>
              <a:rPr sz="1400" spc="9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в первый</a:t>
            </a:r>
            <a:r>
              <a:rPr sz="1400" spc="10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год</a:t>
            </a:r>
            <a:r>
              <a:rPr sz="1400" spc="4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-</a:t>
            </a:r>
            <a:r>
              <a:rPr sz="1400" spc="15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заключение </a:t>
            </a:r>
            <a:r>
              <a:rPr sz="1400" spc="-70" dirty="0">
                <a:latin typeface="Raleway"/>
                <a:ea typeface="Raleway"/>
                <a:cs typeface="Raleway"/>
              </a:rPr>
              <a:t>договора</a:t>
            </a:r>
            <a:r>
              <a:rPr sz="1400" spc="-95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с</a:t>
            </a:r>
            <a:r>
              <a:rPr sz="1400" spc="4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20</a:t>
            </a:r>
            <a:r>
              <a:rPr sz="1400" spc="300" dirty="0">
                <a:latin typeface="Raleway"/>
                <a:ea typeface="Raleway"/>
                <a:cs typeface="Raleway"/>
              </a:rPr>
              <a:t> </a:t>
            </a:r>
            <a:r>
              <a:rPr sz="1400" spc="-80" dirty="0">
                <a:latin typeface="Raleway"/>
                <a:ea typeface="Raleway"/>
                <a:cs typeface="Raleway"/>
              </a:rPr>
              <a:t>компаниями(частными</a:t>
            </a:r>
            <a:r>
              <a:rPr sz="1400" spc="-85" dirty="0">
                <a:latin typeface="Raleway"/>
                <a:ea typeface="Raleway"/>
                <a:cs typeface="Raleway"/>
              </a:rPr>
              <a:t> </a:t>
            </a:r>
            <a:r>
              <a:rPr sz="1400" spc="-70" dirty="0">
                <a:latin typeface="Raleway"/>
                <a:ea typeface="Raleway"/>
                <a:cs typeface="Raleway"/>
              </a:rPr>
              <a:t>клиниками)</a:t>
            </a:r>
            <a:r>
              <a:rPr sz="1400" spc="-105" dirty="0">
                <a:latin typeface="Raleway"/>
                <a:ea typeface="Raleway"/>
                <a:cs typeface="Raleway"/>
              </a:rPr>
              <a:t> </a:t>
            </a:r>
            <a:r>
              <a:rPr sz="1400" spc="-25" dirty="0">
                <a:latin typeface="Raleway"/>
                <a:ea typeface="Raleway"/>
                <a:cs typeface="Raleway"/>
              </a:rPr>
              <a:t>со </a:t>
            </a:r>
            <a:r>
              <a:rPr sz="1400" spc="-70" dirty="0">
                <a:latin typeface="Raleway"/>
                <a:ea typeface="Raleway"/>
                <a:cs typeface="Raleway"/>
              </a:rPr>
              <a:t>средним</a:t>
            </a:r>
            <a:r>
              <a:rPr sz="1400" spc="-165" dirty="0">
                <a:latin typeface="Raleway"/>
                <a:ea typeface="Raleway"/>
                <a:cs typeface="Raleway"/>
              </a:rPr>
              <a:t> </a:t>
            </a:r>
            <a:r>
              <a:rPr sz="1400" spc="-65" dirty="0">
                <a:latin typeface="Raleway"/>
                <a:ea typeface="Raleway"/>
                <a:cs typeface="Raleway"/>
              </a:rPr>
              <a:t>чеком</a:t>
            </a:r>
            <a:r>
              <a:rPr sz="1400" spc="-15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в</a:t>
            </a:r>
            <a:r>
              <a:rPr sz="1400" spc="-140" dirty="0">
                <a:latin typeface="Raleway"/>
                <a:ea typeface="Raleway"/>
                <a:cs typeface="Raleway"/>
              </a:rPr>
              <a:t> </a:t>
            </a:r>
            <a:r>
              <a:rPr sz="1400" spc="-50" dirty="0">
                <a:latin typeface="Raleway"/>
                <a:ea typeface="Raleway"/>
                <a:cs typeface="Raleway"/>
              </a:rPr>
              <a:t>200к</a:t>
            </a:r>
            <a:r>
              <a:rPr sz="1400" spc="-114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рублей</a:t>
            </a:r>
            <a:r>
              <a:rPr sz="1400" spc="170" dirty="0">
                <a:latin typeface="Raleway"/>
                <a:ea typeface="Raleway"/>
                <a:cs typeface="Raleway"/>
              </a:rPr>
              <a:t> </a:t>
            </a:r>
            <a:r>
              <a:rPr sz="1400" dirty="0">
                <a:latin typeface="Raleway"/>
                <a:ea typeface="Raleway"/>
                <a:cs typeface="Raleway"/>
              </a:rPr>
              <a:t>выходит</a:t>
            </a:r>
            <a:r>
              <a:rPr sz="1400" spc="130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4млн(без </a:t>
            </a:r>
            <a:r>
              <a:rPr sz="1400" dirty="0">
                <a:latin typeface="Raleway"/>
                <a:ea typeface="Raleway"/>
                <a:cs typeface="Raleway"/>
              </a:rPr>
              <a:t>рекламных</a:t>
            </a:r>
            <a:r>
              <a:rPr sz="1400" spc="30" dirty="0">
                <a:latin typeface="Raleway"/>
                <a:ea typeface="Raleway"/>
                <a:cs typeface="Raleway"/>
              </a:rPr>
              <a:t> </a:t>
            </a:r>
            <a:r>
              <a:rPr sz="1400" spc="-20" dirty="0">
                <a:latin typeface="Raleway"/>
                <a:ea typeface="Raleway"/>
                <a:cs typeface="Raleway"/>
              </a:rPr>
              <a:t>предложений</a:t>
            </a:r>
            <a:r>
              <a:rPr sz="1400" spc="15" dirty="0">
                <a:latin typeface="Raleway"/>
                <a:ea typeface="Raleway"/>
                <a:cs typeface="Raleway"/>
              </a:rPr>
              <a:t> </a:t>
            </a:r>
            <a:r>
              <a:rPr sz="1400" spc="-50" dirty="0">
                <a:latin typeface="Raleway"/>
                <a:ea typeface="Raleway"/>
                <a:cs typeface="Raleway"/>
              </a:rPr>
              <a:t>и</a:t>
            </a:r>
            <a:endParaRPr sz="1400" dirty="0">
              <a:latin typeface="Raleway"/>
              <a:ea typeface="Raleway"/>
              <a:cs typeface="Raleway"/>
            </a:endParaRPr>
          </a:p>
          <a:p>
            <a:pPr marL="281940">
              <a:lnSpc>
                <a:spcPts val="1535"/>
              </a:lnSpc>
            </a:pPr>
            <a:r>
              <a:rPr sz="1400" spc="-20" dirty="0">
                <a:latin typeface="Raleway"/>
                <a:ea typeface="Raleway"/>
                <a:cs typeface="Raleway"/>
              </a:rPr>
              <a:t>многопрофильного</a:t>
            </a:r>
            <a:r>
              <a:rPr sz="1400" dirty="0">
                <a:latin typeface="Raleway"/>
                <a:ea typeface="Raleway"/>
                <a:cs typeface="Raleway"/>
              </a:rPr>
              <a:t> </a:t>
            </a:r>
            <a:r>
              <a:rPr sz="1400" spc="-10" dirty="0">
                <a:latin typeface="Raleway"/>
                <a:ea typeface="Raleway"/>
                <a:cs typeface="Raleway"/>
              </a:rPr>
              <a:t>взаимодействия)</a:t>
            </a:r>
            <a:endParaRPr sz="1400" dirty="0">
              <a:latin typeface="Raleway"/>
              <a:ea typeface="Raleway"/>
              <a:cs typeface="Raleway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/>
          <p:nvPr/>
        </p:nvSpPr>
        <p:spPr>
          <a:xfrm>
            <a:off x="456826" y="942719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307640" y="1867752"/>
            <a:ext cx="6936600" cy="140799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Врачи,продвигающие себя как специалиста в социальных сетях</a:t>
            </a: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Клиники,которые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предоставляют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онлайн-консультации</a:t>
            </a:r>
            <a:endParaRPr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Сайты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онлайн-записи</a:t>
            </a:r>
            <a:endParaRPr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Чат-бот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врачей,который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помогает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организовывать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взаимодействие</a:t>
            </a:r>
            <a:r>
              <a:rPr sz="14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sz="1400" b="0" i="0" u="none" strike="noStrike" cap="none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пациентами</a:t>
            </a:r>
            <a:endParaRPr sz="14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8" name="Google Shape;138;p20"/>
          <p:cNvSpPr>
            <a:spLocks noGrp="1" noEditPoints="1"/>
          </p:cNvSpPr>
          <p:nvPr>
            <p:ph type="title"/>
          </p:nvPr>
        </p:nvSpPr>
        <p:spPr>
          <a:xfrm>
            <a:off x="456826" y="908219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386468" y="1977445"/>
            <a:ext cx="6936600" cy="24676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Приложение предлагает удобный и безопасный способ записи на прием к врачу, проведения консультаций и получения медицинских услуг дистанционно.</a:t>
            </a: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Клиники </a:t>
            </a:r>
            <a:r>
              <a:rPr lang="ru-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платят ежемесячную или ежегодную подписку за использование платформы и доступ к пациентам. Взимание комиссии с каждой проведенной консультации (например, фиксированная ставка или процент от стоимости услуги). Реклама: Возможность размещения рекламы медицинских продуктов или услуг на платформе.</a:t>
            </a:r>
            <a:endParaRPr sz="13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Продаем частным клиникам</a:t>
            </a:r>
            <a:endParaRPr sz="13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-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Удобство и выгоду</a:t>
            </a:r>
            <a:endParaRPr sz="13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>
            <a:spLocks noGrp="1" noEditPoints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321025" y="411105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>
            <a:spLocks noGrp="1" noEditPoints="1"/>
          </p:cNvSpPr>
          <p:nvPr>
            <p:ph type="title"/>
          </p:nvPr>
        </p:nvSpPr>
        <p:spPr>
          <a:xfrm>
            <a:off x="4002650" y="470462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>
              <a:solidFill>
                <a:srgbClr val="FF2F2D"/>
              </a:solidFill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22"/>
          <p:cNvSpPr>
            <a:spLocks noGrp="1" noEditPoints="1"/>
          </p:cNvSpPr>
          <p:nvPr>
            <p:ph type="body" idx="1"/>
          </p:nvPr>
        </p:nvSpPr>
        <p:spPr>
          <a:xfrm>
            <a:off x="456824" y="2340275"/>
            <a:ext cx="7089900" cy="101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400" i="1"/>
          </a:p>
        </p:txBody>
      </p:sp>
      <p:sp>
        <p:nvSpPr>
          <p:cNvPr id="158" name="Google Shape;158;p22"/>
          <p:cNvSpPr>
            <a:spLocks noGrp="1" noEditPoints="1"/>
          </p:cNvSpPr>
          <p:nvPr>
            <p:ph type="title"/>
          </p:nvPr>
        </p:nvSpPr>
        <p:spPr>
          <a:xfrm>
            <a:off x="3854225" y="4656375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>
            <a:spLocks noGrp="1" noEditPoints="1"/>
          </p:cNvSpPr>
          <p:nvPr>
            <p:ph type="title"/>
          </p:nvPr>
        </p:nvSpPr>
        <p:spPr>
          <a:xfrm>
            <a:off x="180921" y="3712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166" name="Google Shape;166;p23"/>
          <p:cNvGraphicFramePr/>
          <p:nvPr/>
        </p:nvGraphicFramePr>
        <p:xfrm>
          <a:off x="180921" y="939695"/>
          <a:ext cx="7942700" cy="3946980"/>
        </p:xfrm>
        <a:graphic>
          <a:graphicData uri="http://schemas.openxmlformats.org/drawingml/2006/table">
            <a:tbl>
              <a:tblPr>
                <a:noFill/>
                <a:tableStyleId>{81683CA5-5C58-40D1-B8EF-174792A098F2}</a:tableStyleId>
              </a:tblPr>
              <a:tblGrid>
                <a:gridCol w="1577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9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931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Тангатова Элина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Руководитель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менеджер, который осуществляет организацию работы команды и управление ею, формирует стратегические планы, заключает контракты, осуществляет контроль за ходом работ по проекту, решает кадровые вопросы и конфликты.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Times New Roman" panose="02020603050405020304" pitchFamily="18" charset="0"/>
                        <a:ea typeface="Raleway SemiBold"/>
                        <a:cs typeface="Times New Roman" panose="02020603050405020304" pitchFamily="18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Скакун Екатерина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Инженер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решает вопросы планирования производства образцов, технологии, материально-технического снабжения и ведет соответствующую документацию.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Times New Roman" panose="02020603050405020304" pitchFamily="18" charset="0"/>
                        <a:ea typeface="Raleway SemiBold"/>
                        <a:cs typeface="Times New Roman" panose="02020603050405020304" pitchFamily="18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999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Ахмедова Саида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Финансист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решает финансовые вопросы, разрабатывает финансовый план, смету, рассчитывает себестоимость, ведет финансовую отчетность.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Times New Roman" panose="02020603050405020304" pitchFamily="18" charset="0"/>
                        <a:ea typeface="Raleway SemiBold"/>
                        <a:cs typeface="Times New Roman" panose="02020603050405020304" pitchFamily="18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Иванова Нина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Коммуникатор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осуществляет связь с поставщиками, инвесторами, партнерами, ведущий переговоры, презентует проект.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Times New Roman" panose="02020603050405020304" pitchFamily="18" charset="0"/>
                        <a:ea typeface="Raleway SemiBold"/>
                        <a:cs typeface="Times New Roman" panose="02020603050405020304" pitchFamily="18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Арсамакова</a:t>
                      </a: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Лейла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 анализ рынка, формирующий представление о целевых потребителях, решает вопросы ценообразования</a:t>
                      </a: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44931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11</a:t>
            </a:fld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>
            <a:spLocks noGrp="1" noEditPoints="1"/>
          </p:cNvSpPr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no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1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две-три недели.</a:t>
            </a:r>
            <a:endParaRPr sz="1400" b="0" i="1" u="none" strike="noStrike" cap="none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>
            <a:spLocks noGrp="1" noEditPoints="1"/>
          </p:cNvSpPr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25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163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 запрос к </a:t>
            </a:r>
            <a:endParaRPr sz="1400" i="1"/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партнерам (нужны ресурсы, доступ к оборудованию, экспертиза и т.п.)</a:t>
            </a:r>
            <a:endParaRPr sz="1400" i="1"/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инвесторам, фондам  (сколько денег нужно, на что)</a:t>
            </a:r>
            <a:endParaRPr sz="1400" i="1"/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/>
              <a:t>университету (экспертиза, доступ к оборудованию/лаборатории и тп)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Опишите, какой результат будет получен при получении этих ресурсов.</a:t>
            </a:r>
            <a:endParaRPr sz="1400" i="1"/>
          </a:p>
        </p:txBody>
      </p:sp>
      <p:sp>
        <p:nvSpPr>
          <p:cNvPr id="185" name="Google Shape;185;p25"/>
          <p:cNvSpPr>
            <a:spLocks noGrp="1" noEditPoints="1"/>
          </p:cNvSpPr>
          <p:nvPr>
            <p:ph type="title"/>
          </p:nvPr>
        </p:nvSpPr>
        <p:spPr>
          <a:xfrm>
            <a:off x="4027400" y="4520300"/>
            <a:ext cx="4864500" cy="333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400">
                <a:solidFill>
                  <a:srgbClr val="FF2F2D"/>
                </a:solidFill>
              </a:rPr>
              <a:t>слайд на тренинге “Дизайн-спринт” не используется</a:t>
            </a:r>
            <a:endParaRPr sz="1400">
              <a:solidFill>
                <a:srgbClr val="FF2F2D"/>
              </a:solidFill>
            </a:endParaRPr>
          </a:p>
        </p:txBody>
      </p:sp>
      <p:pic>
        <p:nvPicPr>
          <p:cNvPr id="186" name="Google Shape;186;p25"/>
          <p:cNvPicPr preferRelativeResize="0"/>
          <p:nvPr/>
        </p:nvPicPr>
        <p:blipFill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13</a:t>
            </a:fld>
            <a:endParaRPr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>
            <a:spLocks noGrp="1" noEditPoints="1"/>
          </p:cNvSpPr>
          <p:nvPr>
            <p:ph type="title"/>
          </p:nvPr>
        </p:nvSpPr>
        <p:spPr>
          <a:xfrm>
            <a:off x="283396" y="626419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4446" y="1368053"/>
            <a:ext cx="2920237" cy="3621338"/>
          </a:xfrm>
          <a:prstGeom prst="rect">
            <a:avLst/>
          </a:prstGeom>
        </p:spPr>
      </p:pic>
      <p:sp>
        <p:nvSpPr>
          <p:cNvPr id="194" name="Google Shape;194;p26"/>
          <p:cNvSpPr>
            <a:spLocks noGrp="1" noEditPoints="1"/>
          </p:cNvSpPr>
          <p:nvPr>
            <p:ph type="body" idx="1"/>
          </p:nvPr>
        </p:nvSpPr>
        <p:spPr>
          <a:xfrm>
            <a:off x="3540251" y="1367817"/>
            <a:ext cx="2797690" cy="2062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12700" marR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0" u="none" strike="noStrike" kern="0" cap="none" spc="-1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Лидер-</a:t>
            </a:r>
            <a:r>
              <a:rPr kumimoji="0" lang="ru-RU" sz="1800" b="0" i="0" u="none" strike="noStrike" kern="0" cap="none" spc="-2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Тангатова</a:t>
            </a:r>
            <a:r>
              <a:rPr kumimoji="0" lang="ru-RU" sz="1800" b="0" i="0" u="none" strike="noStrike" kern="0" cap="none" spc="-55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0" cap="none" spc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Элина</a:t>
            </a:r>
            <a:r>
              <a:rPr kumimoji="0" lang="ru-RU" sz="1800" b="0" i="0" u="none" strike="noStrike" kern="0" cap="none" spc="-45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0" cap="none" spc="-1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Маратовна</a:t>
            </a:r>
            <a:endParaRPr kumimoji="0" lang="ru-RU" sz="18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0" u="none" strike="noStrike" kern="0" cap="none" spc="-1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+7(982)-503-</a:t>
            </a:r>
            <a:r>
              <a:rPr kumimoji="0" lang="ru-RU" sz="1800" b="0" i="0" u="none" strike="noStrike" kern="0" cap="none" spc="-35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11-</a:t>
            </a:r>
            <a:r>
              <a:rPr kumimoji="0" lang="ru-RU" sz="1800" b="0" i="0" u="none" strike="noStrike" kern="0" cap="none" spc="-25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kumimoji="0" lang="ru-RU" sz="18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0" u="none" strike="noStrike" kern="0" cap="none" spc="-1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Телеграмм:@</a:t>
            </a:r>
            <a:r>
              <a:rPr kumimoji="0" lang="ru-RU" sz="1800" b="0" i="0" u="none" strike="noStrike" kern="0" cap="none" spc="-1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latin typeface="Times New Roman" panose="02020603050405020304" pitchFamily="18" charset="0"/>
                <a:cs typeface="Times New Roman" panose="02020603050405020304" pitchFamily="18" charset="0"/>
              </a:rPr>
              <a:t>elishkkkkk</a:t>
            </a:r>
            <a:endParaRPr kumimoji="0" lang="ru-RU" sz="18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999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195" name="Google Shape;195;p26"/>
          <p:cNvPicPr preferRelativeResize="0"/>
          <p:nvPr/>
        </p:nvPicPr>
        <p:blipFill>
          <a:blip r:embed="rId4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14</a:t>
            </a:fld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751</Words>
  <Application>Microsoft Office PowerPoint</Application>
  <PresentationFormat>Экран (16:9)</PresentationFormat>
  <Paragraphs>104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Century Gothic</vt:lpstr>
      <vt:lpstr>Microsoft Sans Serif</vt:lpstr>
      <vt:lpstr>Raleway</vt:lpstr>
      <vt:lpstr>Raleway SemiBold</vt:lpstr>
      <vt:lpstr>Roboto</vt:lpstr>
      <vt:lpstr>Times New Roman</vt:lpstr>
      <vt:lpstr>Simple Light</vt:lpstr>
      <vt:lpstr>БЛИЗКО НА РАССТОЯНИЕ</vt:lpstr>
      <vt:lpstr>ЦЕЛЕВАЯ АУДИТОРИЯ</vt:lpstr>
      <vt:lpstr>АКТУАЛЬНОСТЬ ИДЕИ</vt:lpstr>
      <vt:lpstr>ПРОБЛЕМА</vt:lpstr>
      <vt:lpstr>ЦЕННОСТЬ, ЦЕННОСТНОЕ ПРЕДЛОЖЕНИЕ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Запрос 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БЛИЗКО НА РАССТОЯНИЕ</dc:title>
  <cp:lastModifiedBy>Элина Тангатова</cp:lastModifiedBy>
  <cp:revision>5</cp:revision>
  <dcterms:modified xsi:type="dcterms:W3CDTF">2024-10-14T19:50:44Z</dcterms:modified>
</cp:coreProperties>
</file>