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70" r:id="rId9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11"/>
      <p:bold r:id="rId12"/>
      <p:italic r:id="rId13"/>
      <p:boldItalic r:id="rId14"/>
    </p:embeddedFont>
    <p:embeddedFont>
      <p:font typeface="Raleway" pitchFamily="2" charset="-52"/>
      <p:regular r:id="rId15"/>
      <p:bold r:id="rId16"/>
      <p:italic r:id="rId17"/>
      <p:boldItalic r:id="rId18"/>
    </p:embeddedFont>
    <p:embeddedFont>
      <p:font typeface="Raleway SemiBold" pitchFamily="2" charset="-52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71C57C5-DB37-4164-A8D5-69CFE82FDA3C}">
  <a:tblStyle styleId="{571C57C5-DB37-4164-A8D5-69CFE82FDA3C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54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3" name="Google Shape;7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0" name="Google Shape;9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8" name="Google Shape;9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6" name="Google Shape;10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" name="Google Shape;16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" name="Google Shape;21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4" name="Google Shape;24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" name="Google Shape;25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5" name="Google Shape;35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9"/>
          <p:cNvPicPr preferRelativeResize="0"/>
          <p:nvPr/>
        </p:nvPicPr>
        <p:blipFill rotWithShape="1">
          <a:blip r:embed="rId2">
            <a:alphaModFix/>
          </a:blip>
          <a:srcRect t="1753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2" name="Google Shape;42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8" name="Google Shape;48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4" name="Google Shape;54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1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gif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2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2"/>
          <p:cNvSpPr txBox="1">
            <a:spLocks noGrp="1"/>
          </p:cNvSpPr>
          <p:nvPr>
            <p:ph type="title"/>
          </p:nvPr>
        </p:nvSpPr>
        <p:spPr>
          <a:xfrm>
            <a:off x="288774" y="1113746"/>
            <a:ext cx="6572250" cy="1615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algn="ctr"/>
            <a:r>
              <a:rPr lang="ru-RU" sz="3100" dirty="0">
                <a:latin typeface="Raleway SemiBold" pitchFamily="2" charset="-52"/>
              </a:rPr>
              <a:t>ЦИФРОВОЙ ЛАБОРАТОРНЫЙ КОМПЛЕКС ПО ХИМИИ «</a:t>
            </a:r>
            <a:r>
              <a:rPr lang="en-US" sz="3100" b="1" i="0" dirty="0" err="1">
                <a:solidFill>
                  <a:schemeClr val="tx1"/>
                </a:solidFill>
                <a:effectLst/>
                <a:latin typeface="Raleway SemiBold" pitchFamily="2" charset="-52"/>
              </a:rPr>
              <a:t>VirtualLab</a:t>
            </a:r>
            <a:r>
              <a:rPr lang="ru-RU" sz="3100" dirty="0">
                <a:solidFill>
                  <a:schemeClr val="tx1"/>
                </a:solidFill>
                <a:latin typeface="Raleway SemiBold" pitchFamily="2" charset="-52"/>
              </a:rPr>
              <a:t>»</a:t>
            </a:r>
            <a:endParaRPr sz="3100" dirty="0">
              <a:solidFill>
                <a:schemeClr val="tx1"/>
              </a:solidFill>
              <a:latin typeface="Raleway SemiBold" pitchFamily="2" charset="-52"/>
            </a:endParaRPr>
          </a:p>
        </p:txBody>
      </p:sp>
      <p:sp>
        <p:nvSpPr>
          <p:cNvPr id="62" name="Google Shape;62;p12"/>
          <p:cNvSpPr txBox="1">
            <a:spLocks noGrp="1"/>
          </p:cNvSpPr>
          <p:nvPr>
            <p:ph type="body" idx="1"/>
          </p:nvPr>
        </p:nvSpPr>
        <p:spPr>
          <a:xfrm>
            <a:off x="514337" y="2724240"/>
            <a:ext cx="3825300" cy="975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-RU" dirty="0"/>
              <a:t>Создание видео-роликов с проведением лабораторных экспериментальных работ, их описания и заданий к ним</a:t>
            </a:r>
            <a:endParaRPr dirty="0"/>
          </a:p>
        </p:txBody>
      </p:sp>
      <p:pic>
        <p:nvPicPr>
          <p:cNvPr id="63" name="Google Shape;63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8774" y="294042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2"/>
          <p:cNvSpPr/>
          <p:nvPr/>
        </p:nvSpPr>
        <p:spPr>
          <a:xfrm>
            <a:off x="7280775" y="1618200"/>
            <a:ext cx="1863300" cy="3535800"/>
          </a:xfrm>
          <a:prstGeom prst="rect">
            <a:avLst/>
          </a:prstGeom>
          <a:solidFill>
            <a:srgbClr val="FFCE3E"/>
          </a:solidFill>
          <a:ln>
            <a:noFill/>
          </a:ln>
        </p:spPr>
        <p:txBody>
          <a:bodyPr spcFirstLastPara="1" wrap="square" lIns="121975" tIns="121975" rIns="121975" bIns="121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2"/>
          <p:cNvSpPr/>
          <p:nvPr/>
        </p:nvSpPr>
        <p:spPr>
          <a:xfrm>
            <a:off x="7280774" y="0"/>
            <a:ext cx="1863300" cy="16932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121975" tIns="121975" rIns="121975" bIns="121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" name="Google Shape;67;p1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62265" y="1270000"/>
            <a:ext cx="2681734" cy="3884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661777" y="422500"/>
            <a:ext cx="1086651" cy="748798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t>1</a:t>
            </a:fld>
            <a:endParaRPr/>
          </a:p>
        </p:txBody>
      </p:sp>
      <p:pic>
        <p:nvPicPr>
          <p:cNvPr id="70" name="Google Shape;70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31225" y="182575"/>
            <a:ext cx="1172395" cy="59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>
            <a:off x="449674" y="929268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АКТУАЛЬНОСТЬ ИДЕИ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8" name="Google Shape;78;p13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835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2</a:t>
            </a:fld>
            <a:endParaRPr sz="9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4265E9-4C58-4B9F-AACD-BCEEC9BA25DE}"/>
              </a:ext>
            </a:extLst>
          </p:cNvPr>
          <p:cNvSpPr txBox="1"/>
          <p:nvPr/>
        </p:nvSpPr>
        <p:spPr>
          <a:xfrm>
            <a:off x="449674" y="1574956"/>
            <a:ext cx="743702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chemeClr val="tx1"/>
                </a:solidFill>
                <a:effectLst/>
                <a:latin typeface="Raleway" pitchFamily="2" charset="-52"/>
              </a:rPr>
              <a:t>Рост дистанционного обучения</a:t>
            </a:r>
            <a:r>
              <a:rPr lang="ru-RU" b="0" i="0" dirty="0">
                <a:solidFill>
                  <a:schemeClr val="tx1"/>
                </a:solidFill>
                <a:effectLst/>
                <a:latin typeface="Raleway" pitchFamily="2" charset="-52"/>
              </a:rPr>
              <a:t>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24292F"/>
                </a:solidFill>
                <a:effectLst/>
                <a:latin typeface="Raleway" pitchFamily="2" charset="-52"/>
              </a:rPr>
              <a:t>Удовлетворение потребности в удаленных учебных материалах.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chemeClr val="tx1"/>
                </a:solidFill>
                <a:effectLst/>
                <a:latin typeface="Raleway" pitchFamily="2" charset="-52"/>
              </a:rPr>
              <a:t>Поддержка недостаточно оснащенных учреждений</a:t>
            </a:r>
            <a:r>
              <a:rPr lang="ru-RU" b="0" i="0" dirty="0">
                <a:solidFill>
                  <a:schemeClr val="tx1"/>
                </a:solidFill>
                <a:effectLst/>
                <a:latin typeface="Raleway" pitchFamily="2" charset="-52"/>
              </a:rPr>
              <a:t>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24292F"/>
                </a:solidFill>
                <a:effectLst/>
                <a:latin typeface="Raleway" pitchFamily="2" charset="-52"/>
              </a:rPr>
              <a:t>Предоставление решений для школ и колледжей с ограниченными ресурсами.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chemeClr val="tx1"/>
                </a:solidFill>
                <a:effectLst/>
                <a:latin typeface="Raleway" pitchFamily="2" charset="-52"/>
              </a:rPr>
              <a:t>Расширение доступа к образованию</a:t>
            </a:r>
            <a:r>
              <a:rPr lang="ru-RU" b="0" i="0" dirty="0">
                <a:solidFill>
                  <a:schemeClr val="tx1"/>
                </a:solidFill>
                <a:effectLst/>
                <a:latin typeface="Raleway" pitchFamily="2" charset="-52"/>
              </a:rPr>
              <a:t>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24292F"/>
                </a:solidFill>
                <a:effectLst/>
                <a:latin typeface="Raleway" pitchFamily="2" charset="-52"/>
              </a:rPr>
              <a:t>Виртуальные лаборатории для улучшения учебного опыта.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chemeClr val="tx1"/>
                </a:solidFill>
                <a:effectLst/>
                <a:latin typeface="Raleway" pitchFamily="2" charset="-52"/>
              </a:rPr>
              <a:t>Внедрение инновационных технологий</a:t>
            </a:r>
            <a:r>
              <a:rPr lang="ru-RU" b="0" i="0" dirty="0">
                <a:solidFill>
                  <a:schemeClr val="tx1"/>
                </a:solidFill>
                <a:effectLst/>
                <a:latin typeface="Raleway" pitchFamily="2" charset="-52"/>
              </a:rPr>
              <a:t>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24292F"/>
                </a:solidFill>
                <a:effectLst/>
                <a:latin typeface="Raleway" pitchFamily="2" charset="-52"/>
              </a:rPr>
              <a:t>Обновление образовательных программ с помощью современных решений.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 txBox="1">
            <a:spLocks noGrp="1"/>
          </p:cNvSpPr>
          <p:nvPr>
            <p:ph type="title"/>
          </p:nvPr>
        </p:nvSpPr>
        <p:spPr>
          <a:xfrm>
            <a:off x="2244150" y="859774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ЦЕЛЕВАЯ АУДИТОРИЯ</a:t>
            </a:r>
            <a:endParaRPr sz="3000" dirty="0">
              <a:solidFill>
                <a:schemeClr val="dk1"/>
              </a:solidFill>
            </a:endParaRPr>
          </a:p>
        </p:txBody>
      </p:sp>
      <p:pic>
        <p:nvPicPr>
          <p:cNvPr id="86" name="Google Shape;86;p14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3</a:t>
            </a:fld>
            <a:endParaRPr sz="900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0FE5DA4B-6AA8-48F6-A3D7-1A387B05F53B}"/>
              </a:ext>
            </a:extLst>
          </p:cNvPr>
          <p:cNvSpPr/>
          <p:nvPr/>
        </p:nvSpPr>
        <p:spPr>
          <a:xfrm>
            <a:off x="371475" y="2364581"/>
            <a:ext cx="2871788" cy="159440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tx1"/>
                </a:solidFill>
                <a:latin typeface="Raleway" pitchFamily="2" charset="-52"/>
              </a:rPr>
              <a:t>Муниципальные учреждения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30DE778B-00D8-4B6F-A59F-A9D53DF87B7F}"/>
              </a:ext>
            </a:extLst>
          </p:cNvPr>
          <p:cNvSpPr/>
          <p:nvPr/>
        </p:nvSpPr>
        <p:spPr>
          <a:xfrm>
            <a:off x="3496235" y="2463239"/>
            <a:ext cx="2322727" cy="14928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tx1"/>
                </a:solidFill>
                <a:latin typeface="Raleway" pitchFamily="2" charset="-52"/>
              </a:rPr>
              <a:t>Центры образовательных программ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52B673BF-59C8-4A79-ADCF-F0998CAF450A}"/>
              </a:ext>
            </a:extLst>
          </p:cNvPr>
          <p:cNvSpPr/>
          <p:nvPr/>
        </p:nvSpPr>
        <p:spPr>
          <a:xfrm>
            <a:off x="6126652" y="2432466"/>
            <a:ext cx="2131718" cy="14957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tx1"/>
                </a:solidFill>
                <a:latin typeface="Raleway" pitchFamily="2" charset="-52"/>
              </a:rPr>
              <a:t>Частные школы;  репетиторы 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43A63618-FF31-4A59-8EB0-3C7C5473405C}"/>
              </a:ext>
            </a:extLst>
          </p:cNvPr>
          <p:cNvSpPr/>
          <p:nvPr/>
        </p:nvSpPr>
        <p:spPr>
          <a:xfrm>
            <a:off x="2260110" y="3766111"/>
            <a:ext cx="757237" cy="5143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Raleway SemiBold" pitchFamily="2" charset="-52"/>
              </a:rPr>
              <a:t>B2B</a:t>
            </a:r>
            <a:endParaRPr lang="ru-RU" dirty="0">
              <a:latin typeface="Raleway SemiBold" pitchFamily="2" charset="-52"/>
            </a:endParaRP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4F279EC6-2563-45B1-8FBF-7137CF43D3B1}"/>
              </a:ext>
            </a:extLst>
          </p:cNvPr>
          <p:cNvSpPr/>
          <p:nvPr/>
        </p:nvSpPr>
        <p:spPr>
          <a:xfrm>
            <a:off x="4742847" y="3766111"/>
            <a:ext cx="757237" cy="5143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Raleway SemiBold" pitchFamily="2" charset="-52"/>
              </a:rPr>
              <a:t>B2B</a:t>
            </a:r>
            <a:endParaRPr lang="ru-RU" dirty="0">
              <a:latin typeface="Raleway SemiBold" pitchFamily="2" charset="-52"/>
            </a:endParaRP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26210D5E-F547-4B00-896F-17E16B6C4D53}"/>
              </a:ext>
            </a:extLst>
          </p:cNvPr>
          <p:cNvSpPr/>
          <p:nvPr/>
        </p:nvSpPr>
        <p:spPr>
          <a:xfrm>
            <a:off x="7496760" y="3766111"/>
            <a:ext cx="757237" cy="5143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Raleway SemiBold" pitchFamily="2" charset="-52"/>
              </a:rPr>
              <a:t>B2B</a:t>
            </a:r>
            <a:endParaRPr lang="ru-RU" dirty="0">
              <a:latin typeface="Raleway SemiBold" pitchFamily="2" charset="-52"/>
            </a:endParaRPr>
          </a:p>
        </p:txBody>
      </p:sp>
      <p:sp>
        <p:nvSpPr>
          <p:cNvPr id="3" name="Стрелка: штриховая вправо 2">
            <a:extLst>
              <a:ext uri="{FF2B5EF4-FFF2-40B4-BE49-F238E27FC236}">
                <a16:creationId xmlns:a16="http://schemas.microsoft.com/office/drawing/2014/main" id="{2412C516-7134-4904-B659-5828351750BB}"/>
              </a:ext>
            </a:extLst>
          </p:cNvPr>
          <p:cNvSpPr/>
          <p:nvPr/>
        </p:nvSpPr>
        <p:spPr>
          <a:xfrm rot="7826688">
            <a:off x="1880416" y="1715537"/>
            <a:ext cx="1096283" cy="397954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: штриховая вправо 12">
            <a:extLst>
              <a:ext uri="{FF2B5EF4-FFF2-40B4-BE49-F238E27FC236}">
                <a16:creationId xmlns:a16="http://schemas.microsoft.com/office/drawing/2014/main" id="{59A50E13-5094-424C-B709-66D963346ED2}"/>
              </a:ext>
            </a:extLst>
          </p:cNvPr>
          <p:cNvSpPr/>
          <p:nvPr/>
        </p:nvSpPr>
        <p:spPr>
          <a:xfrm rot="5400000">
            <a:off x="3948158" y="1715756"/>
            <a:ext cx="1035901" cy="397519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Стрелка: штриховая вправо 15">
            <a:extLst>
              <a:ext uri="{FF2B5EF4-FFF2-40B4-BE49-F238E27FC236}">
                <a16:creationId xmlns:a16="http://schemas.microsoft.com/office/drawing/2014/main" id="{3D592955-B31A-4C7D-B50A-BD7AA11344F7}"/>
              </a:ext>
            </a:extLst>
          </p:cNvPr>
          <p:cNvSpPr/>
          <p:nvPr/>
        </p:nvSpPr>
        <p:spPr>
          <a:xfrm rot="3389297">
            <a:off x="6047046" y="1694452"/>
            <a:ext cx="1096283" cy="397954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5"/>
          <p:cNvSpPr txBox="1">
            <a:spLocks noGrp="1"/>
          </p:cNvSpPr>
          <p:nvPr>
            <p:ph type="title"/>
          </p:nvPr>
        </p:nvSpPr>
        <p:spPr>
          <a:xfrm>
            <a:off x="460594" y="755974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ПРОБЛЕМА</a:t>
            </a:r>
            <a:endParaRPr sz="3000" dirty="0">
              <a:solidFill>
                <a:schemeClr val="dk1"/>
              </a:solidFill>
            </a:endParaRPr>
          </a:p>
        </p:txBody>
      </p:sp>
      <p:pic>
        <p:nvPicPr>
          <p:cNvPr id="94" name="Google Shape;94;p15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4</a:t>
            </a:fld>
            <a:endParaRPr sz="900"/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E13A61A4-B811-4054-85A3-669A89F480FD}"/>
              </a:ext>
            </a:extLst>
          </p:cNvPr>
          <p:cNvCxnSpPr>
            <a:cxnSpLocks/>
          </p:cNvCxnSpPr>
          <p:nvPr/>
        </p:nvCxnSpPr>
        <p:spPr>
          <a:xfrm>
            <a:off x="3037206" y="2056428"/>
            <a:ext cx="2000250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BF3F6169-1B62-422F-957A-E38C8EBAA7CB}"/>
              </a:ext>
            </a:extLst>
          </p:cNvPr>
          <p:cNvSpPr txBox="1"/>
          <p:nvPr/>
        </p:nvSpPr>
        <p:spPr>
          <a:xfrm>
            <a:off x="2942277" y="1626856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Raleway SemiBold" pitchFamily="2" charset="-52"/>
              </a:rPr>
              <a:t>Ограниченность во: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168D28A-D1D6-40C5-969D-BCE0FB662547}"/>
              </a:ext>
            </a:extLst>
          </p:cNvPr>
          <p:cNvSpPr txBox="1"/>
          <p:nvPr/>
        </p:nvSpPr>
        <p:spPr>
          <a:xfrm>
            <a:off x="5037456" y="1054316"/>
            <a:ext cx="4572000" cy="22004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889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135000"/>
              <a:buFont typeface="Arial" panose="020B0604020202020204" pitchFamily="34" charset="0"/>
              <a:buChar char="•"/>
            </a:pPr>
            <a:r>
              <a:rPr lang="ru-RU" sz="1600" b="1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Времени</a:t>
            </a:r>
          </a:p>
          <a:p>
            <a:pPr marL="4889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135000"/>
              <a:buFont typeface="Arial" panose="020B0604020202020204" pitchFamily="34" charset="0"/>
              <a:buChar char="•"/>
            </a:pPr>
            <a:r>
              <a:rPr lang="ru-RU" sz="1600" b="1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Материальной базе</a:t>
            </a:r>
          </a:p>
          <a:p>
            <a:pPr marL="4889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135000"/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Финансах</a:t>
            </a:r>
          </a:p>
          <a:p>
            <a:pPr marL="4889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135000"/>
              <a:buFont typeface="Arial" panose="020B0604020202020204" pitchFamily="34" charset="0"/>
              <a:buChar char="•"/>
            </a:pPr>
            <a:endParaRPr lang="ru-RU" sz="1600" b="1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889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135000"/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Дистанционных занятий</a:t>
            </a:r>
          </a:p>
          <a:p>
            <a:pPr marL="4889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135000"/>
              <a:buFont typeface="Arial" panose="020B0604020202020204" pitchFamily="34" charset="0"/>
              <a:buChar char="•"/>
            </a:pPr>
            <a:endParaRPr lang="ru-RU" sz="1600" b="1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23D5C21C-4105-473C-88B8-1AAF7C61300E}"/>
              </a:ext>
            </a:extLst>
          </p:cNvPr>
          <p:cNvCxnSpPr>
            <a:cxnSpLocks/>
          </p:cNvCxnSpPr>
          <p:nvPr/>
        </p:nvCxnSpPr>
        <p:spPr>
          <a:xfrm>
            <a:off x="3037206" y="2707017"/>
            <a:ext cx="2000250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B145A20-6C02-4E3B-9CD3-95E93D5BC7A9}"/>
              </a:ext>
            </a:extLst>
          </p:cNvPr>
          <p:cNvSpPr txBox="1"/>
          <p:nvPr/>
        </p:nvSpPr>
        <p:spPr>
          <a:xfrm>
            <a:off x="3171634" y="2298661"/>
            <a:ext cx="146760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Raleway SemiBold" pitchFamily="2" charset="-52"/>
              </a:rPr>
              <a:t>Возможность</a:t>
            </a: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0C5A50A7-3905-4D6D-81E7-A97A9E9E11BB}"/>
              </a:ext>
            </a:extLst>
          </p:cNvPr>
          <p:cNvCxnSpPr>
            <a:cxnSpLocks/>
          </p:cNvCxnSpPr>
          <p:nvPr/>
        </p:nvCxnSpPr>
        <p:spPr>
          <a:xfrm>
            <a:off x="3037206" y="4100511"/>
            <a:ext cx="2000250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4DAF377E-8662-4642-8B93-B162E81A02E6}"/>
              </a:ext>
            </a:extLst>
          </p:cNvPr>
          <p:cNvSpPr txBox="1"/>
          <p:nvPr/>
        </p:nvSpPr>
        <p:spPr>
          <a:xfrm>
            <a:off x="2942277" y="3648237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Raleway SemiBold" pitchFamily="2" charset="-52"/>
              </a:rPr>
              <a:t>Востребованность в: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E9AB485-E620-4181-90D6-E81694D60089}"/>
              </a:ext>
            </a:extLst>
          </p:cNvPr>
          <p:cNvSpPr txBox="1"/>
          <p:nvPr/>
        </p:nvSpPr>
        <p:spPr>
          <a:xfrm>
            <a:off x="5037456" y="3553818"/>
            <a:ext cx="4572000" cy="1092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889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135000"/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Цифровой визуализации</a:t>
            </a:r>
          </a:p>
          <a:p>
            <a:pPr marL="4889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135000"/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Наглядности</a:t>
            </a:r>
          </a:p>
          <a:p>
            <a:pPr marL="4889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135000"/>
              <a:buFont typeface="Arial" panose="020B0604020202020204" pitchFamily="34" charset="0"/>
              <a:buChar char="•"/>
            </a:pPr>
            <a:endParaRPr lang="ru-RU" sz="1600" b="1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7035D183-D99C-493D-9510-DA1C36F38D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0" t="7161" r="9353" b="6111"/>
          <a:stretch/>
        </p:blipFill>
        <p:spPr bwMode="auto">
          <a:xfrm rot="21600000">
            <a:off x="1598639" y="2227573"/>
            <a:ext cx="1343637" cy="958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CE9620D8-D7FE-49B8-9345-E0C7BEE6AD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97" t="18081" r="39996" b="19912"/>
          <a:stretch/>
        </p:blipFill>
        <p:spPr bwMode="auto">
          <a:xfrm>
            <a:off x="738607" y="1453067"/>
            <a:ext cx="836517" cy="983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>
            <a:extLst>
              <a:ext uri="{FF2B5EF4-FFF2-40B4-BE49-F238E27FC236}">
                <a16:creationId xmlns:a16="http://schemas.microsoft.com/office/drawing/2014/main" id="{B6FD8E09-A8BF-435F-AE22-91BEE41128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2" r="4089" b="4695"/>
          <a:stretch/>
        </p:blipFill>
        <p:spPr bwMode="auto">
          <a:xfrm>
            <a:off x="1317797" y="3420505"/>
            <a:ext cx="1343639" cy="1205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3672E2D-EF71-4B7F-BD2F-6F72D46D51E4}"/>
              </a:ext>
            </a:extLst>
          </p:cNvPr>
          <p:cNvSpPr txBox="1"/>
          <p:nvPr/>
        </p:nvSpPr>
        <p:spPr>
          <a:xfrm>
            <a:off x="1535988" y="4521262"/>
            <a:ext cx="907256" cy="316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ЦОП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6"/>
          <p:cNvSpPr txBox="1">
            <a:spLocks noGrp="1"/>
          </p:cNvSpPr>
          <p:nvPr>
            <p:ph type="title"/>
          </p:nvPr>
        </p:nvSpPr>
        <p:spPr>
          <a:xfrm>
            <a:off x="469522" y="63848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ЦЕННОСТЬ, ЦЕННОСТНОЕ ПРЕДЛОЖЕНИЕ</a:t>
            </a:r>
            <a:endParaRPr sz="3000" dirty="0">
              <a:solidFill>
                <a:schemeClr val="dk1"/>
              </a:solidFill>
            </a:endParaRPr>
          </a:p>
        </p:txBody>
      </p:sp>
      <p:pic>
        <p:nvPicPr>
          <p:cNvPr id="102" name="Google Shape;102;p16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5</a:t>
            </a:fld>
            <a:endParaRPr sz="900"/>
          </a:p>
        </p:txBody>
      </p:sp>
      <p:graphicFrame>
        <p:nvGraphicFramePr>
          <p:cNvPr id="2" name="Таблица 3">
            <a:extLst>
              <a:ext uri="{FF2B5EF4-FFF2-40B4-BE49-F238E27FC236}">
                <a16:creationId xmlns:a16="http://schemas.microsoft.com/office/drawing/2014/main" id="{66C0BEC5-5B01-44EC-AF7C-61EC995ECB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650271"/>
              </p:ext>
            </p:extLst>
          </p:nvPr>
        </p:nvGraphicFramePr>
        <p:xfrm>
          <a:off x="617874" y="1787574"/>
          <a:ext cx="7938910" cy="2953264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359848">
                  <a:extLst>
                    <a:ext uri="{9D8B030D-6E8A-4147-A177-3AD203B41FA5}">
                      <a16:colId xmlns:a16="http://schemas.microsoft.com/office/drawing/2014/main" val="737335819"/>
                    </a:ext>
                  </a:extLst>
                </a:gridCol>
                <a:gridCol w="5579062">
                  <a:extLst>
                    <a:ext uri="{9D8B030D-6E8A-4147-A177-3AD203B41FA5}">
                      <a16:colId xmlns:a16="http://schemas.microsoft.com/office/drawing/2014/main" val="611354398"/>
                    </a:ext>
                  </a:extLst>
                </a:gridCol>
              </a:tblGrid>
              <a:tr h="425072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latin typeface="Raleway SemiBold" pitchFamily="2" charset="-52"/>
                        </a:rPr>
                        <a:t>МЫ, СТАРТАП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chemeClr val="tx1"/>
                          </a:solidFill>
                          <a:effectLst/>
                          <a:latin typeface="Raleway SemiBold" pitchFamily="2" charset="-52"/>
                        </a:rPr>
                        <a:t>VirtualLab</a:t>
                      </a:r>
                      <a:endParaRPr lang="ru-RU" sz="2000" dirty="0">
                        <a:solidFill>
                          <a:schemeClr val="tx1"/>
                        </a:solidFill>
                        <a:latin typeface="Raleway SemiBold" pitchFamily="2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418503"/>
                  </a:ext>
                </a:extLst>
              </a:tr>
              <a:tr h="425072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latin typeface="Raleway SemiBold" pitchFamily="2" charset="-52"/>
                        </a:rPr>
                        <a:t>ПОМОГАЕМ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latin typeface="Raleway SemiBold" pitchFamily="2" charset="-52"/>
                        </a:rPr>
                        <a:t>образовательным учреждениям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4195"/>
                  </a:ext>
                </a:extLst>
              </a:tr>
              <a:tr h="663811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latin typeface="Raleway SemiBold" pitchFamily="2" charset="-52"/>
                        </a:rPr>
                        <a:t>РЕШАТЬ ПРОБЛЕМУ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latin typeface="Raleway SemiBold" pitchFamily="2" charset="-52"/>
                        </a:rPr>
                        <a:t>отсутствия систематизированного материала по химии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3583"/>
                  </a:ext>
                </a:extLst>
              </a:tr>
              <a:tr h="663811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latin typeface="Raleway SemiBold" pitchFamily="2" charset="-52"/>
                        </a:rPr>
                        <a:t>С ПОМОЩЬЮ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latin typeface="Raleway SemiBold" pitchFamily="2" charset="-52"/>
                        </a:rPr>
                        <a:t>создания обучающих видео-роликов и учебного материала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453655"/>
                  </a:ext>
                </a:extLst>
              </a:tr>
              <a:tr h="663811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latin typeface="Raleway SemiBold" pitchFamily="2" charset="-52"/>
                        </a:rPr>
                        <a:t>И ПОЛУЧАТЬ ЦЕННОСТЬ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latin typeface="Raleway SemiBold" pitchFamily="2" charset="-52"/>
                        </a:rPr>
                        <a:t>актуальных знания по химии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3054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xfrm>
            <a:off x="442530" y="936412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pic>
        <p:nvPicPr>
          <p:cNvPr id="111" name="Google Shape;111;p17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6</a:t>
            </a:fld>
            <a:endParaRPr sz="90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82EB99D-64A4-4601-B876-4C1026F85C41}"/>
              </a:ext>
            </a:extLst>
          </p:cNvPr>
          <p:cNvSpPr/>
          <p:nvPr/>
        </p:nvSpPr>
        <p:spPr>
          <a:xfrm>
            <a:off x="4314825" y="1516012"/>
            <a:ext cx="4475561" cy="33274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b="1" dirty="0">
                <a:solidFill>
                  <a:schemeClr val="tx1"/>
                </a:solidFill>
                <a:latin typeface="Raleway SemiBold" pitchFamily="2" charset="-52"/>
              </a:rPr>
              <a:t>Задание №1</a:t>
            </a:r>
          </a:p>
          <a:p>
            <a:r>
              <a:rPr lang="ru-RU" b="1" dirty="0">
                <a:solidFill>
                  <a:schemeClr val="tx1"/>
                </a:solidFill>
                <a:latin typeface="Raleway SemiBold" pitchFamily="2" charset="-52"/>
              </a:rPr>
              <a:t>После просмотра обучающего видео назовите приборы на картинке и соберите установку для титрования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8C057E9-8961-4645-820B-30736C9719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614" y="1674704"/>
            <a:ext cx="3148394" cy="2361296"/>
          </a:xfrm>
          <a:prstGeom prst="roundRect">
            <a:avLst>
              <a:gd name="adj" fmla="val 19024"/>
            </a:avLst>
          </a:prstGeom>
          <a:solidFill>
            <a:srgbClr val="FFFFFF">
              <a:shade val="85000"/>
            </a:srgbClr>
          </a:solidFill>
          <a:ln w="57150">
            <a:solidFill>
              <a:schemeClr val="accent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id="{980DC87B-897E-467E-B4BF-3155FE85CB9B}"/>
              </a:ext>
            </a:extLst>
          </p:cNvPr>
          <p:cNvSpPr/>
          <p:nvPr/>
        </p:nvSpPr>
        <p:spPr>
          <a:xfrm>
            <a:off x="1509289" y="2537455"/>
            <a:ext cx="615758" cy="6357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внобедренный треугольник 3">
            <a:extLst>
              <a:ext uri="{FF2B5EF4-FFF2-40B4-BE49-F238E27FC236}">
                <a16:creationId xmlns:a16="http://schemas.microsoft.com/office/drawing/2014/main" id="{AF35D22A-8FD3-4F48-97D7-160B6965F7D7}"/>
              </a:ext>
            </a:extLst>
          </p:cNvPr>
          <p:cNvSpPr/>
          <p:nvPr/>
        </p:nvSpPr>
        <p:spPr>
          <a:xfrm rot="5400000">
            <a:off x="1625853" y="2632110"/>
            <a:ext cx="528638" cy="44648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D929845C-5DC7-4757-BC10-E79AD1C484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703" y="2664620"/>
            <a:ext cx="2038753" cy="2025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icture background">
            <a:extLst>
              <a:ext uri="{FF2B5EF4-FFF2-40B4-BE49-F238E27FC236}">
                <a16:creationId xmlns:a16="http://schemas.microsoft.com/office/drawing/2014/main" id="{707A8326-2D2E-470A-999F-2FE205933A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338"/>
          <a:stretch/>
        </p:blipFill>
        <p:spPr bwMode="auto">
          <a:xfrm>
            <a:off x="6082629" y="2334893"/>
            <a:ext cx="357774" cy="2345039"/>
          </a:xfrm>
          <a:prstGeom prst="rect">
            <a:avLst/>
          </a:prstGeom>
          <a:noFill/>
          <a:ln>
            <a:solidFill>
              <a:schemeClr val="bg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icture background">
            <a:extLst>
              <a:ext uri="{FF2B5EF4-FFF2-40B4-BE49-F238E27FC236}">
                <a16:creationId xmlns:a16="http://schemas.microsoft.com/office/drawing/2014/main" id="{A529497B-9B5A-4F26-8A96-9BA3EAEF01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05" t="12413" r="27695" b="14094"/>
          <a:stretch/>
        </p:blipFill>
        <p:spPr bwMode="auto">
          <a:xfrm>
            <a:off x="4517636" y="2905277"/>
            <a:ext cx="639329" cy="1032657"/>
          </a:xfrm>
          <a:prstGeom prst="rect">
            <a:avLst/>
          </a:prstGeom>
          <a:noFill/>
          <a:ln>
            <a:solidFill>
              <a:schemeClr val="bg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Picture background">
            <a:extLst>
              <a:ext uri="{FF2B5EF4-FFF2-40B4-BE49-F238E27FC236}">
                <a16:creationId xmlns:a16="http://schemas.microsoft.com/office/drawing/2014/main" id="{877B69B3-5A8F-49C2-9B28-0EA1C43D24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49" r="42688"/>
          <a:stretch/>
        </p:blipFill>
        <p:spPr bwMode="auto">
          <a:xfrm>
            <a:off x="5562927" y="2264975"/>
            <a:ext cx="349436" cy="2484876"/>
          </a:xfrm>
          <a:prstGeom prst="rect">
            <a:avLst/>
          </a:prstGeom>
          <a:noFill/>
          <a:ln>
            <a:solidFill>
              <a:schemeClr val="bg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3"/>
          <p:cNvSpPr txBox="1">
            <a:spLocks noGrp="1"/>
          </p:cNvSpPr>
          <p:nvPr>
            <p:ph type="title"/>
          </p:nvPr>
        </p:nvSpPr>
        <p:spPr>
          <a:xfrm>
            <a:off x="456810" y="8292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dk1"/>
                </a:solidFill>
              </a:rPr>
              <a:t>КОМАНДА СТАРТАПА</a:t>
            </a:r>
            <a:endParaRPr sz="3000" dirty="0">
              <a:solidFill>
                <a:schemeClr val="dk1"/>
              </a:solidFill>
            </a:endParaRPr>
          </a:p>
        </p:txBody>
      </p:sp>
      <p:graphicFrame>
        <p:nvGraphicFramePr>
          <p:cNvPr id="166" name="Google Shape;166;p23"/>
          <p:cNvGraphicFramePr/>
          <p:nvPr>
            <p:extLst>
              <p:ext uri="{D42A27DB-BD31-4B8C-83A1-F6EECF244321}">
                <p14:modId xmlns:p14="http://schemas.microsoft.com/office/powerpoint/2010/main" val="1440160873"/>
              </p:ext>
            </p:extLst>
          </p:nvPr>
        </p:nvGraphicFramePr>
        <p:xfrm>
          <a:off x="456810" y="1666531"/>
          <a:ext cx="7337021" cy="2451265"/>
        </p:xfrm>
        <a:graphic>
          <a:graphicData uri="http://schemas.openxmlformats.org/drawingml/2006/table">
            <a:tbl>
              <a:tblPr>
                <a:noFill/>
                <a:tableStyleId>{571C57C5-DB37-4164-A8D5-69CFE82FDA3C}</a:tableStyleId>
              </a:tblPr>
              <a:tblGrid>
                <a:gridCol w="4564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29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 b="0" u="none" strike="noStrike" cap="none" dirty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latin typeface="Raleway SemiBold" pitchFamily="2" charset="-52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600" b="0" u="none" strike="noStrike" cap="none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latin typeface="Raleway SemiBold" pitchFamily="2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 b="0" u="none" strike="noStrike" cap="none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latin typeface="Raleway SemiBold" pitchFamily="2" charset="-52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600" b="0" u="none" strike="noStrike" cap="none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latin typeface="Raleway SemiBold" pitchFamily="2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600" b="0" u="none" strike="noStrike" cap="none" dirty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latin typeface="Raleway SemiBold" pitchFamily="2" charset="-52"/>
                          <a:ea typeface="Raleway SemiBold"/>
                          <a:cs typeface="Raleway SemiBold"/>
                          <a:sym typeface="Raleway SemiBold"/>
                        </a:rPr>
                        <a:t>Сидоров Эдуард</a:t>
                      </a:r>
                      <a:endParaRPr sz="1600" b="0" u="none" strike="noStrike" cap="none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latin typeface="Raleway SemiBold" pitchFamily="2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u="none" strike="noStrike" cap="none" dirty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Raleway SemiBold" pitchFamily="2" charset="-52"/>
                          <a:ea typeface="Arial"/>
                          <a:cs typeface="Arial"/>
                          <a:sym typeface="Arial"/>
                        </a:rPr>
                        <a:t>Руководитель команды;</a:t>
                      </a:r>
                    </a:p>
                    <a:p>
                      <a:r>
                        <a:rPr lang="ru-RU" sz="1600" b="0" i="0" u="none" strike="noStrike" cap="none" dirty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Raleway SemiBold" pitchFamily="2" charset="-52"/>
                          <a:ea typeface="Arial"/>
                          <a:cs typeface="Arial"/>
                          <a:sym typeface="Arial"/>
                        </a:rPr>
                        <a:t>Коммуникатор</a:t>
                      </a:r>
                      <a:endParaRPr sz="1600" b="0" u="none" strike="noStrike" cap="none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latin typeface="Raleway SemiBold" pitchFamily="2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600" b="0" u="none" strike="noStrike" cap="none" dirty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latin typeface="Raleway SemiBold" pitchFamily="2" charset="-52"/>
                          <a:ea typeface="Raleway SemiBold"/>
                          <a:cs typeface="Raleway SemiBold"/>
                          <a:sym typeface="Raleway SemiBold"/>
                        </a:rPr>
                        <a:t>Еленская Алёна</a:t>
                      </a:r>
                      <a:endParaRPr sz="1600" b="0" u="none" strike="noStrike" cap="none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latin typeface="Raleway SemiBold" pitchFamily="2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u="none" strike="noStrike" cap="none" dirty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Raleway SemiBold" pitchFamily="2" charset="-52"/>
                          <a:ea typeface="Arial"/>
                          <a:cs typeface="Arial"/>
                          <a:sym typeface="Arial"/>
                        </a:rPr>
                        <a:t>Маркетолог;</a:t>
                      </a:r>
                    </a:p>
                    <a:p>
                      <a:r>
                        <a:rPr lang="ru-RU" sz="1600" b="0" i="0" u="none" strike="noStrike" cap="none" dirty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Raleway SemiBold" pitchFamily="2" charset="-52"/>
                          <a:ea typeface="Arial"/>
                          <a:cs typeface="Arial"/>
                          <a:sym typeface="Arial"/>
                        </a:rPr>
                        <a:t>Финансист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600" b="0" u="none" strike="noStrike" cap="none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latin typeface="Raleway SemiBold" pitchFamily="2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600" b="0" u="none" strike="noStrike" cap="none" dirty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latin typeface="Raleway SemiBold" pitchFamily="2" charset="-52"/>
                          <a:ea typeface="Raleway SemiBold"/>
                          <a:cs typeface="Raleway SemiBold"/>
                          <a:sym typeface="Raleway SemiBold"/>
                        </a:rPr>
                        <a:t>Керимов Гасан</a:t>
                      </a:r>
                      <a:endParaRPr sz="1600" b="0" u="none" strike="noStrike" cap="none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latin typeface="Raleway SemiBold" pitchFamily="2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600" b="0" i="0" u="none" strike="noStrike" cap="none" dirty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Raleway SemiBold" pitchFamily="2" charset="-52"/>
                          <a:ea typeface="Arial"/>
                          <a:cs typeface="Arial"/>
                          <a:sym typeface="Arial"/>
                        </a:rPr>
                        <a:t>Инженер проекта</a:t>
                      </a:r>
                      <a:endParaRPr sz="1600" b="0" u="none" strike="noStrike" cap="none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latin typeface="Raleway SemiBold" pitchFamily="2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69" name="Google Shape;169;p23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7</a:t>
            </a:fld>
            <a:endParaRPr sz="9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6"/>
          <p:cNvSpPr txBox="1">
            <a:spLocks noGrp="1"/>
          </p:cNvSpPr>
          <p:nvPr>
            <p:ph type="title"/>
          </p:nvPr>
        </p:nvSpPr>
        <p:spPr>
          <a:xfrm>
            <a:off x="278223" y="645965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КОНТАКТЫ ЛИДЕРА</a:t>
            </a:r>
            <a:endParaRPr sz="3000" dirty="0">
              <a:solidFill>
                <a:schemeClr val="dk1"/>
              </a:solidFill>
            </a:endParaRPr>
          </a:p>
        </p:txBody>
      </p:sp>
      <p:pic>
        <p:nvPicPr>
          <p:cNvPr id="195" name="Google Shape;195;p26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8</a:t>
            </a:fld>
            <a:endParaRPr sz="90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5BB486A-068E-4D2A-855B-78807A7A5D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2999" y="1728132"/>
            <a:ext cx="6358002" cy="302171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1385</TotalTime>
  <Words>186</Words>
  <Application>Microsoft Office PowerPoint</Application>
  <PresentationFormat>Экран (16:9)</PresentationFormat>
  <Paragraphs>64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Century Gothic</vt:lpstr>
      <vt:lpstr>Raleway SemiBold</vt:lpstr>
      <vt:lpstr>Raleway</vt:lpstr>
      <vt:lpstr>Simple Light</vt:lpstr>
      <vt:lpstr>ЦИФРОВОЙ ЛАБОРАТОРНЫЙ КОМПЛЕКС ПО ХИМИИ «VirtualLab»</vt:lpstr>
      <vt:lpstr>АКТУАЛЬНОСТЬ ИДЕИ</vt:lpstr>
      <vt:lpstr>ЦЕЛЕВАЯ АУДИТОРИЯ</vt:lpstr>
      <vt:lpstr>ПРОБЛЕМА</vt:lpstr>
      <vt:lpstr>ЦЕННОСТЬ, ЦЕННОСТНОЕ ПРЕДЛОЖЕНИЕ</vt:lpstr>
      <vt:lpstr>РЕШЕНИЕ</vt:lpstr>
      <vt:lpstr>КОМАНДА СТАРТАПА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ЦИФРОВОЙ ЛАБОРАТОНЫЙ КОМПЛЕКС ПО ХИМИИ</dc:title>
  <dc:creator>Еленская Алена</dc:creator>
  <cp:lastModifiedBy>Еленская Алена</cp:lastModifiedBy>
  <cp:revision>36</cp:revision>
  <dcterms:modified xsi:type="dcterms:W3CDTF">2024-10-14T15:45:11Z</dcterms:modified>
</cp:coreProperties>
</file>