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65" r:id="rId6"/>
    <p:sldId id="259" r:id="rId7"/>
    <p:sldId id="261" r:id="rId8"/>
    <p:sldId id="267" r:id="rId9"/>
    <p:sldId id="266" r:id="rId10"/>
    <p:sldId id="263" r:id="rId11"/>
    <p:sldId id="264" r:id="rId12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946" y="202"/>
      </p:cViewPr>
      <p:guideLst>
        <p:guide orient="horz" pos="279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 bwMode="auto"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5"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600672" y="3611595"/>
            <a:ext cx="10985501" cy="952501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 bwMode="auto"/>
        <p:txBody>
          <a:bodyPr/>
          <a:lstStyle>
            <a:lvl1pPr>
              <a:defRPr/>
            </a:lvl1pPr>
          </a:lstStyle>
          <a:p>
            <a:pPr defTabSz="554492">
              <a:buClrTx/>
              <a:defRPr/>
            </a:pPr>
            <a:fld id="{B0489526-BA99-4733-AEC4-101D6143F289}" type="slidenum">
              <a:rPr lang="ru-RU" sz="1100">
                <a:solidFill>
                  <a:prstClr val="black"/>
                </a:solidFill>
                <a:latin typeface="Gilroy"/>
                <a:ea typeface="+mn-ea"/>
                <a:cs typeface="+mn-cs"/>
              </a:rPr>
              <a:t>‹#›</a:t>
            </a:fld>
            <a:endParaRPr lang="ru-RU" sz="11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1_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600671" y="5929932"/>
            <a:ext cx="10985503" cy="318491"/>
          </a:xfrm>
          <a:prstGeom prst="rect">
            <a:avLst/>
          </a:prstGeom>
        </p:spPr>
        <p:txBody>
          <a:bodyPr lIns="45718" tIns="45718" rIns="45718" bIns="45718"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375" indent="-228589" defTabSz="412731">
              <a:lnSpc>
                <a:spcPct val="100000"/>
              </a:lnSpc>
              <a:spcBef>
                <a:spcPts val="0"/>
              </a:spcBef>
              <a:defRPr sz="1800" b="1"/>
            </a:lvl2pPr>
            <a:lvl3pPr marL="838161" indent="-228589" defTabSz="412731">
              <a:lnSpc>
                <a:spcPct val="100000"/>
              </a:lnSpc>
              <a:spcBef>
                <a:spcPts val="0"/>
              </a:spcBef>
              <a:defRPr sz="1800" b="1"/>
            </a:lvl3pPr>
            <a:lvl4pPr marL="1142947" indent="-228589" defTabSz="412731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733" indent="-228589" defTabSz="412731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/>
          </p:nvPr>
        </p:nvSpPr>
        <p:spPr bwMode="auto">
          <a:xfrm>
            <a:off x="603249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>
              <a:defRPr sz="5800" spc="-115"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600672" y="3611595"/>
            <a:ext cx="10985501" cy="952501"/>
          </a:xfrm>
          <a:prstGeom prst="rect">
            <a:avLst/>
          </a:prstGeom>
        </p:spPr>
        <p:txBody>
          <a:bodyPr spcCol="38100"/>
          <a:lstStyle>
            <a:lvl1pPr marL="0" indent="0" defTabSz="412731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" name="Номер слайда"/>
          <p:cNvSpPr txBox="1">
            <a:spLocks noGrp="1"/>
          </p:cNvSpPr>
          <p:nvPr>
            <p:ph type="sldNum" sz="quarter" idx="22"/>
          </p:nvPr>
        </p:nvSpPr>
        <p:spPr bwMode="auto"/>
        <p:txBody>
          <a:bodyPr/>
          <a:lstStyle>
            <a:lvl1pPr>
              <a:defRPr/>
            </a:lvl1pPr>
          </a:lstStyle>
          <a:p>
            <a:pPr defTabSz="554492">
              <a:buClrTx/>
              <a:defRPr/>
            </a:pPr>
            <a:fld id="{B0489526-BA99-4733-AEC4-101D6143F289}" type="slidenum">
              <a:rPr lang="ru-RU" sz="1100">
                <a:solidFill>
                  <a:prstClr val="black"/>
                </a:solidFill>
                <a:latin typeface="Gilroy"/>
                <a:ea typeface="+mn-ea"/>
                <a:cs typeface="+mn-cs"/>
              </a:rPr>
              <a:t>‹#›</a:t>
            </a:fld>
            <a:endParaRPr lang="ru-RU" sz="1100">
              <a:solidFill>
                <a:prstClr val="black"/>
              </a:solidFill>
              <a:latin typeface="Gilroy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202172" y="318641"/>
            <a:ext cx="10514926" cy="799971"/>
          </a:xfrm>
          <a:prstGeom prst="rect">
            <a:avLst/>
          </a:prstGeom>
        </p:spPr>
        <p:txBody>
          <a:bodyPr/>
          <a:lstStyle>
            <a:lvl1pPr>
              <a:defRPr sz="3650" cap="all">
                <a:solidFill>
                  <a:schemeClr val="accent1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950A8F-1235-47D6-BFB2-D6A52D589146}" type="datetimeFigureOut">
              <a:rPr lang="ru-RU"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4742F1E-8C5E-4125-B445-1A91C23B802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-15875" y="6554570"/>
            <a:ext cx="12236450" cy="327002"/>
            <a:chOff x="-15875" y="6554788"/>
            <a:chExt cx="12236450" cy="327025"/>
          </a:xfrm>
        </p:grpSpPr>
        <p:sp>
          <p:nvSpPr>
            <p:cNvPr id="8" name="Прямоугольник"/>
            <p:cNvSpPr>
              <a:spLocks noChangeArrowheads="1"/>
            </p:cNvSpPr>
            <p:nvPr/>
          </p:nvSpPr>
          <p:spPr bwMode="auto">
            <a:xfrm>
              <a:off x="-15875" y="6554788"/>
              <a:ext cx="1503363" cy="327025"/>
            </a:xfrm>
            <a:prstGeom prst="rect">
              <a:avLst/>
            </a:prstGeom>
            <a:blipFill>
              <a:blip r:embed="rId9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Прямоугольник"/>
            <p:cNvSpPr>
              <a:spLocks noChangeArrowheads="1"/>
            </p:cNvSpPr>
            <p:nvPr/>
          </p:nvSpPr>
          <p:spPr bwMode="auto">
            <a:xfrm>
              <a:off x="1481138" y="6554788"/>
              <a:ext cx="1501775" cy="327025"/>
            </a:xfrm>
            <a:prstGeom prst="rect">
              <a:avLst/>
            </a:prstGeom>
            <a:blipFill>
              <a:blip r:embed="rId10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Прямоугольник"/>
            <p:cNvSpPr>
              <a:spLocks noChangeArrowheads="1"/>
            </p:cNvSpPr>
            <p:nvPr/>
          </p:nvSpPr>
          <p:spPr bwMode="auto">
            <a:xfrm>
              <a:off x="2968625" y="6554788"/>
              <a:ext cx="1501775" cy="327025"/>
            </a:xfrm>
            <a:prstGeom prst="rect">
              <a:avLst/>
            </a:prstGeom>
            <a:blipFill>
              <a:blip r:embed="rId11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Прямоугольник"/>
            <p:cNvSpPr>
              <a:spLocks noChangeArrowheads="1"/>
            </p:cNvSpPr>
            <p:nvPr/>
          </p:nvSpPr>
          <p:spPr bwMode="auto">
            <a:xfrm>
              <a:off x="4449763" y="6554788"/>
              <a:ext cx="1503362" cy="327025"/>
            </a:xfrm>
            <a:prstGeom prst="rect">
              <a:avLst/>
            </a:prstGeom>
            <a:blipFill>
              <a:blip r:embed="rId12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Прямоугольник"/>
            <p:cNvSpPr>
              <a:spLocks noChangeArrowheads="1"/>
            </p:cNvSpPr>
            <p:nvPr/>
          </p:nvSpPr>
          <p:spPr bwMode="auto">
            <a:xfrm>
              <a:off x="5951538" y="6554788"/>
              <a:ext cx="1501775" cy="327025"/>
            </a:xfrm>
            <a:prstGeom prst="rect">
              <a:avLst/>
            </a:prstGeom>
            <a:blipFill>
              <a:blip r:embed="rId11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Прямоугольник"/>
            <p:cNvSpPr>
              <a:spLocks noChangeArrowheads="1"/>
            </p:cNvSpPr>
            <p:nvPr/>
          </p:nvSpPr>
          <p:spPr bwMode="auto">
            <a:xfrm>
              <a:off x="7419975" y="6554788"/>
              <a:ext cx="1501775" cy="327025"/>
            </a:xfrm>
            <a:prstGeom prst="rect">
              <a:avLst/>
            </a:prstGeom>
            <a:blipFill>
              <a:blip r:embed="rId13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Прямоугольник"/>
            <p:cNvSpPr>
              <a:spLocks noChangeArrowheads="1"/>
            </p:cNvSpPr>
            <p:nvPr/>
          </p:nvSpPr>
          <p:spPr bwMode="auto">
            <a:xfrm>
              <a:off x="8920163" y="6554788"/>
              <a:ext cx="1503362" cy="327025"/>
            </a:xfrm>
            <a:prstGeom prst="rect">
              <a:avLst/>
            </a:prstGeom>
            <a:blipFill>
              <a:blip r:embed="rId9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Прямоугольник"/>
            <p:cNvSpPr>
              <a:spLocks noChangeArrowheads="1"/>
            </p:cNvSpPr>
            <p:nvPr/>
          </p:nvSpPr>
          <p:spPr bwMode="auto">
            <a:xfrm>
              <a:off x="10234613" y="6554788"/>
              <a:ext cx="1503362" cy="327025"/>
            </a:xfrm>
            <a:prstGeom prst="rect">
              <a:avLst/>
            </a:prstGeom>
            <a:blipFill>
              <a:blip r:embed="rId12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Прямоугольник"/>
            <p:cNvSpPr>
              <a:spLocks noChangeArrowheads="1"/>
            </p:cNvSpPr>
            <p:nvPr/>
          </p:nvSpPr>
          <p:spPr bwMode="auto">
            <a:xfrm>
              <a:off x="11731625" y="6554788"/>
              <a:ext cx="488950" cy="327025"/>
            </a:xfrm>
            <a:prstGeom prst="rect">
              <a:avLst/>
            </a:prstGeom>
            <a:blipFill>
              <a:blip r:embed="rId9"/>
              <a:stretch/>
            </a:blipFill>
            <a:ln>
              <a:noFill/>
            </a:ln>
          </p:spPr>
          <p:txBody>
            <a:bodyPr lIns="41884" tIns="41884" rIns="41884" bIns="41884"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Calibri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Calibri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Calibri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217613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/>
                <a:buChar char="•"/>
                <a:defRPr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73836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5E5E5E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Прямоугольник"/>
          <p:cNvSpPr>
            <a:spLocks noChangeArrowheads="1"/>
          </p:cNvSpPr>
          <p:nvPr userDrawn="1"/>
        </p:nvSpPr>
        <p:spPr bwMode="auto">
          <a:xfrm>
            <a:off x="11496718" y="-7697"/>
            <a:ext cx="696871" cy="1760415"/>
          </a:xfrm>
          <a:prstGeom prst="rect">
            <a:avLst/>
          </a:prstGeom>
          <a:blipFill>
            <a:blip r:embed="rId11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Прямоугольник"/>
          <p:cNvSpPr>
            <a:spLocks noChangeArrowheads="1"/>
          </p:cNvSpPr>
          <p:nvPr userDrawn="1"/>
        </p:nvSpPr>
        <p:spPr bwMode="auto">
          <a:xfrm>
            <a:off x="11496718" y="1751131"/>
            <a:ext cx="696871" cy="1760413"/>
          </a:xfrm>
          <a:prstGeom prst="rect">
            <a:avLst/>
          </a:prstGeom>
          <a:blipFill>
            <a:blip r:embed="rId9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Прямоугольник"/>
          <p:cNvSpPr>
            <a:spLocks noChangeArrowheads="1"/>
          </p:cNvSpPr>
          <p:nvPr userDrawn="1"/>
        </p:nvSpPr>
        <p:spPr bwMode="auto">
          <a:xfrm>
            <a:off x="11496718" y="3505195"/>
            <a:ext cx="696871" cy="1760415"/>
          </a:xfrm>
          <a:prstGeom prst="rect">
            <a:avLst/>
          </a:prstGeom>
          <a:blipFill>
            <a:blip r:embed="rId13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Прямоугольник"/>
          <p:cNvSpPr>
            <a:spLocks noChangeArrowheads="1"/>
          </p:cNvSpPr>
          <p:nvPr userDrawn="1"/>
        </p:nvSpPr>
        <p:spPr bwMode="auto">
          <a:xfrm>
            <a:off x="11496718" y="5264021"/>
            <a:ext cx="696871" cy="1290547"/>
          </a:xfrm>
          <a:prstGeom prst="rect">
            <a:avLst/>
          </a:prstGeom>
          <a:blipFill>
            <a:blip r:embed="rId11"/>
            <a:stretch/>
          </a:blipFill>
          <a:ln>
            <a:noFill/>
          </a:ln>
        </p:spPr>
        <p:txBody>
          <a:bodyPr lIns="25398" tIns="25398" rIns="25398" bIns="25398"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1217613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73836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5E5E5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Номер слайда 135"/>
          <p:cNvSpPr txBox="1"/>
          <p:nvPr userDrawn="1"/>
        </p:nvSpPr>
        <p:spPr bwMode="auto">
          <a:xfrm>
            <a:off x="8988425" y="6564183"/>
            <a:ext cx="2743200" cy="307771"/>
          </a:xfrm>
          <a:prstGeom prst="rect">
            <a:avLst/>
          </a:prstGeom>
        </p:spPr>
        <p:txBody>
          <a:bodyPr vert="horz" wrap="square" lIns="91434" tIns="45717" rIns="91434" bIns="45717" rtlCol="0" anchor="ctr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5544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0489526-BA99-4733-AEC4-101D6143F289}" type="slidenum">
              <a:rPr lang="ru-RU" sz="1400" b="1" i="0" u="none" strike="noStrike" cap="none" spc="0">
                <a:ln>
                  <a:noFill/>
                </a:ln>
                <a:solidFill>
                  <a:prstClr val="white"/>
                </a:solidFill>
                <a:latin typeface="Gilroy"/>
                <a:ea typeface="+mn-ea"/>
                <a:cs typeface="+mn-cs"/>
              </a:rPr>
              <a:t>‹#›</a:t>
            </a:fld>
            <a:endParaRPr lang="ru-RU" sz="1400" b="1" i="0" u="none" strike="noStrike" cap="none" spc="0">
              <a:ln>
                <a:noFill/>
              </a:ln>
              <a:solidFill>
                <a:prstClr val="white"/>
              </a:solidFill>
              <a:latin typeface="Gilroy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358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019" indent="-228589" algn="l" defTabSz="914358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9" Type="http://schemas.openxmlformats.org/officeDocument/2006/relationships/image" Target="../media/image64.png"/><Relationship Id="rId21" Type="http://schemas.openxmlformats.org/officeDocument/2006/relationships/image" Target="../media/image46.png"/><Relationship Id="rId34" Type="http://schemas.openxmlformats.org/officeDocument/2006/relationships/image" Target="../media/image59.png"/><Relationship Id="rId42" Type="http://schemas.openxmlformats.org/officeDocument/2006/relationships/image" Target="../media/image67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32" Type="http://schemas.openxmlformats.org/officeDocument/2006/relationships/image" Target="../media/image57.png"/><Relationship Id="rId37" Type="http://schemas.openxmlformats.org/officeDocument/2006/relationships/image" Target="../media/image62.png"/><Relationship Id="rId40" Type="http://schemas.openxmlformats.org/officeDocument/2006/relationships/image" Target="../media/image65.png"/><Relationship Id="rId45" Type="http://schemas.openxmlformats.org/officeDocument/2006/relationships/image" Target="../media/image70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36" Type="http://schemas.openxmlformats.org/officeDocument/2006/relationships/image" Target="../media/image61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31" Type="http://schemas.openxmlformats.org/officeDocument/2006/relationships/image" Target="../media/image56.png"/><Relationship Id="rId44" Type="http://schemas.openxmlformats.org/officeDocument/2006/relationships/image" Target="../media/image69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30" Type="http://schemas.openxmlformats.org/officeDocument/2006/relationships/image" Target="../media/image55.png"/><Relationship Id="rId35" Type="http://schemas.openxmlformats.org/officeDocument/2006/relationships/image" Target="../media/image60.png"/><Relationship Id="rId43" Type="http://schemas.openxmlformats.org/officeDocument/2006/relationships/image" Target="../media/image68.png"/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33" Type="http://schemas.openxmlformats.org/officeDocument/2006/relationships/image" Target="../media/image58.png"/><Relationship Id="rId38" Type="http://schemas.openxmlformats.org/officeDocument/2006/relationships/image" Target="../media/image63.png"/><Relationship Id="rId46" Type="http://schemas.openxmlformats.org/officeDocument/2006/relationships/image" Target="../media/image71.png"/><Relationship Id="rId20" Type="http://schemas.openxmlformats.org/officeDocument/2006/relationships/image" Target="../media/image45.png"/><Relationship Id="rId41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8" name="IMG_6814.png" descr="IMG_6814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59894" y="0"/>
            <a:ext cx="12251465" cy="689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1">
            <a:off x="2359672" y="3455485"/>
            <a:ext cx="2437805" cy="3429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9380" y="387244"/>
            <a:ext cx="2104735" cy="16585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-77906" y="2888662"/>
            <a:ext cx="12403015" cy="56271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7701" algn="ctr" defTabSz="554492">
              <a:lnSpc>
                <a:spcPts val="3708"/>
              </a:lnSpc>
              <a:spcBef>
                <a:spcPts val="55"/>
              </a:spcBef>
              <a:buClrTx/>
              <a:defRPr/>
            </a:pPr>
            <a:r>
              <a:rPr lang="ru-RU" sz="3650" b="1" cap="all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Сканер-охранник «Орион»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352966" y="788999"/>
            <a:ext cx="2232248" cy="85499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4797477" y="0"/>
            <a:ext cx="2478769" cy="2888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636591" y="421064"/>
            <a:ext cx="1803334" cy="19874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799856" y="239406"/>
            <a:ext cx="2478769" cy="2227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08798" y="3689788"/>
            <a:ext cx="71383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Сквозные технологии: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информационной безопасности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2643461" name="TextBox 1732643460"/>
          <p:cNvSpPr txBox="1"/>
          <p:nvPr/>
        </p:nvSpPr>
        <p:spPr bwMode="auto">
          <a:xfrm>
            <a:off x="4245428" y="617052"/>
            <a:ext cx="7254006" cy="183223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направление: </a:t>
            </a:r>
            <a:endParaRPr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200" b="0" i="0" u="none" strike="noStrike" cap="none" spc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создания доверенного и защищенного системного и прикладного программного обеспечения, в том числе для управления социальными и экономически значимыми системами.</a:t>
            </a:r>
            <a:endParaRPr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5195651" name="TextBox 1625195650"/>
          <p:cNvSpPr txBox="1"/>
          <p:nvPr/>
        </p:nvSpPr>
        <p:spPr bwMode="auto">
          <a:xfrm>
            <a:off x="4309103" y="2592149"/>
            <a:ext cx="3085172" cy="103605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НТИ: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0" i="0" u="none" strike="noStrike" cap="none" spc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EduNet</a:t>
            </a:r>
            <a:endParaRPr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 flipV="1">
            <a:off x="4245428" y="1052736"/>
            <a:ext cx="6109606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0141716" name="Прямая соединительная линия 1610141715"/>
          <p:cNvCxnSpPr>
            <a:cxnSpLocks/>
          </p:cNvCxnSpPr>
          <p:nvPr/>
        </p:nvCxnSpPr>
        <p:spPr bwMode="auto">
          <a:xfrm rot="10799989" flipH="1">
            <a:off x="4280790" y="4474625"/>
            <a:ext cx="4559072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7758871" name="Прямая соединительная линия 1967758870"/>
          <p:cNvCxnSpPr>
            <a:cxnSpLocks/>
          </p:cNvCxnSpPr>
          <p:nvPr/>
        </p:nvCxnSpPr>
        <p:spPr bwMode="auto">
          <a:xfrm flipV="1">
            <a:off x="4309103" y="3140968"/>
            <a:ext cx="2530928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9339686" name="Прямоугольник 1769339685"/>
          <p:cNvSpPr/>
          <p:nvPr/>
        </p:nvSpPr>
        <p:spPr bwMode="auto">
          <a:xfrm>
            <a:off x="-18949" y="0"/>
            <a:ext cx="4044411" cy="6669312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4478514" name="TextBox 404478513"/>
          <p:cNvSpPr txBox="1"/>
          <p:nvPr/>
        </p:nvSpPr>
        <p:spPr bwMode="auto">
          <a:xfrm>
            <a:off x="245952" y="2150702"/>
            <a:ext cx="3796763" cy="22157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4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Сканер-охранник «Орион»</a:t>
            </a:r>
            <a:endParaRPr sz="5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9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263351" y="201687"/>
            <a:ext cx="11089232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latin typeface="Arial"/>
                <a:cs typeface="Arial"/>
              </a:rPr>
              <a:t>Цель и задачи проекта. Ожидаемые результаты</a:t>
            </a:r>
            <a:endParaRPr sz="3600" b="1" dirty="0">
              <a:latin typeface="Arial"/>
              <a:cs typeface="Arial"/>
            </a:endParaRPr>
          </a:p>
        </p:txBody>
      </p:sp>
      <p:sp>
        <p:nvSpPr>
          <p:cNvPr id="223879974" name="TextBox 223879973"/>
          <p:cNvSpPr txBox="1"/>
          <p:nvPr/>
        </p:nvSpPr>
        <p:spPr bwMode="auto">
          <a:xfrm>
            <a:off x="229950" y="997887"/>
            <a:ext cx="11251809" cy="401513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600" b="1" i="0" u="none" strike="noStrike" cap="none" spc="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sz="2600" b="1" i="0" u="none" strike="noStrike" cap="none" spc="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sz="1400" b="0" i="0" u="none" strike="noStrike" cap="none" spc="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b="0" i="0" u="none" strike="noStrike" cap="none" spc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— создать планшет с биометрической системой распознавания лиц и интегрированной навигацией для образовательных учреждений, обеспечивающей персонализированное информирование.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административную нагрузку на сотрудников учебных заведений за счёт автоматизации передачи важной информации и контроля доступа к данным.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комфорт и удобство учащихся и педагогов, обеспечивая своевременный доступ к расписаниям и навигации по кампусу.</a:t>
            </a: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2000" b="0" i="0" u="none" strike="noStrike" cap="none" spc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8357806" name="TextBox 1328357805"/>
          <p:cNvSpPr txBox="1"/>
          <p:nvPr/>
        </p:nvSpPr>
        <p:spPr bwMode="auto">
          <a:xfrm>
            <a:off x="326080" y="4088821"/>
            <a:ext cx="11026503" cy="195021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600" b="1" i="0" u="none" strike="noStrike" cap="none" spc="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en-US" sz="2600" b="1" i="0" u="none" strike="noStrike" cap="none" spc="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0" u="none" strike="noStrike" cap="none" spc="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en-US" sz="2600" b="1" i="0" u="none" strike="noStrike" cap="none" spc="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600" b="1" i="0" u="none" strike="noStrike" cap="none" spc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ru-RU" sz="2000" b="0" i="0" u="none" strike="noStrike" cap="none" spc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аппаратно-программного комплекса для распознавания лиц и навигации.</a:t>
            </a:r>
          </a:p>
          <a:p>
            <a:pPr marL="457200" indent="-457200">
              <a:buFont typeface="Arial"/>
              <a:buAutoNum type="arabicPeriod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системы с мобильными устройствами для отправки расписания и маршрутов.</a:t>
            </a:r>
          </a:p>
          <a:p>
            <a:pPr marL="457200" indent="-457200">
              <a:buFont typeface="Arial"/>
              <a:buAutoNum type="arabicPeriod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отладка системы в реальных условиях образовательных учреждений.</a:t>
            </a:r>
          </a:p>
          <a:p>
            <a:pPr marL="457200" indent="-457200">
              <a:buFont typeface="Arial"/>
              <a:buAutoNum type="arabicPeriod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патентных заявок на разработанные решения и алгоритмы.</a:t>
            </a:r>
          </a:p>
          <a:p>
            <a:pPr marL="457200" indent="-457200">
              <a:buFont typeface="Arial"/>
              <a:buAutoNum type="arabicPeriod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продукта на рынок.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77C147-C523-A387-14D0-3CD808FFD815}"/>
              </a:ext>
            </a:extLst>
          </p:cNvPr>
          <p:cNvSpPr txBox="1"/>
          <p:nvPr/>
        </p:nvSpPr>
        <p:spPr>
          <a:xfrm>
            <a:off x="5951984" y="3058685"/>
            <a:ext cx="6120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040DD-2F52-5300-380D-73D991CF9AB2}"/>
              </a:ext>
            </a:extLst>
          </p:cNvPr>
          <p:cNvSpPr txBox="1"/>
          <p:nvPr/>
        </p:nvSpPr>
        <p:spPr>
          <a:xfrm>
            <a:off x="6205026" y="6039291"/>
            <a:ext cx="61908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60EC8-DAB0-09A9-8791-3D3930EEDE32}"/>
              </a:ext>
            </a:extLst>
          </p:cNvPr>
          <p:cNvSpPr txBox="1"/>
          <p:nvPr/>
        </p:nvSpPr>
        <p:spPr>
          <a:xfrm>
            <a:off x="6452313" y="5481589"/>
            <a:ext cx="62095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4A393C3-DD5C-893E-8114-BDA8BD3D3F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484728" y="144136"/>
            <a:ext cx="12150095" cy="68283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2789C8-FE42-5F04-7B87-81BDCDB80DA2}"/>
              </a:ext>
            </a:extLst>
          </p:cNvPr>
          <p:cNvSpPr txBox="1"/>
          <p:nvPr/>
        </p:nvSpPr>
        <p:spPr>
          <a:xfrm>
            <a:off x="402664" y="112535"/>
            <a:ext cx="88616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Ожидаемые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результаты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сферы</a:t>
            </a: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применени</a:t>
            </a:r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я</a:t>
            </a:r>
            <a:endParaRPr lang="ru-RU" sz="3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Image 2" descr="preencoded.png">
            <a:extLst>
              <a:ext uri="{FF2B5EF4-FFF2-40B4-BE49-F238E27FC236}">
                <a16:creationId xmlns:a16="http://schemas.microsoft.com/office/drawing/2014/main" id="{8C5DB64D-EFE1-7AD9-A32D-F5E8FE1C2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50" y="1184947"/>
            <a:ext cx="511200" cy="408960"/>
          </a:xfrm>
          <a:prstGeom prst="rect">
            <a:avLst/>
          </a:prstGeom>
          <a:ln>
            <a:noFill/>
          </a:ln>
        </p:spPr>
      </p:pic>
      <p:pic>
        <p:nvPicPr>
          <p:cNvPr id="37" name="Image 3" descr="preencoded.png">
            <a:extLst>
              <a:ext uri="{FF2B5EF4-FFF2-40B4-BE49-F238E27FC236}">
                <a16:creationId xmlns:a16="http://schemas.microsoft.com/office/drawing/2014/main" id="{7ED898D1-1D20-CFD9-57FB-B221E8563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50" y="2394673"/>
            <a:ext cx="449400" cy="449400"/>
          </a:xfrm>
          <a:prstGeom prst="rect">
            <a:avLst/>
          </a:prstGeom>
        </p:spPr>
      </p:pic>
      <p:pic>
        <p:nvPicPr>
          <p:cNvPr id="38" name="Image 4" descr="preencoded.png">
            <a:extLst>
              <a:ext uri="{FF2B5EF4-FFF2-40B4-BE49-F238E27FC236}">
                <a16:creationId xmlns:a16="http://schemas.microsoft.com/office/drawing/2014/main" id="{FB22DE39-A563-426A-E62C-95B01AF10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50" y="3949265"/>
            <a:ext cx="511200" cy="408960"/>
          </a:xfrm>
          <a:prstGeom prst="rect">
            <a:avLst/>
          </a:prstGeom>
        </p:spPr>
      </p:pic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23DA7FE1-E0FB-8B54-0AFC-3A7D28FE4C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25" y="5091994"/>
            <a:ext cx="393225" cy="449400"/>
          </a:xfrm>
          <a:prstGeom prst="rect">
            <a:avLst/>
          </a:prstGeom>
        </p:spPr>
      </p:pic>
      <p:sp>
        <p:nvSpPr>
          <p:cNvPr id="40" name="Text 2">
            <a:extLst>
              <a:ext uri="{FF2B5EF4-FFF2-40B4-BE49-F238E27FC236}">
                <a16:creationId xmlns:a16="http://schemas.microsoft.com/office/drawing/2014/main" id="{598DF5D1-0B5C-6233-7AD5-A44D13FF1085}"/>
              </a:ext>
            </a:extLst>
          </p:cNvPr>
          <p:cNvSpPr txBox="1"/>
          <p:nvPr/>
        </p:nvSpPr>
        <p:spPr>
          <a:xfrm>
            <a:off x="1631504" y="1260748"/>
            <a:ext cx="7632848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Обеспечивается эффективная коммуникация между учащимися, преподавателями и родителями на единой платформе.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3">
            <a:extLst>
              <a:ext uri="{FF2B5EF4-FFF2-40B4-BE49-F238E27FC236}">
                <a16:creationId xmlns:a16="http://schemas.microsoft.com/office/drawing/2014/main" id="{80B4BB08-FA50-976C-B4A9-8FD355706E4F}"/>
              </a:ext>
            </a:extLst>
          </p:cNvPr>
          <p:cNvSpPr txBox="1"/>
          <p:nvPr/>
        </p:nvSpPr>
        <p:spPr>
          <a:xfrm>
            <a:off x="1631504" y="111432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Улучшение </a:t>
            </a:r>
            <a:r>
              <a:rPr lang="en-US" sz="20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взаимодействия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пользователей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4">
            <a:extLst>
              <a:ext uri="{FF2B5EF4-FFF2-40B4-BE49-F238E27FC236}">
                <a16:creationId xmlns:a16="http://schemas.microsoft.com/office/drawing/2014/main" id="{0EE41F7A-05FD-E841-7A60-B013EFF8FA31}"/>
              </a:ext>
            </a:extLst>
          </p:cNvPr>
          <p:cNvSpPr txBox="1"/>
          <p:nvPr/>
        </p:nvSpPr>
        <p:spPr>
          <a:xfrm>
            <a:off x="1576761" y="2394673"/>
            <a:ext cx="7479257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Проект позволит значительно уменьшить задержки в информировании учащихся и персонала благодаря мгновенной доставке данных.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5">
            <a:extLst>
              <a:ext uri="{FF2B5EF4-FFF2-40B4-BE49-F238E27FC236}">
                <a16:creationId xmlns:a16="http://schemas.microsoft.com/office/drawing/2014/main" id="{A2B6544A-4B27-7CFB-ABFC-B15846A43871}"/>
              </a:ext>
            </a:extLst>
          </p:cNvPr>
          <p:cNvSpPr txBox="1"/>
          <p:nvPr/>
        </p:nvSpPr>
        <p:spPr>
          <a:xfrm>
            <a:off x="1576761" y="2197906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Сокращение времени передачи информации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63530B30-2967-5CE3-9047-184C66DBDA37}"/>
              </a:ext>
            </a:extLst>
          </p:cNvPr>
          <p:cNvSpPr txBox="1"/>
          <p:nvPr/>
        </p:nvSpPr>
        <p:spPr>
          <a:xfrm>
            <a:off x="1576761" y="4107166"/>
            <a:ext cx="8027118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Решение применимо в школах, вузах и детских садах, способствуя цифровизации образовательного процесса.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4745D371-B46D-A444-2CF4-BB4D8D20E0D8}"/>
              </a:ext>
            </a:extLst>
          </p:cNvPr>
          <p:cNvSpPr txBox="1"/>
          <p:nvPr/>
        </p:nvSpPr>
        <p:spPr>
          <a:xfrm>
            <a:off x="1631504" y="383605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Широкое применение в образовательных учреждениях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8">
            <a:extLst>
              <a:ext uri="{FF2B5EF4-FFF2-40B4-BE49-F238E27FC236}">
                <a16:creationId xmlns:a16="http://schemas.microsoft.com/office/drawing/2014/main" id="{A40BF8DE-7496-1A3F-CF66-C6FBEDB047BB}"/>
              </a:ext>
            </a:extLst>
          </p:cNvPr>
          <p:cNvSpPr txBox="1"/>
          <p:nvPr/>
        </p:nvSpPr>
        <p:spPr>
          <a:xfrm>
            <a:off x="1597273" y="5274152"/>
            <a:ext cx="7523061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Использование биометрии и шифрования данных обеспечивает защиту личной информации пользователей.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9">
            <a:extLst>
              <a:ext uri="{FF2B5EF4-FFF2-40B4-BE49-F238E27FC236}">
                <a16:creationId xmlns:a16="http://schemas.microsoft.com/office/drawing/2014/main" id="{4949E12B-0DA6-CAC1-37FB-BE42DE2722FD}"/>
              </a:ext>
            </a:extLst>
          </p:cNvPr>
          <p:cNvSpPr txBox="1"/>
          <p:nvPr/>
        </p:nvSpPr>
        <p:spPr>
          <a:xfrm>
            <a:off x="1597274" y="509199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Повышение безопасности и надежности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559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113673" y="227236"/>
            <a:ext cx="11089951" cy="103667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потребительские сегменты: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которые решает проект</a:t>
            </a:r>
            <a:endParaRPr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5309700" name="TextBox 1635309699"/>
          <p:cNvSpPr txBox="1"/>
          <p:nvPr/>
        </p:nvSpPr>
        <p:spPr bwMode="auto">
          <a:xfrm>
            <a:off x="13986" y="1419817"/>
            <a:ext cx="1228241" cy="15548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9600" dirty="0">
                <a:solidFill>
                  <a:srgbClr val="8E01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47722834" name="TextBox 2047722833"/>
          <p:cNvSpPr txBox="1"/>
          <p:nvPr/>
        </p:nvSpPr>
        <p:spPr bwMode="auto">
          <a:xfrm>
            <a:off x="1009551" y="1632940"/>
            <a:ext cx="10572248" cy="976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молодые специалисты (18-28 лет):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Перегрузка от множества задач, потеря фокуса на главном.  </a:t>
            </a:r>
          </a:p>
          <a:p>
            <a:pPr algn="l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Персонализированный план с учетом графика и способностей.</a:t>
            </a:r>
            <a:endParaRPr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4323808" name="TextBox 2094323807"/>
          <p:cNvSpPr txBox="1"/>
          <p:nvPr/>
        </p:nvSpPr>
        <p:spPr bwMode="auto">
          <a:xfrm>
            <a:off x="1023967" y="2923887"/>
            <a:ext cx="10644978" cy="127188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Активные профессионалы (25-40 лет), фрилансеры:  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успевают всё запомнить, теряют мотивацию из-за отсутствия видимого прогресса.  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бумажным планером через сканирование и распознавание целей.</a:t>
            </a:r>
          </a:p>
        </p:txBody>
      </p:sp>
      <p:sp>
        <p:nvSpPr>
          <p:cNvPr id="1430840971" name="TextBox 1430840970"/>
          <p:cNvSpPr txBox="1"/>
          <p:nvPr/>
        </p:nvSpPr>
        <p:spPr bwMode="auto">
          <a:xfrm>
            <a:off x="43821" y="2837594"/>
            <a:ext cx="861300" cy="1554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9600" dirty="0">
                <a:solidFill>
                  <a:srgbClr val="8E01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6572546" name="TextBox 436572545"/>
          <p:cNvSpPr txBox="1"/>
          <p:nvPr/>
        </p:nvSpPr>
        <p:spPr bwMode="auto">
          <a:xfrm>
            <a:off x="69532" y="4523295"/>
            <a:ext cx="849363" cy="15548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9600" dirty="0">
                <a:solidFill>
                  <a:srgbClr val="8E01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36296224" name="TextBox 1036296223"/>
          <p:cNvSpPr txBox="1"/>
          <p:nvPr/>
        </p:nvSpPr>
        <p:spPr bwMode="auto">
          <a:xfrm>
            <a:off x="1023967" y="4664771"/>
            <a:ext cx="10619338" cy="127188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увлекающиеся саморазвитием (20-45 лет):  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Чувствуют, что не реализуют свой потенциал полностью, откладывают важные цели "на потом".  </a:t>
            </a:r>
          </a:p>
          <a:p>
            <a:pPr algn="l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анализирует нагрузки, привычки и энергетические пики пользователя.</a:t>
            </a:r>
            <a:endParaRPr sz="2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118454" y="141409"/>
            <a:ext cx="9183481" cy="1938984"/>
          </a:xfrm>
          <a:prstGeom prst="rect">
            <a:avLst/>
          </a:prstGeom>
          <a:ln w="12700">
            <a:miter lim="400000"/>
          </a:ln>
        </p:spPr>
        <p:txBody>
          <a:bodyPr wrap="square" lIns="45716" tIns="45716" rIns="45716" bIns="45716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Конкурентные преимущества решения </a:t>
            </a:r>
          </a:p>
          <a:p>
            <a:pPr algn="l">
              <a:defRPr/>
            </a:pP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1419576" name="Знак ''минус'' 2121419575"/>
          <p:cNvSpPr/>
          <p:nvPr/>
        </p:nvSpPr>
        <p:spPr bwMode="auto">
          <a:xfrm>
            <a:off x="-2040904" y="1066323"/>
            <a:ext cx="15615654" cy="45719"/>
          </a:xfrm>
          <a:prstGeom prst="mathMinus">
            <a:avLst>
              <a:gd name="adj1" fmla="val 235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955338-46A9-1CA2-5F12-717E11EB4B83}"/>
              </a:ext>
            </a:extLst>
          </p:cNvPr>
          <p:cNvSpPr txBox="1"/>
          <p:nvPr/>
        </p:nvSpPr>
        <p:spPr>
          <a:xfrm>
            <a:off x="335360" y="1459264"/>
            <a:ext cx="620268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Инновационное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объединение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биометрии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навигации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Уникальное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сочетание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технологий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распознавания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лиц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интуитивной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навигации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в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одном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устройстве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повышает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удобство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безопасность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пользователей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Это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обеспечивает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конкурентное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преимущество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рынке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образовательных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технологий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0A1AB-6952-EC03-B214-70FD1500FEDD}"/>
              </a:ext>
            </a:extLst>
          </p:cNvPr>
          <p:cNvSpPr txBox="1"/>
          <p:nvPr/>
        </p:nvSpPr>
        <p:spPr>
          <a:xfrm>
            <a:off x="335360" y="3739109"/>
            <a:ext cx="62026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Низкая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стоимость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персонализация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Продукт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предлагает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экономичную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модель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владения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с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низкой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стоимостью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эксплуатации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постоянным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обновлением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данных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что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делает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его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привлекательным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широкого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круга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образовательных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учреждений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
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7E9489-2758-615A-92B9-34A696B1C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1540388"/>
            <a:ext cx="3672408" cy="4232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E61FA92-EAB3-B634-DDA0-2EAB351ECED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9414" y="-171400"/>
            <a:ext cx="10289936" cy="57898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ABD778-0B38-A832-AACF-B618FD791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" y="0"/>
            <a:ext cx="11492448" cy="646641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D1E2E4-7C82-0122-6DDF-B85B2745072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1584821" cy="65183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128F8BB-502D-8F5A-2155-7C823E770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80" y="0"/>
            <a:ext cx="9144793" cy="609200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4627E1A-4921-BA21-109A-1B70C84A2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704" y="-747464"/>
            <a:ext cx="9144793" cy="68134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6822FD0-81E4-7DA9-62CE-6D9DCF2BE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0744" y="765993"/>
            <a:ext cx="9144793" cy="5360205"/>
          </a:xfrm>
          <a:prstGeom prst="rect">
            <a:avLst/>
          </a:prstGeom>
        </p:spPr>
      </p:pic>
      <p:sp>
        <p:nvSpPr>
          <p:cNvPr id="22" name="Text 0">
            <a:extLst>
              <a:ext uri="{FF2B5EF4-FFF2-40B4-BE49-F238E27FC236}">
                <a16:creationId xmlns:a16="http://schemas.microsoft.com/office/drawing/2014/main" id="{205BCE5B-DAE4-D1ED-E759-126C25E3772E}"/>
              </a:ext>
            </a:extLst>
          </p:cNvPr>
          <p:cNvSpPr txBox="1"/>
          <p:nvPr/>
        </p:nvSpPr>
        <p:spPr>
          <a:xfrm>
            <a:off x="372774" y="445025"/>
            <a:ext cx="8041379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Ключевые конкуренты на рынке образовательных технологий
</a:t>
            </a:r>
            <a:endParaRPr lang="en-US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11313D93-8591-38C1-0C75-6F8ADFA157EF}"/>
              </a:ext>
            </a:extLst>
          </p:cNvPr>
          <p:cNvSpPr txBox="1"/>
          <p:nvPr/>
        </p:nvSpPr>
        <p:spPr>
          <a:xfrm>
            <a:off x="904309" y="2677813"/>
            <a:ext cx="1821731" cy="282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Сферум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Ведущий провайдер цифровых образовательных платформ, предлагающий системы дистанционного обучения и анализа данных.
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F3D7436A-87C9-C298-ECA7-A9DB9BDD9CDB}"/>
              </a:ext>
            </a:extLst>
          </p:cNvPr>
          <p:cNvSpPr txBox="1"/>
          <p:nvPr/>
        </p:nvSpPr>
        <p:spPr>
          <a:xfrm>
            <a:off x="3256360" y="2218811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Промобот
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роботизированных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автоматизирующих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CE5CA204-88F5-944B-B3A1-9CE320854EFE}"/>
              </a:ext>
            </a:extLst>
          </p:cNvPr>
          <p:cNvSpPr txBox="1"/>
          <p:nvPr/>
        </p:nvSpPr>
        <p:spPr>
          <a:xfrm>
            <a:off x="5017043" y="1694089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VisionLabs
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в области распознавания лиц, обеспечивающие системы безопасности и контроля доступа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815241D8-F4F6-47FA-7658-B21B51CE97CE}"/>
              </a:ext>
            </a:extLst>
          </p:cNvPr>
          <p:cNvSpPr txBox="1"/>
          <p:nvPr/>
        </p:nvSpPr>
        <p:spPr>
          <a:xfrm>
            <a:off x="9188170" y="475153"/>
            <a:ext cx="1411800" cy="1242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МЭО
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электронных журналов и дневников, активно сотрудничающий с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
</a:t>
            </a: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72ABAF4E-25E9-1878-9ADF-A0996E985698}"/>
              </a:ext>
            </a:extLst>
          </p:cNvPr>
          <p:cNvSpPr txBox="1"/>
          <p:nvPr/>
        </p:nvSpPr>
        <p:spPr>
          <a:xfrm>
            <a:off x="7072964" y="1096201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КОМКИТ
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 интеллектуальных систем видеонаблюдения с функциями контроля доступа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
</a:t>
            </a:r>
          </a:p>
        </p:txBody>
      </p:sp>
    </p:spTree>
    <p:extLst>
      <p:ext uri="{BB962C8B-B14F-4D97-AF65-F5344CB8AC3E}">
        <p14:creationId xmlns:p14="http://schemas.microsoft.com/office/powerpoint/2010/main" val="121692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01893892-0C68-93D1-07FA-18D206AC5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644"/>
            <a:ext cx="11566242" cy="6584086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927D5891-7F29-D42A-D5D4-32447A396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954"/>
            <a:ext cx="11517600" cy="6556396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910B0122-7E18-8A88-37A5-C56C82A98D6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7863" y="473997"/>
            <a:ext cx="9574043" cy="5385399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EBF15B04-52CA-7220-F161-B3920641FE38}"/>
              </a:ext>
            </a:extLst>
          </p:cNvPr>
          <p:cNvSpPr txBox="1"/>
          <p:nvPr/>
        </p:nvSpPr>
        <p:spPr>
          <a:xfrm>
            <a:off x="8385901" y="4537523"/>
            <a:ext cx="522768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A369B12-D23A-C78A-06B1-0CA4A8B1A309}"/>
              </a:ext>
            </a:extLst>
          </p:cNvPr>
          <p:cNvSpPr txBox="1"/>
          <p:nvPr/>
        </p:nvSpPr>
        <p:spPr>
          <a:xfrm>
            <a:off x="4159096" y="1844824"/>
            <a:ext cx="6040705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Основной доход формируется от прямых продаж уникальных планшетов образовательным учреждениям с биометрической системой и навигацией.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FE05B88-9AAE-D465-C81F-B1DE96EA10EB}"/>
              </a:ext>
            </a:extLst>
          </p:cNvPr>
          <p:cNvSpPr txBox="1"/>
          <p:nvPr/>
        </p:nvSpPr>
        <p:spPr>
          <a:xfrm>
            <a:off x="4159096" y="3082764"/>
            <a:ext cx="6040705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Дополнительная прибыль обеспечивается подпиской на облачный сервис для обновления баз данных и технической поддержки.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D4B2C9B3-6432-8663-2286-18A0D054DC80}"/>
              </a:ext>
            </a:extLst>
          </p:cNvPr>
          <p:cNvSpPr txBox="1"/>
          <p:nvPr/>
        </p:nvSpPr>
        <p:spPr>
          <a:xfrm>
            <a:off x="4142700" y="4441491"/>
            <a:ext cx="6040705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Планируется поддержка через дистрибьюторские сети и участие в государственных программах финансирования цифровизации образования.
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AAE87072-293B-2577-D1CF-08BBB26EA585}"/>
              </a:ext>
            </a:extLst>
          </p:cNvPr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Бизнес-модель стартап-проекта "Орион"
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893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/>
          <p:nvPr/>
        </p:nvSpPr>
        <p:spPr bwMode="auto">
          <a:xfrm>
            <a:off x="399036" y="278033"/>
            <a:ext cx="11089232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latin typeface="Arial"/>
                <a:cs typeface="Arial"/>
              </a:rPr>
              <a:t>Команда проекта</a:t>
            </a:r>
            <a:endParaRPr sz="3600" b="1" dirty="0">
              <a:latin typeface="Arial"/>
              <a:cs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4339D2-9D7C-ABA4-5034-8BEA6741462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1597176" cy="6525344"/>
          </a:xfrm>
          <a:prstGeom prst="rect">
            <a:avLst/>
          </a:prstGeom>
        </p:spPr>
      </p:pic>
      <p:sp>
        <p:nvSpPr>
          <p:cNvPr id="219233446" name="TextBox 219233445"/>
          <p:cNvSpPr txBox="1"/>
          <p:nvPr/>
        </p:nvSpPr>
        <p:spPr bwMode="auto">
          <a:xfrm>
            <a:off x="7585499" y="1464468"/>
            <a:ext cx="3178968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677351871" name="TextBox 1677351870"/>
          <p:cNvSpPr txBox="1"/>
          <p:nvPr/>
        </p:nvSpPr>
        <p:spPr bwMode="auto">
          <a:xfrm>
            <a:off x="1025667" y="1228033"/>
            <a:ext cx="5467461" cy="221560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1.</a:t>
            </a:r>
            <a:r>
              <a:rPr lang="ru-RU" sz="2400" dirty="0">
                <a:solidFill>
                  <a:schemeClr val="tx1"/>
                </a:solidFill>
              </a:rPr>
              <a:t>Оганесян Сусанна.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Times New Roman"/>
                <a:cs typeface="Times New Roman"/>
              </a:rPr>
              <a:t>2. Ерохина Алина.</a:t>
            </a:r>
          </a:p>
          <a:p>
            <a:pPr>
              <a:defRPr/>
            </a:pP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3. Туманян Эдуард.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Times New Roman"/>
                <a:cs typeface="Times New Roman"/>
              </a:rPr>
              <a:t>4. </a:t>
            </a:r>
            <a:r>
              <a:rPr lang="ru-RU" sz="2400" b="0" i="0" u="none" strike="noStrike" cap="none" spc="0" dirty="0" err="1">
                <a:solidFill>
                  <a:schemeClr val="tx1"/>
                </a:solidFill>
                <a:latin typeface="Times New Roman"/>
                <a:cs typeface="Times New Roman"/>
              </a:rPr>
              <a:t>Можиров</a:t>
            </a:r>
            <a:r>
              <a:rPr lang="ru-RU" sz="2400" b="0" i="0" u="none" strike="noStrike" cap="none" spc="0" dirty="0">
                <a:solidFill>
                  <a:schemeClr val="tx1"/>
                </a:solidFill>
                <a:latin typeface="Times New Roman"/>
                <a:cs typeface="Times New Roman"/>
              </a:rPr>
              <a:t> Матвей.</a:t>
            </a:r>
          </a:p>
          <a:p>
            <a:pPr>
              <a:defRPr/>
            </a:pP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5. </a:t>
            </a:r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Экба</a:t>
            </a:r>
            <a:r>
              <a:rPr lang="ru-RU" sz="2400" dirty="0">
                <a:solidFill>
                  <a:schemeClr val="tx1"/>
                </a:solidFill>
                <a:latin typeface="Times New Roman"/>
                <a:cs typeface="Times New Roman"/>
              </a:rPr>
              <a:t> Назир.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Times New Roman"/>
                <a:cs typeface="Times New Roman"/>
              </a:rPr>
              <a:t>6. Вальков Дмитрий.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5CBACE-2B0A-785B-9471-533AB800E8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"/>
            <a:ext cx="11488268" cy="6579966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432DEC-1B4E-B62A-E4A0-3B17270C7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84497"/>
            <a:ext cx="4480948" cy="5145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0" name="Рисунок 30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72" y="35048"/>
            <a:ext cx="12208405" cy="6867228"/>
          </a:xfrm>
          <a:prstGeom prst="rect">
            <a:avLst/>
          </a:prstGeom>
        </p:spPr>
      </p:pic>
      <p:sp>
        <p:nvSpPr>
          <p:cNvPr id="262" name="Текст 2"/>
          <p:cNvSpPr txBox="1"/>
          <p:nvPr/>
        </p:nvSpPr>
        <p:spPr bwMode="auto">
          <a:xfrm>
            <a:off x="360040" y="223086"/>
            <a:ext cx="9205343" cy="646327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l"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для связи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3301584" y="3248081"/>
            <a:ext cx="66631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19934" y="2286562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29203" y="4674799"/>
            <a:ext cx="720000" cy="7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110621" y="4674799"/>
            <a:ext cx="720000" cy="7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036872" y="5896157"/>
            <a:ext cx="720000" cy="7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818145" y="5896157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708781" y="5896157"/>
            <a:ext cx="720000" cy="72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5754875" y="4674799"/>
            <a:ext cx="720000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4636293" y="4674799"/>
            <a:ext cx="720000" cy="72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2380691" y="5896157"/>
            <a:ext cx="720000" cy="72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2399129" y="4674799"/>
            <a:ext cx="720000" cy="72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166432" y="2286562"/>
            <a:ext cx="720000" cy="720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1280546" y="4674799"/>
            <a:ext cx="720000" cy="720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11347789" y="4674799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6"/>
          <a:stretch/>
        </p:blipFill>
        <p:spPr bwMode="auto">
          <a:xfrm>
            <a:off x="7927508" y="5896157"/>
            <a:ext cx="720000" cy="72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4599417" y="5896157"/>
            <a:ext cx="720000" cy="72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8"/>
          <a:stretch/>
        </p:blipFill>
        <p:spPr bwMode="auto">
          <a:xfrm>
            <a:off x="7992039" y="4674799"/>
            <a:ext cx="720000" cy="72000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9"/>
          <a:stretch/>
        </p:blipFill>
        <p:spPr bwMode="auto">
          <a:xfrm>
            <a:off x="6873457" y="4674799"/>
            <a:ext cx="720000" cy="720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0"/>
          <a:stretch/>
        </p:blipFill>
        <p:spPr bwMode="auto">
          <a:xfrm>
            <a:off x="3517711" y="4674799"/>
            <a:ext cx="720000" cy="72000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1"/>
          <a:stretch/>
        </p:blipFill>
        <p:spPr bwMode="auto">
          <a:xfrm>
            <a:off x="3490054" y="5896157"/>
            <a:ext cx="720000" cy="720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2"/>
          <a:stretch/>
        </p:blipFill>
        <p:spPr bwMode="auto">
          <a:xfrm>
            <a:off x="1271328" y="5896157"/>
            <a:ext cx="720000" cy="720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3"/>
          <a:stretch/>
        </p:blipFill>
        <p:spPr bwMode="auto">
          <a:xfrm>
            <a:off x="161965" y="5896157"/>
            <a:ext cx="720000" cy="720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4"/>
          <a:stretch/>
        </p:blipFill>
        <p:spPr bwMode="auto">
          <a:xfrm>
            <a:off x="1275349" y="2286562"/>
            <a:ext cx="720000" cy="7200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25"/>
          <a:stretch/>
        </p:blipFill>
        <p:spPr bwMode="auto">
          <a:xfrm>
            <a:off x="10146685" y="3468663"/>
            <a:ext cx="720000" cy="72000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26"/>
          <a:stretch/>
        </p:blipFill>
        <p:spPr bwMode="auto">
          <a:xfrm>
            <a:off x="11255600" y="5896157"/>
            <a:ext cx="720000" cy="720000"/>
          </a:xfrm>
          <a:prstGeom prst="rect">
            <a:avLst/>
          </a:prstGeom>
        </p:spPr>
      </p:pic>
      <p:pic>
        <p:nvPicPr>
          <p:cNvPr id="256" name="Рисунок 255"/>
          <p:cNvPicPr>
            <a:picLocks noChangeAspect="1"/>
          </p:cNvPicPr>
          <p:nvPr/>
        </p:nvPicPr>
        <p:blipFill>
          <a:blip r:embed="rId27"/>
          <a:stretch/>
        </p:blipFill>
        <p:spPr bwMode="auto">
          <a:xfrm>
            <a:off x="7928851" y="3468663"/>
            <a:ext cx="720000" cy="720000"/>
          </a:xfrm>
          <a:prstGeom prst="rect">
            <a:avLst/>
          </a:prstGeom>
        </p:spPr>
      </p:pic>
      <p:pic>
        <p:nvPicPr>
          <p:cNvPr id="258" name="Рисунок 257"/>
          <p:cNvPicPr>
            <a:picLocks noChangeAspect="1"/>
          </p:cNvPicPr>
          <p:nvPr/>
        </p:nvPicPr>
        <p:blipFill>
          <a:blip r:embed="rId28"/>
          <a:stretch/>
        </p:blipFill>
        <p:spPr bwMode="auto">
          <a:xfrm>
            <a:off x="10146236" y="5896157"/>
            <a:ext cx="720000" cy="720000"/>
          </a:xfrm>
          <a:prstGeom prst="rect">
            <a:avLst/>
          </a:prstGeom>
        </p:spPr>
      </p:pic>
      <p:pic>
        <p:nvPicPr>
          <p:cNvPr id="260" name="Рисунок 259"/>
          <p:cNvPicPr>
            <a:picLocks noChangeAspect="1"/>
          </p:cNvPicPr>
          <p:nvPr/>
        </p:nvPicPr>
        <p:blipFill>
          <a:blip r:embed="rId29"/>
          <a:stretch/>
        </p:blipFill>
        <p:spPr bwMode="auto">
          <a:xfrm>
            <a:off x="6819934" y="3468663"/>
            <a:ext cx="720000" cy="720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30"/>
          <a:stretch/>
        </p:blipFill>
        <p:spPr bwMode="auto">
          <a:xfrm>
            <a:off x="5711017" y="2286562"/>
            <a:ext cx="720000" cy="720000"/>
          </a:xfrm>
          <a:prstGeom prst="rect">
            <a:avLst/>
          </a:prstGeom>
        </p:spPr>
      </p:pic>
      <p:pic>
        <p:nvPicPr>
          <p:cNvPr id="275" name="Рисунок 274"/>
          <p:cNvPicPr>
            <a:picLocks noChangeAspect="1"/>
          </p:cNvPicPr>
          <p:nvPr/>
        </p:nvPicPr>
        <p:blipFill>
          <a:blip r:embed="rId31"/>
          <a:stretch/>
        </p:blipFill>
        <p:spPr bwMode="auto">
          <a:xfrm>
            <a:off x="4602100" y="3468663"/>
            <a:ext cx="720000" cy="720000"/>
          </a:xfrm>
          <a:prstGeom prst="rect">
            <a:avLst/>
          </a:prstGeom>
        </p:spPr>
      </p:pic>
      <p:pic>
        <p:nvPicPr>
          <p:cNvPr id="277" name="Рисунок 276"/>
          <p:cNvPicPr>
            <a:picLocks noChangeAspect="1"/>
          </p:cNvPicPr>
          <p:nvPr/>
        </p:nvPicPr>
        <p:blipFill>
          <a:blip r:embed="rId32"/>
          <a:stretch/>
        </p:blipFill>
        <p:spPr bwMode="auto">
          <a:xfrm>
            <a:off x="3493183" y="3468663"/>
            <a:ext cx="720000" cy="720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33"/>
          <a:stretch/>
        </p:blipFill>
        <p:spPr bwMode="auto">
          <a:xfrm>
            <a:off x="3493183" y="2286562"/>
            <a:ext cx="720000" cy="720000"/>
          </a:xfrm>
          <a:prstGeom prst="rect">
            <a:avLst/>
          </a:prstGeom>
        </p:spPr>
      </p:pic>
      <p:pic>
        <p:nvPicPr>
          <p:cNvPr id="281" name="Рисунок 280"/>
          <p:cNvPicPr>
            <a:picLocks noChangeAspect="1"/>
          </p:cNvPicPr>
          <p:nvPr/>
        </p:nvPicPr>
        <p:blipFill>
          <a:blip r:embed="rId34"/>
          <a:stretch/>
        </p:blipFill>
        <p:spPr bwMode="auto">
          <a:xfrm>
            <a:off x="1275349" y="3468663"/>
            <a:ext cx="720000" cy="720000"/>
          </a:xfrm>
          <a:prstGeom prst="rect">
            <a:avLst/>
          </a:prstGeom>
        </p:spPr>
      </p:pic>
      <p:pic>
        <p:nvPicPr>
          <p:cNvPr id="283" name="Рисунок 282"/>
          <p:cNvPicPr>
            <a:picLocks noChangeAspect="1"/>
          </p:cNvPicPr>
          <p:nvPr/>
        </p:nvPicPr>
        <p:blipFill>
          <a:blip r:embed="rId35"/>
          <a:stretch/>
        </p:blipFill>
        <p:spPr bwMode="auto">
          <a:xfrm>
            <a:off x="166432" y="3468663"/>
            <a:ext cx="720000" cy="720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36"/>
          <a:stretch/>
        </p:blipFill>
        <p:spPr bwMode="auto">
          <a:xfrm>
            <a:off x="9037768" y="3468663"/>
            <a:ext cx="720000" cy="720000"/>
          </a:xfrm>
          <a:prstGeom prst="rect">
            <a:avLst/>
          </a:prstGeom>
        </p:spPr>
      </p:pic>
      <p:pic>
        <p:nvPicPr>
          <p:cNvPr id="287" name="Рисунок 286"/>
          <p:cNvPicPr>
            <a:picLocks noChangeAspect="1"/>
          </p:cNvPicPr>
          <p:nvPr/>
        </p:nvPicPr>
        <p:blipFill>
          <a:blip r:embed="rId37"/>
          <a:stretch/>
        </p:blipFill>
        <p:spPr bwMode="auto">
          <a:xfrm>
            <a:off x="11255598" y="3468663"/>
            <a:ext cx="720000" cy="720000"/>
          </a:xfrm>
          <a:prstGeom prst="rect">
            <a:avLst/>
          </a:prstGeom>
        </p:spPr>
      </p:pic>
      <p:pic>
        <p:nvPicPr>
          <p:cNvPr id="289" name="Рисунок 288"/>
          <p:cNvPicPr>
            <a:picLocks noChangeAspect="1"/>
          </p:cNvPicPr>
          <p:nvPr/>
        </p:nvPicPr>
        <p:blipFill>
          <a:blip r:embed="rId38"/>
          <a:stretch/>
        </p:blipFill>
        <p:spPr bwMode="auto">
          <a:xfrm>
            <a:off x="11255598" y="2286562"/>
            <a:ext cx="720000" cy="720000"/>
          </a:xfrm>
          <a:prstGeom prst="rect">
            <a:avLst/>
          </a:prstGeom>
        </p:spPr>
      </p:pic>
      <p:pic>
        <p:nvPicPr>
          <p:cNvPr id="291" name="Рисунок 290"/>
          <p:cNvPicPr>
            <a:picLocks noChangeAspect="1"/>
          </p:cNvPicPr>
          <p:nvPr/>
        </p:nvPicPr>
        <p:blipFill>
          <a:blip r:embed="rId39"/>
          <a:stretch/>
        </p:blipFill>
        <p:spPr bwMode="auto">
          <a:xfrm>
            <a:off x="10146685" y="2286562"/>
            <a:ext cx="720000" cy="720000"/>
          </a:xfrm>
          <a:prstGeom prst="rect">
            <a:avLst/>
          </a:prstGeom>
        </p:spPr>
      </p:pic>
      <p:pic>
        <p:nvPicPr>
          <p:cNvPr id="293" name="Рисунок 292"/>
          <p:cNvPicPr>
            <a:picLocks noChangeAspect="1"/>
          </p:cNvPicPr>
          <p:nvPr/>
        </p:nvPicPr>
        <p:blipFill>
          <a:blip r:embed="rId40"/>
          <a:stretch/>
        </p:blipFill>
        <p:spPr bwMode="auto">
          <a:xfrm>
            <a:off x="7928851" y="2286562"/>
            <a:ext cx="720000" cy="720000"/>
          </a:xfrm>
          <a:prstGeom prst="rect">
            <a:avLst/>
          </a:prstGeom>
        </p:spPr>
      </p:pic>
      <p:pic>
        <p:nvPicPr>
          <p:cNvPr id="295" name="Рисунок 294"/>
          <p:cNvPicPr>
            <a:picLocks noChangeAspect="1"/>
          </p:cNvPicPr>
          <p:nvPr/>
        </p:nvPicPr>
        <p:blipFill>
          <a:blip r:embed="rId41"/>
          <a:stretch/>
        </p:blipFill>
        <p:spPr bwMode="auto">
          <a:xfrm>
            <a:off x="9037768" y="2286562"/>
            <a:ext cx="720000" cy="720000"/>
          </a:xfrm>
          <a:prstGeom prst="rect">
            <a:avLst/>
          </a:prstGeom>
        </p:spPr>
      </p:pic>
      <p:pic>
        <p:nvPicPr>
          <p:cNvPr id="297" name="Рисунок 296"/>
          <p:cNvPicPr>
            <a:picLocks noChangeAspect="1"/>
          </p:cNvPicPr>
          <p:nvPr/>
        </p:nvPicPr>
        <p:blipFill>
          <a:blip r:embed="rId42"/>
          <a:stretch/>
        </p:blipFill>
        <p:spPr bwMode="auto">
          <a:xfrm>
            <a:off x="161965" y="4674799"/>
            <a:ext cx="720000" cy="720000"/>
          </a:xfrm>
          <a:prstGeom prst="rect">
            <a:avLst/>
          </a:prstGeom>
        </p:spPr>
      </p:pic>
      <p:pic>
        <p:nvPicPr>
          <p:cNvPr id="299" name="Рисунок 298"/>
          <p:cNvPicPr>
            <a:picLocks noChangeAspect="1"/>
          </p:cNvPicPr>
          <p:nvPr/>
        </p:nvPicPr>
        <p:blipFill>
          <a:blip r:embed="rId43"/>
          <a:stretch/>
        </p:blipFill>
        <p:spPr bwMode="auto">
          <a:xfrm>
            <a:off x="2384266" y="3468663"/>
            <a:ext cx="720000" cy="720000"/>
          </a:xfrm>
          <a:prstGeom prst="rect">
            <a:avLst/>
          </a:prstGeom>
        </p:spPr>
      </p:pic>
      <p:pic>
        <p:nvPicPr>
          <p:cNvPr id="301" name="Рисунок 300"/>
          <p:cNvPicPr>
            <a:picLocks noChangeAspect="1"/>
          </p:cNvPicPr>
          <p:nvPr/>
        </p:nvPicPr>
        <p:blipFill>
          <a:blip r:embed="rId44"/>
          <a:stretch/>
        </p:blipFill>
        <p:spPr bwMode="auto">
          <a:xfrm>
            <a:off x="2384266" y="2286562"/>
            <a:ext cx="720000" cy="720000"/>
          </a:xfrm>
          <a:prstGeom prst="rect">
            <a:avLst/>
          </a:prstGeom>
        </p:spPr>
      </p:pic>
      <p:pic>
        <p:nvPicPr>
          <p:cNvPr id="303" name="Рисунок 302"/>
          <p:cNvPicPr>
            <a:picLocks noChangeAspect="1"/>
          </p:cNvPicPr>
          <p:nvPr/>
        </p:nvPicPr>
        <p:blipFill>
          <a:blip r:embed="rId45"/>
          <a:stretch/>
        </p:blipFill>
        <p:spPr bwMode="auto">
          <a:xfrm>
            <a:off x="4602100" y="2286562"/>
            <a:ext cx="720000" cy="720000"/>
          </a:xfrm>
          <a:prstGeom prst="rect">
            <a:avLst/>
          </a:prstGeom>
        </p:spPr>
      </p:pic>
      <p:pic>
        <p:nvPicPr>
          <p:cNvPr id="305" name="Рисунок 304"/>
          <p:cNvPicPr>
            <a:picLocks noChangeAspect="1"/>
          </p:cNvPicPr>
          <p:nvPr/>
        </p:nvPicPr>
        <p:blipFill>
          <a:blip r:embed="rId46"/>
          <a:stretch/>
        </p:blipFill>
        <p:spPr bwMode="auto">
          <a:xfrm>
            <a:off x="5711017" y="3468663"/>
            <a:ext cx="720000" cy="720000"/>
          </a:xfrm>
          <a:prstGeom prst="rect">
            <a:avLst/>
          </a:prstGeom>
        </p:spPr>
      </p:pic>
      <p:sp>
        <p:nvSpPr>
          <p:cNvPr id="352989134" name="TextBox 352989133"/>
          <p:cNvSpPr txBox="1"/>
          <p:nvPr/>
        </p:nvSpPr>
        <p:spPr bwMode="auto">
          <a:xfrm>
            <a:off x="315520" y="869412"/>
            <a:ext cx="5973565" cy="9182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8 9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19 751 11 05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Оганесян Сусанна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Другая 4">
      <a:majorFont>
        <a:latin typeface="Gilroy-Black"/>
        <a:ea typeface="Arial"/>
        <a:cs typeface="Arial"/>
      </a:majorFont>
      <a:minorFont>
        <a:latin typeface="Gilroy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2 этап</Template>
  <TotalTime>222</TotalTime>
  <Words>617</Words>
  <Application>Microsoft Office PowerPoint</Application>
  <DocSecurity>0</DocSecurity>
  <PresentationFormat>Широкоэкранный</PresentationFormat>
  <Paragraphs>67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Gilroy</vt:lpstr>
      <vt:lpstr>Calibri Light</vt:lpstr>
      <vt:lpstr>Times New Roman</vt:lpstr>
      <vt:lpstr>Calibri</vt:lpstr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Мария Дрепа</dc:creator>
  <cp:keywords/>
  <dc:description/>
  <cp:lastModifiedBy>компьютер</cp:lastModifiedBy>
  <cp:revision>16</cp:revision>
  <dcterms:created xsi:type="dcterms:W3CDTF">2024-09-05T17:14:08Z</dcterms:created>
  <dcterms:modified xsi:type="dcterms:W3CDTF">2025-10-20T21:19:00Z</dcterms:modified>
  <cp:category/>
  <dc:identifier/>
  <cp:contentStatus/>
  <dc:language/>
  <cp:version/>
</cp:coreProperties>
</file>