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8"/>
  </p:notesMasterIdLst>
  <p:sldIdLst>
    <p:sldId id="261" r:id="rId3"/>
    <p:sldId id="257" r:id="rId4"/>
    <p:sldId id="258" r:id="rId5"/>
    <p:sldId id="259" r:id="rId6"/>
    <p:sldId id="260" r:id="rId7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Montserrat" panose="00000500000000000000" pitchFamily="2" charset="-52"/>
      <p:regular r:id="rId13"/>
      <p:bold r:id="rId14"/>
      <p:italic r:id="rId15"/>
      <p:boldItalic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C248"/>
    <a:srgbClr val="FD493D"/>
    <a:srgbClr val="8F00FF"/>
    <a:srgbClr val="FDDF3D"/>
    <a:srgbClr val="F9F9F9"/>
    <a:srgbClr val="F3F3F3"/>
    <a:srgbClr val="F2F2F2"/>
    <a:srgbClr val="FC4933"/>
    <a:srgbClr val="FA0A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781F3D3-F978-437E-976A-F43A346FFF89}">
  <a:tblStyle styleId="{8781F3D3-F978-437E-976A-F43A346FFF8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016" autoAdjust="0"/>
  </p:normalViewPr>
  <p:slideViewPr>
    <p:cSldViewPr snapToGrid="0">
      <p:cViewPr>
        <p:scale>
          <a:sx n="125" d="100"/>
          <a:sy n="125" d="100"/>
        </p:scale>
        <p:origin x="1194" y="3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font" Target="fonts/font4.fntdata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8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3.fntdata"/><Relationship Id="rId5" Type="http://schemas.openxmlformats.org/officeDocument/2006/relationships/slide" Target="slides/slide3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6674461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38" name="Google Shape;13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061018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5" name="Google Shape;15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592743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927242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04" name="Google Shape;20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38021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86" name="Google Shape;8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87" name="Google Shape;8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90" name="Google Shape;9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4" name="Google Shape;9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98" name="Google Shape;9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99" name="Google Shape;9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5" name="Google Shape;10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06" name="Google Shape;10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09" name="Google Shape;10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13" name="Google Shape;11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14" name="Google Shape;11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5" name="Google Shape;11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118" name="Google Shape;11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21" name="Google Shape;12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2" name="Google Shape;12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5158014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noFill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49740" y="409080"/>
            <a:ext cx="4399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АКСЕЛЕРАЦИОННАЯ</a:t>
            </a:r>
          </a:p>
          <a:p>
            <a:r>
              <a:rPr lang="ru-RU" sz="2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ПРОГРАММА</a:t>
            </a:r>
          </a:p>
          <a:p>
            <a:r>
              <a:rPr lang="ru-RU" sz="28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CREATIVE.TECH 2.0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67" y="431778"/>
            <a:ext cx="1146058" cy="1314238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0" y="1936822"/>
            <a:ext cx="9144000" cy="3221192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343" y="159485"/>
            <a:ext cx="1450054" cy="1671756"/>
          </a:xfrm>
          <a:prstGeom prst="rect">
            <a:avLst/>
          </a:prstGeom>
        </p:spPr>
      </p:pic>
      <p:sp>
        <p:nvSpPr>
          <p:cNvPr id="19" name="AutoShape 2"/>
          <p:cNvSpPr>
            <a:spLocks noChangeArrowheads="1"/>
          </p:cNvSpPr>
          <p:nvPr/>
        </p:nvSpPr>
        <p:spPr bwMode="auto">
          <a:xfrm>
            <a:off x="5371086" y="81988"/>
            <a:ext cx="754400" cy="1113398"/>
          </a:xfrm>
          <a:prstGeom prst="roundRect">
            <a:avLst>
              <a:gd name="adj" fmla="val 16667"/>
            </a:avLst>
          </a:prstGeom>
          <a:solidFill>
            <a:srgbClr val="FCAF17"/>
          </a:solidFill>
          <a:ln w="9525">
            <a:noFill/>
            <a:round/>
            <a:headEnd/>
            <a:tailEnd/>
          </a:ln>
        </p:spPr>
        <p:txBody>
          <a:bodyPr vert="vert270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1" algn="ctr" eaLnBrk="0" fontAlgn="base" hangingPunct="0">
              <a:spcBef>
                <a:spcPct val="0"/>
              </a:spcBef>
              <a:spcAft>
                <a:spcPts val="800"/>
              </a:spcAft>
              <a:buClrTx/>
              <a:buFontTx/>
              <a:buNone/>
            </a:pPr>
            <a:r>
              <a:rPr kumimoji="0" lang="ru-RU" altLang="ru-RU" sz="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</a:rPr>
              <a:t>ПРЕДСТАВЛЕНИЕ</a:t>
            </a:r>
          </a:p>
        </p:txBody>
      </p:sp>
      <p:sp>
        <p:nvSpPr>
          <p:cNvPr id="20" name="AutoShape 2"/>
          <p:cNvSpPr>
            <a:spLocks noChangeArrowheads="1"/>
          </p:cNvSpPr>
          <p:nvPr/>
        </p:nvSpPr>
        <p:spPr bwMode="auto">
          <a:xfrm>
            <a:off x="5371086" y="1256901"/>
            <a:ext cx="742788" cy="1201600"/>
          </a:xfrm>
          <a:prstGeom prst="roundRect">
            <a:avLst>
              <a:gd name="adj" fmla="val 16667"/>
            </a:avLst>
          </a:prstGeom>
          <a:solidFill>
            <a:srgbClr val="B5D8E1"/>
          </a:solidFill>
          <a:ln w="9525">
            <a:noFill/>
            <a:round/>
            <a:headEnd/>
            <a:tailEnd/>
          </a:ln>
        </p:spPr>
        <p:txBody>
          <a:bodyPr vert="vert270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800" b="1" dirty="0">
                <a:solidFill>
                  <a:schemeClr val="bg1"/>
                </a:solidFill>
              </a:rPr>
              <a:t>РЕШАЕМАЯ ПРОБЛЕМА И КЛЮЧЕВАЯ ПОЛЬЗА</a:t>
            </a:r>
          </a:p>
        </p:txBody>
      </p:sp>
      <p:sp>
        <p:nvSpPr>
          <p:cNvPr id="21" name="AutoShape 2"/>
          <p:cNvSpPr>
            <a:spLocks noChangeArrowheads="1"/>
          </p:cNvSpPr>
          <p:nvPr/>
        </p:nvSpPr>
        <p:spPr bwMode="auto">
          <a:xfrm>
            <a:off x="5349987" y="2571632"/>
            <a:ext cx="784986" cy="1213168"/>
          </a:xfrm>
          <a:prstGeom prst="roundRect">
            <a:avLst>
              <a:gd name="adj" fmla="val 16667"/>
            </a:avLst>
          </a:prstGeom>
          <a:solidFill>
            <a:srgbClr val="8F00FF"/>
          </a:solidFill>
          <a:ln w="9525">
            <a:noFill/>
            <a:round/>
            <a:headEnd/>
            <a:tailEnd/>
          </a:ln>
        </p:spPr>
        <p:txBody>
          <a:bodyPr vert="vert270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800" b="1" dirty="0">
                <a:solidFill>
                  <a:schemeClr val="bg1"/>
                </a:solidFill>
              </a:rPr>
              <a:t>ЧТО УЖЕ СДЕЛАНО ПО ПРОЕКТУ</a:t>
            </a:r>
          </a:p>
        </p:txBody>
      </p:sp>
      <p:sp>
        <p:nvSpPr>
          <p:cNvPr id="22" name="AutoShape 2"/>
          <p:cNvSpPr>
            <a:spLocks noChangeArrowheads="1"/>
          </p:cNvSpPr>
          <p:nvPr/>
        </p:nvSpPr>
        <p:spPr bwMode="auto">
          <a:xfrm>
            <a:off x="5363205" y="3854436"/>
            <a:ext cx="771768" cy="1189580"/>
          </a:xfrm>
          <a:prstGeom prst="roundRect">
            <a:avLst>
              <a:gd name="adj" fmla="val 16667"/>
            </a:avLst>
          </a:prstGeom>
          <a:solidFill>
            <a:srgbClr val="FBB3C1"/>
          </a:solidFill>
          <a:ln w="9525">
            <a:noFill/>
            <a:round/>
            <a:headEnd/>
            <a:tailEnd/>
          </a:ln>
        </p:spPr>
        <p:txBody>
          <a:bodyPr vert="vert270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lang="ru-RU" altLang="ru-RU" sz="800" b="1" dirty="0" smtClean="0">
                <a:solidFill>
                  <a:schemeClr val="bg1"/>
                </a:solidFill>
              </a:rPr>
              <a:t>ПЛАНЫ И РЕСУРСЫ</a:t>
            </a:r>
            <a:endParaRPr kumimoji="0" lang="ru-RU" altLang="ru-RU" sz="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95655" y="2064301"/>
            <a:ext cx="41797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ПРЕЗЕНТАЦИЯ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СТАРТАП-ПРОЕКТОВ</a:t>
            </a:r>
            <a:endParaRPr lang="ru-RU" sz="2800" dirty="0">
              <a:solidFill>
                <a:schemeClr val="bg1"/>
              </a:solidFill>
            </a:endParaRPr>
          </a:p>
        </p:txBody>
      </p:sp>
      <p:grpSp>
        <p:nvGrpSpPr>
          <p:cNvPr id="24" name="Google Shape;130;p25"/>
          <p:cNvGrpSpPr/>
          <p:nvPr/>
        </p:nvGrpSpPr>
        <p:grpSpPr>
          <a:xfrm>
            <a:off x="96174" y="3209214"/>
            <a:ext cx="5038724" cy="1177215"/>
            <a:chOff x="1250817" y="2690292"/>
            <a:chExt cx="5038724" cy="1177215"/>
          </a:xfrm>
        </p:grpSpPr>
        <p:sp>
          <p:nvSpPr>
            <p:cNvPr id="25" name="Google Shape;131;p25"/>
            <p:cNvSpPr txBox="1"/>
            <p:nvPr/>
          </p:nvSpPr>
          <p:spPr>
            <a:xfrm>
              <a:off x="1250817" y="2690292"/>
              <a:ext cx="5038724" cy="11772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600"/>
                <a:buFont typeface="Arial"/>
                <a:buNone/>
              </a:pPr>
              <a:r>
                <a:rPr lang="ru" sz="7200" b="1" i="0" u="none" strike="noStrike" cap="none" dirty="0">
                  <a:solidFill>
                    <a:schemeClr val="bg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ARM-E</a:t>
              </a:r>
              <a:endParaRPr sz="7200" b="1" i="0" u="none" strike="noStrike" cap="none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6" name="Google Shape;132;p25"/>
            <p:cNvSpPr/>
            <p:nvPr/>
          </p:nvSpPr>
          <p:spPr>
            <a:xfrm>
              <a:off x="5361795" y="2958450"/>
              <a:ext cx="123547" cy="1189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" name="Google Shape;129;p25"/>
          <p:cNvSpPr txBox="1"/>
          <p:nvPr/>
        </p:nvSpPr>
        <p:spPr>
          <a:xfrm>
            <a:off x="421496" y="4310927"/>
            <a:ext cx="4451580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Montserrat"/>
              <a:buNone/>
            </a:pPr>
            <a:r>
              <a:rPr lang="ru" sz="1200" b="0" i="0" u="none" strike="noStrike" cap="none" dirty="0" smtClean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Технология интеллектуальной оптимизации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Montserrat"/>
              <a:buNone/>
            </a:pPr>
            <a:r>
              <a:rPr lang="ru" sz="1200" b="0" i="0" u="none" strike="noStrike" cap="none" dirty="0" smtClean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бизнес-процессов</a:t>
            </a:r>
            <a:endParaRPr sz="1200" b="0" i="0" u="none" strike="noStrike" cap="none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973" y="2571632"/>
            <a:ext cx="2069026" cy="2069026"/>
          </a:xfrm>
          <a:prstGeom prst="rect">
            <a:avLst/>
          </a:prstGeom>
        </p:spPr>
      </p:pic>
      <p:sp>
        <p:nvSpPr>
          <p:cNvPr id="35" name="Google Shape;129;p25"/>
          <p:cNvSpPr txBox="1"/>
          <p:nvPr/>
        </p:nvSpPr>
        <p:spPr>
          <a:xfrm>
            <a:off x="6721270" y="4735637"/>
            <a:ext cx="1836432" cy="253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Montserrat"/>
              <a:buNone/>
            </a:pPr>
            <a:r>
              <a:rPr lang="ru" sz="1200" b="1" i="0" u="none" strike="noStrike" cap="none" dirty="0" smtClean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Связь с нами</a:t>
            </a:r>
            <a:endParaRPr sz="1200" b="1" i="0" u="none" strike="noStrike" cap="none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" name="Google Shape;129;p25"/>
          <p:cNvSpPr txBox="1"/>
          <p:nvPr/>
        </p:nvSpPr>
        <p:spPr>
          <a:xfrm>
            <a:off x="6206243" y="2256691"/>
            <a:ext cx="2777965" cy="284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Montserrat"/>
              <a:buNone/>
            </a:pPr>
            <a:r>
              <a:rPr lang="ru" b="1" i="0" u="none" strike="noStrike" cap="none" dirty="0" smtClean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Ведите бизнес по новому</a:t>
            </a:r>
            <a:endParaRPr b="1" i="0" u="none" strike="noStrike" cap="none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501631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42237" y="1660767"/>
            <a:ext cx="767930" cy="299680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1634701" y="3027942"/>
            <a:ext cx="815792" cy="318358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3315416" y="4686772"/>
            <a:ext cx="764564" cy="298366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Соединительная линия уступом 8"/>
          <p:cNvCxnSpPr>
            <a:stCxn id="5" idx="3"/>
            <a:endCxn id="29" idx="1"/>
          </p:cNvCxnSpPr>
          <p:nvPr/>
        </p:nvCxnSpPr>
        <p:spPr>
          <a:xfrm>
            <a:off x="910167" y="1810607"/>
            <a:ext cx="724534" cy="1376514"/>
          </a:xfrm>
          <a:prstGeom prst="bentConnector3">
            <a:avLst>
              <a:gd name="adj1" fmla="val 50000"/>
            </a:avLst>
          </a:prstGeom>
          <a:ln w="9525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Соединительная линия уступом 34"/>
          <p:cNvCxnSpPr>
            <a:stCxn id="29" idx="3"/>
            <a:endCxn id="30" idx="1"/>
          </p:cNvCxnSpPr>
          <p:nvPr/>
        </p:nvCxnSpPr>
        <p:spPr>
          <a:xfrm>
            <a:off x="2450493" y="3187121"/>
            <a:ext cx="864923" cy="1648834"/>
          </a:xfrm>
          <a:prstGeom prst="bentConnector3">
            <a:avLst/>
          </a:prstGeom>
          <a:ln w="9525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5025542" y="1157801"/>
            <a:ext cx="4118458" cy="415731"/>
          </a:xfrm>
          <a:prstGeom prst="rect">
            <a:avLst/>
          </a:prstGeom>
          <a:solidFill>
            <a:srgbClr val="2FC2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0" y="3662985"/>
            <a:ext cx="4085197" cy="88371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0" y="2203769"/>
            <a:ext cx="4085197" cy="632017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-1" y="1157801"/>
            <a:ext cx="4085197" cy="415731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0" y="185062"/>
            <a:ext cx="9144000" cy="561271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0" name="Google Shape;140;p26"/>
          <p:cNvSpPr txBox="1"/>
          <p:nvPr/>
        </p:nvSpPr>
        <p:spPr>
          <a:xfrm>
            <a:off x="252380" y="271895"/>
            <a:ext cx="8639240" cy="376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ru" sz="2000" b="1" i="0" u="none" strike="noStrike" cap="none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Целевая аудитория, решаемая проблема и ключевая польза</a:t>
            </a:r>
            <a:endParaRPr sz="2000" b="1" i="0" u="none" strike="noStrike" cap="none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1" name="Google Shape;141;p26"/>
          <p:cNvSpPr txBox="1"/>
          <p:nvPr/>
        </p:nvSpPr>
        <p:spPr>
          <a:xfrm>
            <a:off x="8650876" y="4808219"/>
            <a:ext cx="204624" cy="2077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ru" sz="9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9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2" name="Google Shape;142;p26"/>
          <p:cNvSpPr txBox="1"/>
          <p:nvPr/>
        </p:nvSpPr>
        <p:spPr>
          <a:xfrm>
            <a:off x="182513" y="1233780"/>
            <a:ext cx="3296736" cy="3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Montserrat"/>
              <a:buNone/>
            </a:pPr>
            <a:r>
              <a:rPr lang="ru" sz="1600" b="1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Консалтинговые</a:t>
            </a:r>
            <a:r>
              <a:rPr lang="ru" sz="1600" b="1" i="0" u="none" strike="noStrike" cap="none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 компании</a:t>
            </a:r>
            <a:endParaRPr sz="1600" b="1" i="0" u="none" strike="noStrike" cap="none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3" name="Google Shape;143;p26"/>
          <p:cNvSpPr txBox="1"/>
          <p:nvPr/>
        </p:nvSpPr>
        <p:spPr>
          <a:xfrm>
            <a:off x="142237" y="2273886"/>
            <a:ext cx="4146182" cy="5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Montserrat"/>
              <a:buNone/>
            </a:pPr>
            <a:r>
              <a:rPr lang="ru" sz="1600" b="1" i="0" u="none" strike="noStrike" cap="none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Поиск и устранение «узких» мест </a:t>
            </a:r>
            <a:endParaRPr lang="ru" sz="1600" b="1" i="0" u="none" strike="noStrike" cap="none" dirty="0" smtClean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Montserrat"/>
              <a:buNone/>
            </a:pPr>
            <a:r>
              <a:rPr lang="ru" sz="1600" b="1" i="0" u="none" strike="noStrike" cap="none" dirty="0" smtClean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в </a:t>
            </a:r>
            <a:r>
              <a:rPr lang="ru" sz="1600" b="1" i="0" u="none" strike="noStrike" cap="none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бизнес-процессах</a:t>
            </a:r>
            <a:endParaRPr sz="1600" b="1" i="0" u="none" strike="noStrike" cap="none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4" name="Google Shape;144;p26"/>
          <p:cNvSpPr txBox="1"/>
          <p:nvPr/>
        </p:nvSpPr>
        <p:spPr>
          <a:xfrm>
            <a:off x="142237" y="3709656"/>
            <a:ext cx="3850862" cy="1300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Montserrat"/>
              <a:buNone/>
            </a:pPr>
            <a:r>
              <a:rPr lang="ru" sz="1600" b="1" i="0" u="none" strike="noStrike" cap="none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Снижение оттока клиентов, потерь сотрудников и </a:t>
            </a:r>
            <a:r>
              <a:rPr lang="ru" sz="1600" b="1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уменьшение </a:t>
            </a:r>
            <a:r>
              <a:rPr lang="ru" sz="1600" b="1" i="0" u="none" strike="noStrike" cap="none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«потерянных продаж»</a:t>
            </a:r>
            <a:endParaRPr sz="1600" b="1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Montserrat"/>
              <a:buNone/>
            </a:pPr>
            <a:endParaRPr sz="1600" b="1" i="0" u="none" strike="noStrike" cap="none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5" name="Google Shape;145;p26"/>
          <p:cNvSpPr txBox="1"/>
          <p:nvPr/>
        </p:nvSpPr>
        <p:spPr>
          <a:xfrm>
            <a:off x="6095554" y="1213946"/>
            <a:ext cx="2796066" cy="315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Montserrat"/>
              <a:buNone/>
            </a:pPr>
            <a:r>
              <a:rPr lang="ru" sz="1600" b="1" i="0" u="none" strike="noStrike" cap="none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24 863 действующих</a:t>
            </a:r>
            <a:endParaRPr sz="1600" b="1" i="0" u="none" strike="noStrike" cap="none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6" name="Google Shape;146;p26"/>
          <p:cNvSpPr/>
          <p:nvPr/>
        </p:nvSpPr>
        <p:spPr>
          <a:xfrm>
            <a:off x="5585139" y="1781072"/>
            <a:ext cx="3291840" cy="3291840"/>
          </a:xfrm>
          <a:prstGeom prst="ellipse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6"/>
          <p:cNvSpPr/>
          <p:nvPr/>
        </p:nvSpPr>
        <p:spPr>
          <a:xfrm>
            <a:off x="5985004" y="2580802"/>
            <a:ext cx="2492110" cy="2492110"/>
          </a:xfrm>
          <a:prstGeom prst="ellipse">
            <a:avLst/>
          </a:prstGeom>
          <a:solidFill>
            <a:srgbClr val="2FC24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noFill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6"/>
          <p:cNvSpPr txBox="1"/>
          <p:nvPr/>
        </p:nvSpPr>
        <p:spPr>
          <a:xfrm>
            <a:off x="6618035" y="2133825"/>
            <a:ext cx="1516115" cy="315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lvl="0"/>
            <a:r>
              <a:rPr lang="ru" sz="1600" b="1" i="0" u="none" strike="noStrike" cap="none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25 млрд. </a:t>
            </a:r>
            <a:r>
              <a:rPr lang="ru" sz="16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₽</a:t>
            </a:r>
            <a:endParaRPr sz="1600" b="1" i="0" u="none" strike="noStrike" cap="none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9" name="Google Shape;149;p26"/>
          <p:cNvSpPr txBox="1"/>
          <p:nvPr/>
        </p:nvSpPr>
        <p:spPr>
          <a:xfrm>
            <a:off x="6488174" y="3729677"/>
            <a:ext cx="1645976" cy="315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lvl="0"/>
            <a:r>
              <a:rPr lang="ru" sz="1600" b="1" i="0" u="none" strike="noStrike" cap="none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" sz="1600" b="1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58,8</a:t>
            </a:r>
            <a:r>
              <a:rPr lang="ru" sz="1600" b="1" i="0" u="none" strike="noStrike" cap="none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 млн. </a:t>
            </a:r>
            <a:r>
              <a:rPr lang="ru" sz="1600" b="1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₽</a:t>
            </a:r>
            <a:endParaRPr sz="1600" b="1" i="0" u="none" strike="noStrike" cap="none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3" name="Google Shape;146;p26"/>
          <p:cNvSpPr/>
          <p:nvPr/>
        </p:nvSpPr>
        <p:spPr>
          <a:xfrm>
            <a:off x="5025542" y="3346300"/>
            <a:ext cx="277940" cy="277940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146;p26"/>
          <p:cNvSpPr/>
          <p:nvPr/>
        </p:nvSpPr>
        <p:spPr>
          <a:xfrm>
            <a:off x="5615278" y="4634153"/>
            <a:ext cx="277940" cy="277940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146;p26"/>
          <p:cNvSpPr/>
          <p:nvPr/>
        </p:nvSpPr>
        <p:spPr>
          <a:xfrm>
            <a:off x="5476308" y="2187711"/>
            <a:ext cx="277940" cy="277940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ый треугольник 1"/>
          <p:cNvSpPr/>
          <p:nvPr/>
        </p:nvSpPr>
        <p:spPr>
          <a:xfrm rot="10800000" flipH="1">
            <a:off x="-1" y="-1"/>
            <a:ext cx="3920166" cy="4381804"/>
          </a:xfrm>
          <a:prstGeom prst="rtTriangle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265" y="190500"/>
            <a:ext cx="2298975" cy="4687768"/>
          </a:xfrm>
          <a:prstGeom prst="rect">
            <a:avLst/>
          </a:prstGeom>
        </p:spPr>
      </p:pic>
      <p:sp>
        <p:nvSpPr>
          <p:cNvPr id="158" name="Google Shape;158;p27"/>
          <p:cNvSpPr txBox="1"/>
          <p:nvPr/>
        </p:nvSpPr>
        <p:spPr>
          <a:xfrm>
            <a:off x="4311863" y="61934"/>
            <a:ext cx="4543637" cy="4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ru" sz="2200" b="1" i="0" u="none" strike="noStrike" cap="none" dirty="0">
                <a:solidFill>
                  <a:srgbClr val="FD493D"/>
                </a:solidFill>
                <a:latin typeface="Montserrat"/>
                <a:ea typeface="Montserrat"/>
                <a:cs typeface="Montserrat"/>
                <a:sym typeface="Montserrat"/>
              </a:rPr>
              <a:t>Что уже сделано по проекту</a:t>
            </a:r>
            <a:endParaRPr sz="2200" b="1" i="0" u="none" strike="noStrike" cap="none" dirty="0">
              <a:solidFill>
                <a:srgbClr val="FD493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9" name="Google Shape;159;p27"/>
          <p:cNvSpPr txBox="1"/>
          <p:nvPr/>
        </p:nvSpPr>
        <p:spPr>
          <a:xfrm>
            <a:off x="8650876" y="4808219"/>
            <a:ext cx="204624" cy="2077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ru" sz="9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9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5" name="Google Shape;165;p27"/>
          <p:cNvSpPr txBox="1"/>
          <p:nvPr/>
        </p:nvSpPr>
        <p:spPr>
          <a:xfrm>
            <a:off x="5834195" y="3049956"/>
            <a:ext cx="1859100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Бизнес-модель</a:t>
            </a:r>
            <a:endParaRPr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432179" y="752424"/>
            <a:ext cx="5423321" cy="590370"/>
          </a:xfrm>
          <a:prstGeom prst="rect">
            <a:avLst/>
          </a:prstGeom>
          <a:solidFill>
            <a:srgbClr val="F9F9F9"/>
          </a:solidFill>
          <a:ln>
            <a:noFill/>
          </a:ln>
          <a:effectLst>
            <a:outerShdw blurRad="50800" dist="38100" dir="5400000" algn="t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8" name="Google Shape;158;p27"/>
          <p:cNvSpPr txBox="1"/>
          <p:nvPr/>
        </p:nvSpPr>
        <p:spPr>
          <a:xfrm>
            <a:off x="3540825" y="889887"/>
            <a:ext cx="1609937" cy="284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Конкуренты</a:t>
            </a:r>
            <a:endParaRPr sz="1200" b="1" i="0" u="none" strike="noStrike" cap="none" dirty="0">
              <a:solidFill>
                <a:schemeClr val="tx1">
                  <a:lumMod val="75000"/>
                  <a:lumOff val="25000"/>
                </a:schemeClr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567097" y="666608"/>
            <a:ext cx="806401" cy="3810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Montserrat" panose="00000500000000000000" pitchFamily="2" charset="-52"/>
              </a:rPr>
              <a:t>VK</a:t>
            </a:r>
            <a:endParaRPr lang="ru-RU" b="1" dirty="0">
              <a:latin typeface="Montserrat" panose="00000500000000000000" pitchFamily="2" charset="-52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695760" y="666608"/>
            <a:ext cx="817800" cy="3810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Montserrat" panose="00000500000000000000" pitchFamily="2" charset="-52"/>
              </a:rPr>
              <a:t>Сфера</a:t>
            </a:r>
            <a:endParaRPr lang="ru-RU" b="1" dirty="0">
              <a:latin typeface="Montserrat" panose="00000500000000000000" pitchFamily="2" charset="-52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7816647" y="666608"/>
            <a:ext cx="817800" cy="381000"/>
          </a:xfrm>
          <a:prstGeom prst="rect">
            <a:avLst/>
          </a:prstGeom>
          <a:solidFill>
            <a:srgbClr val="2FC2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Montserrat" panose="00000500000000000000" pitchFamily="2" charset="-52"/>
              </a:rPr>
              <a:t>ARM-E</a:t>
            </a:r>
            <a:endParaRPr lang="ru-RU" b="1" dirty="0">
              <a:latin typeface="Montserrat" panose="00000500000000000000" pitchFamily="2" charset="-52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432179" y="1444209"/>
            <a:ext cx="5423321" cy="590370"/>
          </a:xfrm>
          <a:prstGeom prst="rect">
            <a:avLst/>
          </a:prstGeom>
          <a:solidFill>
            <a:srgbClr val="F9F9F9"/>
          </a:solidFill>
          <a:ln>
            <a:noFill/>
          </a:ln>
          <a:effectLst>
            <a:outerShdw blurRad="50800" dist="38100" dir="5400000" algn="t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3" name="Google Shape;158;p27"/>
          <p:cNvSpPr txBox="1"/>
          <p:nvPr/>
        </p:nvSpPr>
        <p:spPr>
          <a:xfrm>
            <a:off x="3540825" y="1498727"/>
            <a:ext cx="2159003" cy="500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Версионирование процесса</a:t>
            </a:r>
            <a:endParaRPr sz="1200" i="0" u="none" strike="noStrike" cap="none" dirty="0">
              <a:solidFill>
                <a:schemeClr val="tx1">
                  <a:lumMod val="75000"/>
                  <a:lumOff val="25000"/>
                </a:schemeClr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432179" y="2148912"/>
            <a:ext cx="5423321" cy="590370"/>
          </a:xfrm>
          <a:prstGeom prst="rect">
            <a:avLst/>
          </a:prstGeom>
          <a:solidFill>
            <a:srgbClr val="F9F9F9"/>
          </a:solidFill>
          <a:ln>
            <a:noFill/>
          </a:ln>
          <a:effectLst>
            <a:outerShdw blurRad="50800" dist="38100" dir="5400000" algn="t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5" name="Google Shape;158;p27"/>
          <p:cNvSpPr txBox="1"/>
          <p:nvPr/>
        </p:nvSpPr>
        <p:spPr>
          <a:xfrm>
            <a:off x="3540824" y="2194043"/>
            <a:ext cx="2159003" cy="500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Работа с форматами данных</a:t>
            </a:r>
            <a:endParaRPr sz="1200" i="0" u="none" strike="noStrike" cap="none" dirty="0">
              <a:solidFill>
                <a:schemeClr val="tx1">
                  <a:lumMod val="75000"/>
                  <a:lumOff val="25000"/>
                </a:schemeClr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432179" y="2852270"/>
            <a:ext cx="5423321" cy="590370"/>
          </a:xfrm>
          <a:prstGeom prst="rect">
            <a:avLst/>
          </a:prstGeom>
          <a:solidFill>
            <a:srgbClr val="F9F9F9"/>
          </a:solidFill>
          <a:ln>
            <a:noFill/>
          </a:ln>
          <a:effectLst>
            <a:outerShdw blurRad="50800" dist="38100" dir="5400000" algn="t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7" name="Google Shape;158;p27"/>
          <p:cNvSpPr txBox="1"/>
          <p:nvPr/>
        </p:nvSpPr>
        <p:spPr>
          <a:xfrm>
            <a:off x="3540823" y="3000378"/>
            <a:ext cx="2159003" cy="284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Причинный анализ</a:t>
            </a:r>
            <a:endParaRPr sz="1200" i="0" u="none" strike="noStrike" cap="none" dirty="0">
              <a:solidFill>
                <a:schemeClr val="tx1">
                  <a:lumMod val="75000"/>
                  <a:lumOff val="25000"/>
                </a:schemeClr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" name="Google Shape;163;p27"/>
          <p:cNvSpPr/>
          <p:nvPr/>
        </p:nvSpPr>
        <p:spPr>
          <a:xfrm>
            <a:off x="3432179" y="4158672"/>
            <a:ext cx="1261925" cy="531905"/>
          </a:xfrm>
          <a:prstGeom prst="roundRect">
            <a:avLst>
              <a:gd name="adj" fmla="val 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 smtClean="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Тарифы </a:t>
            </a:r>
            <a:endParaRPr sz="1200" dirty="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" name="Google Shape;163;p27"/>
          <p:cNvSpPr/>
          <p:nvPr/>
        </p:nvSpPr>
        <p:spPr>
          <a:xfrm>
            <a:off x="4801579" y="4158672"/>
            <a:ext cx="1261925" cy="531905"/>
          </a:xfrm>
          <a:prstGeom prst="roundRect">
            <a:avLst>
              <a:gd name="adj" fmla="val 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 smtClean="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CRM</a:t>
            </a:r>
            <a:endParaRPr lang="ru-RU" sz="1200" dirty="0" smtClean="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 smtClean="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интеграторы</a:t>
            </a:r>
            <a:endParaRPr sz="1600" dirty="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" name="Google Shape;163;p27"/>
          <p:cNvSpPr/>
          <p:nvPr/>
        </p:nvSpPr>
        <p:spPr>
          <a:xfrm>
            <a:off x="6177247" y="4158671"/>
            <a:ext cx="1261925" cy="531905"/>
          </a:xfrm>
          <a:prstGeom prst="roundRect">
            <a:avLst>
              <a:gd name="adj" fmla="val 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 smtClean="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Контент маркетинг</a:t>
            </a:r>
            <a:endParaRPr sz="1200" dirty="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" name="Google Shape;163;p27"/>
          <p:cNvSpPr/>
          <p:nvPr/>
        </p:nvSpPr>
        <p:spPr>
          <a:xfrm>
            <a:off x="7546647" y="4158670"/>
            <a:ext cx="1261925" cy="531905"/>
          </a:xfrm>
          <a:prstGeom prst="roundRect">
            <a:avLst>
              <a:gd name="adj" fmla="val 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 smtClean="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Зарплаты</a:t>
            </a:r>
            <a:endParaRPr sz="1200" dirty="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" name="Google Shape;158;p27"/>
          <p:cNvSpPr txBox="1"/>
          <p:nvPr/>
        </p:nvSpPr>
        <p:spPr>
          <a:xfrm>
            <a:off x="5319948" y="3709014"/>
            <a:ext cx="1781444" cy="284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Бизнес-модель</a:t>
            </a:r>
            <a:endParaRPr sz="1200" b="1" i="0" u="none" strike="noStrike" cap="none" dirty="0">
              <a:solidFill>
                <a:schemeClr val="tx1">
                  <a:lumMod val="75000"/>
                  <a:lumOff val="25000"/>
                </a:schemeClr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" name="Умножение 6"/>
          <p:cNvSpPr/>
          <p:nvPr/>
        </p:nvSpPr>
        <p:spPr>
          <a:xfrm>
            <a:off x="5856338" y="1600954"/>
            <a:ext cx="220978" cy="220978"/>
          </a:xfrm>
          <a:prstGeom prst="mathMultiply">
            <a:avLst>
              <a:gd name="adj1" fmla="val 17824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Умножение 42"/>
          <p:cNvSpPr/>
          <p:nvPr/>
        </p:nvSpPr>
        <p:spPr>
          <a:xfrm>
            <a:off x="5858779" y="2333607"/>
            <a:ext cx="220978" cy="220978"/>
          </a:xfrm>
          <a:prstGeom prst="mathMultiply">
            <a:avLst>
              <a:gd name="adj1" fmla="val 17824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Умножение 43"/>
          <p:cNvSpPr/>
          <p:nvPr/>
        </p:nvSpPr>
        <p:spPr>
          <a:xfrm>
            <a:off x="5860739" y="3043264"/>
            <a:ext cx="220978" cy="220978"/>
          </a:xfrm>
          <a:prstGeom prst="mathMultiply">
            <a:avLst>
              <a:gd name="adj1" fmla="val 17824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Умножение 44"/>
          <p:cNvSpPr/>
          <p:nvPr/>
        </p:nvSpPr>
        <p:spPr>
          <a:xfrm>
            <a:off x="6994171" y="1600954"/>
            <a:ext cx="220978" cy="220978"/>
          </a:xfrm>
          <a:prstGeom prst="mathMultiply">
            <a:avLst>
              <a:gd name="adj1" fmla="val 17824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Умножение 45"/>
          <p:cNvSpPr/>
          <p:nvPr/>
        </p:nvSpPr>
        <p:spPr>
          <a:xfrm>
            <a:off x="6994171" y="2333607"/>
            <a:ext cx="220978" cy="220978"/>
          </a:xfrm>
          <a:prstGeom prst="mathMultiply">
            <a:avLst>
              <a:gd name="adj1" fmla="val 17824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Умножение 46"/>
          <p:cNvSpPr/>
          <p:nvPr/>
        </p:nvSpPr>
        <p:spPr>
          <a:xfrm>
            <a:off x="6990903" y="3025779"/>
            <a:ext cx="220978" cy="220978"/>
          </a:xfrm>
          <a:prstGeom prst="mathMultiply">
            <a:avLst>
              <a:gd name="adj1" fmla="val 17824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люс 7"/>
          <p:cNvSpPr/>
          <p:nvPr/>
        </p:nvSpPr>
        <p:spPr>
          <a:xfrm>
            <a:off x="8097171" y="1577925"/>
            <a:ext cx="256752" cy="256752"/>
          </a:xfrm>
          <a:prstGeom prst="mathPlus">
            <a:avLst>
              <a:gd name="adj1" fmla="val 24819"/>
            </a:avLst>
          </a:prstGeom>
          <a:solidFill>
            <a:srgbClr val="2FC2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люс 48"/>
          <p:cNvSpPr/>
          <p:nvPr/>
        </p:nvSpPr>
        <p:spPr>
          <a:xfrm>
            <a:off x="8097171" y="2315720"/>
            <a:ext cx="256752" cy="256752"/>
          </a:xfrm>
          <a:prstGeom prst="mathPlus">
            <a:avLst>
              <a:gd name="adj1" fmla="val 24819"/>
            </a:avLst>
          </a:prstGeom>
          <a:solidFill>
            <a:srgbClr val="2FC2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люс 49"/>
          <p:cNvSpPr/>
          <p:nvPr/>
        </p:nvSpPr>
        <p:spPr>
          <a:xfrm>
            <a:off x="8092058" y="3014333"/>
            <a:ext cx="256752" cy="256752"/>
          </a:xfrm>
          <a:prstGeom prst="mathPlus">
            <a:avLst>
              <a:gd name="adj1" fmla="val 24819"/>
            </a:avLst>
          </a:prstGeom>
          <a:solidFill>
            <a:srgbClr val="2FC2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7" name="Рисунок 5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7308" y="-61061"/>
            <a:ext cx="3564079" cy="52045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рямоугольный треугольник 33"/>
          <p:cNvSpPr/>
          <p:nvPr/>
        </p:nvSpPr>
        <p:spPr>
          <a:xfrm rot="5400000" flipH="1">
            <a:off x="76304" y="3799298"/>
            <a:ext cx="1267898" cy="1420506"/>
          </a:xfrm>
          <a:prstGeom prst="rtTriangle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3" name="Google Shape;173;p28"/>
          <p:cNvSpPr/>
          <p:nvPr/>
        </p:nvSpPr>
        <p:spPr>
          <a:xfrm>
            <a:off x="8552475" y="4612921"/>
            <a:ext cx="400200" cy="400200"/>
          </a:xfrm>
          <a:prstGeom prst="rect">
            <a:avLst/>
          </a:prstGeom>
          <a:noFill/>
          <a:ln w="9525" cap="flat" cmpd="sng">
            <a:solidFill>
              <a:srgbClr val="8E8E8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28"/>
          <p:cNvSpPr txBox="1"/>
          <p:nvPr/>
        </p:nvSpPr>
        <p:spPr>
          <a:xfrm>
            <a:off x="6174534" y="2393467"/>
            <a:ext cx="17088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Система управления знаниями</a:t>
            </a:r>
            <a:endParaRPr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5" name="Google Shape;175;p28"/>
          <p:cNvSpPr txBox="1"/>
          <p:nvPr/>
        </p:nvSpPr>
        <p:spPr>
          <a:xfrm>
            <a:off x="2669334" y="2622067"/>
            <a:ext cx="15795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Внедрение ИИ</a:t>
            </a:r>
            <a:endParaRPr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6" name="Google Shape;176;p28"/>
          <p:cNvSpPr txBox="1"/>
          <p:nvPr/>
        </p:nvSpPr>
        <p:spPr>
          <a:xfrm>
            <a:off x="74288" y="146136"/>
            <a:ext cx="5303100" cy="4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ru" sz="2200" b="1" i="0" u="none" strike="noStrike" cap="none" dirty="0">
                <a:solidFill>
                  <a:srgbClr val="8F00FF"/>
                </a:solidFill>
                <a:latin typeface="Montserrat"/>
                <a:ea typeface="Montserrat"/>
                <a:cs typeface="Montserrat"/>
                <a:sym typeface="Montserrat"/>
              </a:rPr>
              <a:t>Планы и необходимые ресурсы</a:t>
            </a:r>
            <a:endParaRPr sz="2200" b="1" i="0" u="none" strike="noStrike" cap="none" dirty="0">
              <a:solidFill>
                <a:srgbClr val="8F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7" name="Google Shape;177;p28"/>
          <p:cNvSpPr txBox="1"/>
          <p:nvPr/>
        </p:nvSpPr>
        <p:spPr>
          <a:xfrm>
            <a:off x="8650876" y="4709159"/>
            <a:ext cx="203421" cy="207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ru" sz="9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8" name="Google Shape;178;p28"/>
          <p:cNvCxnSpPr/>
          <p:nvPr/>
        </p:nvCxnSpPr>
        <p:spPr>
          <a:xfrm flipV="1">
            <a:off x="0" y="1860067"/>
            <a:ext cx="1343184" cy="3004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9" name="Google Shape;179;p28"/>
          <p:cNvSpPr/>
          <p:nvPr/>
        </p:nvSpPr>
        <p:spPr>
          <a:xfrm>
            <a:off x="1343184" y="1561267"/>
            <a:ext cx="597600" cy="597600"/>
          </a:xfrm>
          <a:prstGeom prst="ellipse">
            <a:avLst/>
          </a:prstGeom>
          <a:solidFill>
            <a:srgbClr val="FDDF3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28"/>
          <p:cNvSpPr txBox="1"/>
          <p:nvPr/>
        </p:nvSpPr>
        <p:spPr>
          <a:xfrm>
            <a:off x="852234" y="1114542"/>
            <a:ext cx="1579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Запуск пилота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81" name="Google Shape;181;p28"/>
          <p:cNvCxnSpPr/>
          <p:nvPr/>
        </p:nvCxnSpPr>
        <p:spPr>
          <a:xfrm>
            <a:off x="1933241" y="1873742"/>
            <a:ext cx="128040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2" name="Google Shape;182;p28"/>
          <p:cNvSpPr/>
          <p:nvPr/>
        </p:nvSpPr>
        <p:spPr>
          <a:xfrm>
            <a:off x="3160285" y="1564271"/>
            <a:ext cx="597600" cy="597600"/>
          </a:xfrm>
          <a:prstGeom prst="ellipse">
            <a:avLst/>
          </a:prstGeom>
          <a:solidFill>
            <a:srgbClr val="FDDF3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28"/>
          <p:cNvSpPr txBox="1"/>
          <p:nvPr/>
        </p:nvSpPr>
        <p:spPr>
          <a:xfrm>
            <a:off x="2757234" y="1038342"/>
            <a:ext cx="1579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клиентов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84" name="Google Shape;184;p28"/>
          <p:cNvCxnSpPr/>
          <p:nvPr/>
        </p:nvCxnSpPr>
        <p:spPr>
          <a:xfrm>
            <a:off x="3762041" y="1873742"/>
            <a:ext cx="128040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5" name="Google Shape;185;p28"/>
          <p:cNvSpPr/>
          <p:nvPr/>
        </p:nvSpPr>
        <p:spPr>
          <a:xfrm>
            <a:off x="4912885" y="1564271"/>
            <a:ext cx="597600" cy="597600"/>
          </a:xfrm>
          <a:prstGeom prst="ellipse">
            <a:avLst/>
          </a:prstGeom>
          <a:solidFill>
            <a:srgbClr val="2FC24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28"/>
          <p:cNvSpPr txBox="1"/>
          <p:nvPr/>
        </p:nvSpPr>
        <p:spPr>
          <a:xfrm>
            <a:off x="4433634" y="962142"/>
            <a:ext cx="15795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Виртуальная симуляция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87" name="Google Shape;187;p28"/>
          <p:cNvCxnSpPr/>
          <p:nvPr/>
        </p:nvCxnSpPr>
        <p:spPr>
          <a:xfrm>
            <a:off x="5514641" y="1873742"/>
            <a:ext cx="128040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8" name="Google Shape;188;p28"/>
          <p:cNvSpPr/>
          <p:nvPr/>
        </p:nvSpPr>
        <p:spPr>
          <a:xfrm>
            <a:off x="6775200" y="1564271"/>
            <a:ext cx="597600" cy="597600"/>
          </a:xfrm>
          <a:prstGeom prst="ellipse">
            <a:avLst/>
          </a:prstGeom>
          <a:solidFill>
            <a:srgbClr val="2FC24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28"/>
          <p:cNvSpPr txBox="1"/>
          <p:nvPr/>
        </p:nvSpPr>
        <p:spPr>
          <a:xfrm>
            <a:off x="6284259" y="1038342"/>
            <a:ext cx="1579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100  клиентов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90" name="Google Shape;190;p28"/>
          <p:cNvCxnSpPr>
            <a:stCxn id="188" idx="6"/>
          </p:cNvCxnSpPr>
          <p:nvPr/>
        </p:nvCxnSpPr>
        <p:spPr>
          <a:xfrm>
            <a:off x="7372800" y="1863071"/>
            <a:ext cx="1771200" cy="108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1" name="Google Shape;191;p28"/>
          <p:cNvCxnSpPr/>
          <p:nvPr/>
        </p:nvCxnSpPr>
        <p:spPr>
          <a:xfrm>
            <a:off x="0" y="3536467"/>
            <a:ext cx="1343184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2" name="Google Shape;192;p28"/>
          <p:cNvSpPr/>
          <p:nvPr/>
        </p:nvSpPr>
        <p:spPr>
          <a:xfrm>
            <a:off x="1266984" y="3237667"/>
            <a:ext cx="597600" cy="597600"/>
          </a:xfrm>
          <a:prstGeom prst="ellipse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28"/>
          <p:cNvSpPr txBox="1"/>
          <p:nvPr/>
        </p:nvSpPr>
        <p:spPr>
          <a:xfrm>
            <a:off x="776034" y="2622067"/>
            <a:ext cx="15795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Старт-1 </a:t>
            </a:r>
            <a:endParaRPr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lvl="0" algn="ctr"/>
            <a:r>
              <a:rPr lang="ru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4 000 000 </a:t>
            </a:r>
            <a:r>
              <a:rPr lang="ru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₽</a:t>
            </a:r>
            <a:endParaRPr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94" name="Google Shape;194;p28"/>
          <p:cNvCxnSpPr/>
          <p:nvPr/>
        </p:nvCxnSpPr>
        <p:spPr>
          <a:xfrm>
            <a:off x="1859570" y="3536467"/>
            <a:ext cx="128040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5" name="Google Shape;195;p28"/>
          <p:cNvSpPr/>
          <p:nvPr/>
        </p:nvSpPr>
        <p:spPr>
          <a:xfrm>
            <a:off x="3118628" y="3237667"/>
            <a:ext cx="597600" cy="597600"/>
          </a:xfrm>
          <a:prstGeom prst="ellipse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6" name="Google Shape;196;p28"/>
          <p:cNvCxnSpPr/>
          <p:nvPr/>
        </p:nvCxnSpPr>
        <p:spPr>
          <a:xfrm>
            <a:off x="3709712" y="3536467"/>
            <a:ext cx="128040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7" name="Google Shape;197;p28"/>
          <p:cNvSpPr/>
          <p:nvPr/>
        </p:nvSpPr>
        <p:spPr>
          <a:xfrm>
            <a:off x="4947428" y="3237667"/>
            <a:ext cx="597600" cy="597600"/>
          </a:xfrm>
          <a:prstGeom prst="ellipse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28"/>
          <p:cNvSpPr txBox="1"/>
          <p:nvPr/>
        </p:nvSpPr>
        <p:spPr>
          <a:xfrm>
            <a:off x="4421934" y="2622067"/>
            <a:ext cx="15795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Старт-2</a:t>
            </a:r>
            <a:endParaRPr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lvl="0" algn="ctr"/>
            <a:r>
              <a:rPr lang="ru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8 000 </a:t>
            </a:r>
            <a:r>
              <a:rPr lang="ru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000 ₽</a:t>
            </a:r>
            <a:endParaRPr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99" name="Google Shape;199;p28"/>
          <p:cNvCxnSpPr/>
          <p:nvPr/>
        </p:nvCxnSpPr>
        <p:spPr>
          <a:xfrm>
            <a:off x="5538512" y="3536467"/>
            <a:ext cx="128040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0" name="Google Shape;200;p28"/>
          <p:cNvSpPr/>
          <p:nvPr/>
        </p:nvSpPr>
        <p:spPr>
          <a:xfrm>
            <a:off x="6700028" y="3237667"/>
            <a:ext cx="597600" cy="597600"/>
          </a:xfrm>
          <a:prstGeom prst="ellipse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01" name="Google Shape;201;p28"/>
          <p:cNvCxnSpPr/>
          <p:nvPr/>
        </p:nvCxnSpPr>
        <p:spPr>
          <a:xfrm>
            <a:off x="7291112" y="3536467"/>
            <a:ext cx="184230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5" name="Прямоугольный треугольник 34"/>
          <p:cNvSpPr/>
          <p:nvPr/>
        </p:nvSpPr>
        <p:spPr>
          <a:xfrm rot="16200000" flipH="1">
            <a:off x="7796115" y="-68233"/>
            <a:ext cx="1279652" cy="1416118"/>
          </a:xfrm>
          <a:prstGeom prst="rtTriangle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Google Shape;131;p25"/>
          <p:cNvSpPr txBox="1"/>
          <p:nvPr/>
        </p:nvSpPr>
        <p:spPr>
          <a:xfrm>
            <a:off x="7867035" y="85845"/>
            <a:ext cx="1508240" cy="315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lang="ru" sz="1600" b="1" i="0" u="none" strike="noStrike" cap="none" dirty="0" smtClean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ARM-E</a:t>
            </a:r>
            <a:endParaRPr sz="1600" b="1" i="0" u="none" strike="noStrike" cap="none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" name="Google Shape;132;p25"/>
          <p:cNvSpPr/>
          <p:nvPr/>
        </p:nvSpPr>
        <p:spPr>
          <a:xfrm>
            <a:off x="4238548" y="3380314"/>
            <a:ext cx="123547" cy="1189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132;p25"/>
          <p:cNvSpPr/>
          <p:nvPr/>
        </p:nvSpPr>
        <p:spPr>
          <a:xfrm flipH="1" flipV="1">
            <a:off x="8988344" y="157479"/>
            <a:ext cx="45719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9"/>
          <p:cNvSpPr txBox="1"/>
          <p:nvPr/>
        </p:nvSpPr>
        <p:spPr>
          <a:xfrm>
            <a:off x="124098" y="133900"/>
            <a:ext cx="2189100" cy="4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ru" sz="2200" b="1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Команда</a:t>
            </a:r>
            <a:endParaRPr sz="2200" b="1" i="0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9" name="Google Shape;209;p29"/>
          <p:cNvSpPr txBox="1"/>
          <p:nvPr/>
        </p:nvSpPr>
        <p:spPr>
          <a:xfrm>
            <a:off x="8650877" y="4709159"/>
            <a:ext cx="2034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ru" sz="9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9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2" name="Google Shape;212;p29"/>
          <p:cNvSpPr txBox="1"/>
          <p:nvPr/>
        </p:nvSpPr>
        <p:spPr>
          <a:xfrm>
            <a:off x="6096900" y="824586"/>
            <a:ext cx="3047100" cy="3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500"/>
              <a:buFont typeface="Montserrat"/>
              <a:buNone/>
            </a:pPr>
            <a:r>
              <a:rPr lang="ru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Кондрашова Анастасия</a:t>
            </a:r>
            <a:endParaRPr sz="1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3" name="Google Shape;213;p29"/>
          <p:cNvSpPr txBox="1"/>
          <p:nvPr/>
        </p:nvSpPr>
        <p:spPr>
          <a:xfrm>
            <a:off x="6096900" y="1376979"/>
            <a:ext cx="3047100" cy="3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500"/>
              <a:buFont typeface="Montserrat"/>
              <a:buNone/>
            </a:pPr>
            <a:r>
              <a:rPr lang="ru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Сидоров Андрей</a:t>
            </a:r>
            <a:endParaRPr sz="1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4" name="Google Shape;214;p29"/>
          <p:cNvSpPr txBox="1"/>
          <p:nvPr/>
        </p:nvSpPr>
        <p:spPr>
          <a:xfrm>
            <a:off x="6096900" y="1944158"/>
            <a:ext cx="3047100" cy="3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500"/>
              <a:buFont typeface="Montserrat"/>
              <a:buNone/>
            </a:pPr>
            <a:r>
              <a:rPr lang="ru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Нефедов Алексей</a:t>
            </a:r>
            <a:endParaRPr sz="1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5" name="Google Shape;215;p29"/>
          <p:cNvSpPr txBox="1"/>
          <p:nvPr/>
        </p:nvSpPr>
        <p:spPr>
          <a:xfrm>
            <a:off x="6096900" y="2511337"/>
            <a:ext cx="3047100" cy="3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500"/>
              <a:buFont typeface="Montserrat"/>
              <a:buNone/>
            </a:pPr>
            <a:r>
              <a:rPr lang="ru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Сульдин Сергей</a:t>
            </a:r>
            <a:endParaRPr sz="1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6" name="Google Shape;216;p29"/>
          <p:cNvSpPr txBox="1"/>
          <p:nvPr/>
        </p:nvSpPr>
        <p:spPr>
          <a:xfrm>
            <a:off x="6096900" y="3063730"/>
            <a:ext cx="3047100" cy="3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500"/>
              <a:buFont typeface="Montserrat"/>
              <a:buNone/>
            </a:pPr>
            <a:r>
              <a:rPr lang="ru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Сульдин Юрий</a:t>
            </a:r>
            <a:endParaRPr sz="1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7" name="Google Shape;217;p29"/>
          <p:cNvSpPr txBox="1"/>
          <p:nvPr/>
        </p:nvSpPr>
        <p:spPr>
          <a:xfrm>
            <a:off x="6096900" y="3615008"/>
            <a:ext cx="3047100" cy="3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500"/>
              <a:buFont typeface="Montserrat"/>
              <a:buNone/>
            </a:pPr>
            <a:r>
              <a:rPr lang="ru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Барков Максим</a:t>
            </a:r>
            <a:endParaRPr sz="1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050" name="Picture 2" descr="https://sun9-7.userapi.com/impg/bGxeDUfXgyxvM-6z0ZFrWQLYY7WLo-RZxJzNtQ/M36AZR2HHWE.jpg?size=1280x853&amp;quality=96&amp;sign=f5d9a9c79bef5c2869607398bea01554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30" y="783387"/>
            <a:ext cx="4231966" cy="2820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10530" y="775799"/>
            <a:ext cx="4231966" cy="2827795"/>
          </a:xfrm>
          <a:prstGeom prst="rect">
            <a:avLst/>
          </a:prstGeom>
          <a:noFill/>
          <a:ln>
            <a:solidFill>
              <a:srgbClr val="8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278197" y="3616798"/>
            <a:ext cx="2670313" cy="561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0" name="Google Shape;210;p29"/>
          <p:cNvSpPr txBox="1"/>
          <p:nvPr/>
        </p:nvSpPr>
        <p:spPr>
          <a:xfrm>
            <a:off x="1359203" y="3611182"/>
            <a:ext cx="2508300" cy="5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500"/>
              <a:buFont typeface="Montserrat"/>
              <a:buNone/>
            </a:pPr>
            <a:r>
              <a:rPr lang="ru" sz="1600" b="1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Прокопенко Антон</a:t>
            </a:r>
            <a:endParaRPr sz="1600" b="1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500"/>
              <a:buFont typeface="Montserrat"/>
              <a:buNone/>
            </a:pPr>
            <a:r>
              <a:rPr lang="ru" sz="1600" b="1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Лидер проекта</a:t>
            </a:r>
            <a:endParaRPr sz="1600" b="1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" name="Google Shape;131;p25"/>
          <p:cNvSpPr txBox="1"/>
          <p:nvPr/>
        </p:nvSpPr>
        <p:spPr>
          <a:xfrm>
            <a:off x="-230043" y="4709159"/>
            <a:ext cx="1508240" cy="346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lang="ru" sz="1800" b="1" i="0" u="none" strike="noStrike" cap="none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ARM-E</a:t>
            </a:r>
            <a:endParaRPr sz="1600" b="1" i="0" u="none" strike="noStrike" cap="none" dirty="0">
              <a:solidFill>
                <a:schemeClr val="tx1">
                  <a:lumMod val="95000"/>
                  <a:lumOff val="5000"/>
                </a:schemeClr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" name="Google Shape;132;p25"/>
          <p:cNvSpPr/>
          <p:nvPr/>
        </p:nvSpPr>
        <p:spPr>
          <a:xfrm flipH="1" flipV="1">
            <a:off x="929366" y="4790249"/>
            <a:ext cx="45719" cy="45719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chemeClr val="tx1">
                  <a:lumMod val="95000"/>
                  <a:lumOff val="5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613777" y="775799"/>
            <a:ext cx="413174" cy="413174"/>
          </a:xfrm>
          <a:prstGeom prst="rect">
            <a:avLst/>
          </a:prstGeom>
          <a:solidFill>
            <a:srgbClr val="2FC2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5613777" y="1330573"/>
            <a:ext cx="413174" cy="413174"/>
          </a:xfrm>
          <a:prstGeom prst="rect">
            <a:avLst/>
          </a:prstGeom>
          <a:solidFill>
            <a:srgbClr val="2FC2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5613777" y="1895371"/>
            <a:ext cx="413174" cy="413174"/>
          </a:xfrm>
          <a:prstGeom prst="rect">
            <a:avLst/>
          </a:prstGeom>
          <a:solidFill>
            <a:srgbClr val="FDDF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5606995" y="2460169"/>
            <a:ext cx="413174" cy="413174"/>
          </a:xfrm>
          <a:prstGeom prst="rect">
            <a:avLst/>
          </a:prstGeom>
          <a:solidFill>
            <a:srgbClr val="FDDF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5613777" y="3014943"/>
            <a:ext cx="413174" cy="413174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5606995" y="3566221"/>
            <a:ext cx="413174" cy="413174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8496228" y="4542679"/>
            <a:ext cx="512698" cy="512698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Соединительная линия уступом 8"/>
          <p:cNvCxnSpPr>
            <a:stCxn id="2" idx="3"/>
            <a:endCxn id="4" idx="1"/>
          </p:cNvCxnSpPr>
          <p:nvPr/>
        </p:nvCxnSpPr>
        <p:spPr>
          <a:xfrm flipV="1">
            <a:off x="4742496" y="982386"/>
            <a:ext cx="871281" cy="1207311"/>
          </a:xfrm>
          <a:prstGeom prst="bentConnector3">
            <a:avLst>
              <a:gd name="adj1" fmla="val 36007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Соединительная линия уступом 34"/>
          <p:cNvCxnSpPr>
            <a:stCxn id="2" idx="3"/>
            <a:endCxn id="21" idx="1"/>
          </p:cNvCxnSpPr>
          <p:nvPr/>
        </p:nvCxnSpPr>
        <p:spPr>
          <a:xfrm flipV="1">
            <a:off x="4742496" y="1537160"/>
            <a:ext cx="871281" cy="652537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Соединительная линия уступом 38"/>
          <p:cNvCxnSpPr>
            <a:stCxn id="2" idx="3"/>
            <a:endCxn id="22" idx="1"/>
          </p:cNvCxnSpPr>
          <p:nvPr/>
        </p:nvCxnSpPr>
        <p:spPr>
          <a:xfrm flipV="1">
            <a:off x="4742496" y="2101958"/>
            <a:ext cx="871281" cy="87739"/>
          </a:xfrm>
          <a:prstGeom prst="bentConnector3">
            <a:avLst>
              <a:gd name="adj1" fmla="val 73614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Соединительная линия уступом 43"/>
          <p:cNvCxnSpPr>
            <a:stCxn id="2" idx="3"/>
            <a:endCxn id="23" idx="1"/>
          </p:cNvCxnSpPr>
          <p:nvPr/>
        </p:nvCxnSpPr>
        <p:spPr>
          <a:xfrm>
            <a:off x="4742496" y="2189697"/>
            <a:ext cx="864499" cy="477059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Соединительная линия уступом 46"/>
          <p:cNvCxnSpPr>
            <a:stCxn id="2050" idx="3"/>
            <a:endCxn id="24" idx="1"/>
          </p:cNvCxnSpPr>
          <p:nvPr/>
        </p:nvCxnSpPr>
        <p:spPr>
          <a:xfrm>
            <a:off x="4742496" y="2193491"/>
            <a:ext cx="871281" cy="1028039"/>
          </a:xfrm>
          <a:prstGeom prst="bentConnector3">
            <a:avLst>
              <a:gd name="adj1" fmla="val 50001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Соединительная линия уступом 52"/>
          <p:cNvCxnSpPr>
            <a:stCxn id="2" idx="3"/>
            <a:endCxn id="25" idx="1"/>
          </p:cNvCxnSpPr>
          <p:nvPr/>
        </p:nvCxnSpPr>
        <p:spPr>
          <a:xfrm>
            <a:off x="4742496" y="2189697"/>
            <a:ext cx="864499" cy="1583111"/>
          </a:xfrm>
          <a:prstGeom prst="bentConnector3">
            <a:avLst>
              <a:gd name="adj1" fmla="val 36779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</TotalTime>
  <Words>150</Words>
  <Application>Microsoft Office PowerPoint</Application>
  <PresentationFormat>Экран (16:9)</PresentationFormat>
  <Paragraphs>63</Paragraphs>
  <Slides>5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Calibri</vt:lpstr>
      <vt:lpstr>Montserrat</vt:lpstr>
      <vt:lpstr>Тема Office</vt:lpstr>
      <vt:lpstr>Simple Light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Ашот Ашот</dc:creator>
  <cp:lastModifiedBy>Учетная запись Майкрософт</cp:lastModifiedBy>
  <cp:revision>85</cp:revision>
  <dcterms:modified xsi:type="dcterms:W3CDTF">2023-12-06T21:35:00Z</dcterms:modified>
</cp:coreProperties>
</file>