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2"/>
    <p:sldMasterId id="2147483671" r:id="rId3"/>
  </p:sldMasterIdLst>
  <p:notesMasterIdLst>
    <p:notesMasterId r:id="rId28"/>
  </p:notesMasterIdLst>
  <p:sldIdLst>
    <p:sldId id="256" r:id="rId4"/>
    <p:sldId id="275" r:id="rId5"/>
    <p:sldId id="281" r:id="rId6"/>
    <p:sldId id="306" r:id="rId7"/>
    <p:sldId id="317" r:id="rId8"/>
    <p:sldId id="307" r:id="rId9"/>
    <p:sldId id="308" r:id="rId10"/>
    <p:sldId id="318" r:id="rId11"/>
    <p:sldId id="319" r:id="rId12"/>
    <p:sldId id="286" r:id="rId13"/>
    <p:sldId id="321" r:id="rId14"/>
    <p:sldId id="322" r:id="rId15"/>
    <p:sldId id="309" r:id="rId16"/>
    <p:sldId id="310" r:id="rId17"/>
    <p:sldId id="320" r:id="rId18"/>
    <p:sldId id="323" r:id="rId19"/>
    <p:sldId id="324" r:id="rId20"/>
    <p:sldId id="325" r:id="rId21"/>
    <p:sldId id="328" r:id="rId22"/>
    <p:sldId id="315" r:id="rId23"/>
    <p:sldId id="316" r:id="rId24"/>
    <p:sldId id="327" r:id="rId25"/>
    <p:sldId id="326" r:id="rId26"/>
    <p:sldId id="269" r:id="rId2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9F00FF"/>
    <a:srgbClr val="FCAF17"/>
    <a:srgbClr val="B5D8E1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74" autoAdjust="0"/>
    <p:restoredTop sz="94291" autoAdjust="0"/>
  </p:normalViewPr>
  <p:slideViewPr>
    <p:cSldViewPr snapToGrid="0" snapToObjects="1" showGuides="1">
      <p:cViewPr varScale="1">
        <p:scale>
          <a:sx n="62" d="100"/>
          <a:sy n="62" d="100"/>
        </p:scale>
        <p:origin x="72" y="15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1.2733060482037289E-2"/>
                  <c:y val="-3.2407407407407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1D2-478C-B956-3AC22DE2323D}"/>
                </c:ext>
              </c:extLst>
            </c:dLbl>
            <c:dLbl>
              <c:idx val="1"/>
              <c:layout>
                <c:manualLayout>
                  <c:x val="3.6380172805820826E-3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1D2-478C-B956-3AC22DE2323D}"/>
                </c:ext>
              </c:extLst>
            </c:dLbl>
            <c:dLbl>
              <c:idx val="2"/>
              <c:layout>
                <c:manualLayout>
                  <c:x val="9.0950432014552073E-3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1D2-478C-B956-3AC22DE2323D}"/>
                </c:ext>
              </c:extLst>
            </c:dLbl>
            <c:dLbl>
              <c:idx val="3"/>
              <c:layout>
                <c:manualLayout>
                  <c:x val="1.0914051841746314E-2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1D2-478C-B956-3AC22DE2323D}"/>
                </c:ext>
              </c:extLst>
            </c:dLbl>
            <c:dLbl>
              <c:idx val="4"/>
              <c:layout>
                <c:manualLayout>
                  <c:x val="9.0950432014551396E-3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1D2-478C-B956-3AC22DE2323D}"/>
                </c:ext>
              </c:extLst>
            </c:dLbl>
            <c:dLbl>
              <c:idx val="5"/>
              <c:layout>
                <c:manualLayout>
                  <c:x val="9.0950432014552073E-3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1D2-478C-B956-3AC22DE2323D}"/>
                </c:ext>
              </c:extLst>
            </c:dLbl>
            <c:dLbl>
              <c:idx val="6"/>
              <c:layout>
                <c:manualLayout>
                  <c:x val="5.4570259208731242E-3"/>
                  <c:y val="-2.31481481481481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1D2-478C-B956-3AC22DE232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+mn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'[Arina-3.xlsx]Лист1'!$B$2:$H$2</c:f>
              <c:numCache>
                <c:formatCode>General</c:formatCode>
                <c:ptCount val="7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</c:numCache>
            </c:numRef>
          </c:cat>
          <c:val>
            <c:numRef>
              <c:f>'[Arina-3.xlsx]Лист1'!$B$3:$H$3</c:f>
              <c:numCache>
                <c:formatCode>General</c:formatCode>
                <c:ptCount val="7"/>
                <c:pt idx="0">
                  <c:v>181.2</c:v>
                </c:pt>
                <c:pt idx="1">
                  <c:v>198.3</c:v>
                </c:pt>
                <c:pt idx="2">
                  <c:v>176.8</c:v>
                </c:pt>
                <c:pt idx="3">
                  <c:v>183.6</c:v>
                </c:pt>
                <c:pt idx="4">
                  <c:v>197.8</c:v>
                </c:pt>
                <c:pt idx="5">
                  <c:v>209.5</c:v>
                </c:pt>
                <c:pt idx="6">
                  <c:v>235.4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1D2-478C-B956-3AC22DE232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8827504"/>
        <c:axId val="178639128"/>
        <c:axId val="0"/>
      </c:bar3DChart>
      <c:catAx>
        <c:axId val="178827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78639128"/>
        <c:crosses val="autoZero"/>
        <c:auto val="1"/>
        <c:lblAlgn val="ctr"/>
        <c:lblOffset val="100"/>
        <c:noMultiLvlLbl val="0"/>
      </c:catAx>
      <c:valAx>
        <c:axId val="1786391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882750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'Лист 1'!$A$11</c:f>
              <c:strCache>
                <c:ptCount val="1"/>
                <c:pt idx="0">
                  <c:v>Расходы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0"/>
                  <c:y val="4.1343669250645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420-4555-8CD3-D8424F03B166}"/>
                </c:ext>
              </c:extLst>
            </c:dLbl>
            <c:dLbl>
              <c:idx val="1"/>
              <c:layout>
                <c:manualLayout>
                  <c:x val="3.5894511106311874E-17"/>
                  <c:y val="4.1343669250645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20-4555-8CD3-D8424F03B166}"/>
                </c:ext>
              </c:extLst>
            </c:dLbl>
            <c:dLbl>
              <c:idx val="2"/>
              <c:layout>
                <c:manualLayout>
                  <c:x val="0"/>
                  <c:y val="3.10077519379844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420-4555-8CD3-D8424F03B166}"/>
                </c:ext>
              </c:extLst>
            </c:dLbl>
            <c:dLbl>
              <c:idx val="3"/>
              <c:layout>
                <c:manualLayout>
                  <c:x val="0"/>
                  <c:y val="2.7562446167097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420-4555-8CD3-D8424F03B166}"/>
                </c:ext>
              </c:extLst>
            </c:dLbl>
            <c:dLbl>
              <c:idx val="4"/>
              <c:layout>
                <c:manualLayout>
                  <c:x val="-4.6989720998531569E-2"/>
                  <c:y val="9.30232558139534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420-4555-8CD3-D8424F03B1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 1'!$B$1:$F$1</c:f>
              <c:strCache>
                <c:ptCount val="5"/>
                <c:pt idx="0">
                  <c:v>2026 г.</c:v>
                </c:pt>
                <c:pt idx="1">
                  <c:v>2027 г.</c:v>
                </c:pt>
                <c:pt idx="2">
                  <c:v>2028 г.</c:v>
                </c:pt>
                <c:pt idx="3">
                  <c:v>2029 г.</c:v>
                </c:pt>
                <c:pt idx="4">
                  <c:v>2030 г.</c:v>
                </c:pt>
              </c:strCache>
            </c:strRef>
          </c:cat>
          <c:val>
            <c:numRef>
              <c:f>'Лист 1'!$B$11:$F$11</c:f>
              <c:numCache>
                <c:formatCode>0.00</c:formatCode>
                <c:ptCount val="5"/>
                <c:pt idx="0">
                  <c:v>2358.268</c:v>
                </c:pt>
                <c:pt idx="1">
                  <c:v>2710.0107999999996</c:v>
                </c:pt>
                <c:pt idx="2">
                  <c:v>3434.1678680000005</c:v>
                </c:pt>
                <c:pt idx="3">
                  <c:v>4354.4340002800009</c:v>
                </c:pt>
                <c:pt idx="4">
                  <c:v>5535.2481163388002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420-4555-8CD3-D8424F03B166}"/>
            </c:ext>
          </c:extLst>
        </c:ser>
        <c:ser>
          <c:idx val="1"/>
          <c:order val="1"/>
          <c:tx>
            <c:strRef>
              <c:f>'Лист 1'!$A$13</c:f>
              <c:strCache>
                <c:ptCount val="1"/>
                <c:pt idx="0">
                  <c:v>Выручка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0"/>
                  <c:y val="-6.8906115417743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420-4555-8CD3-D8424F03B166}"/>
                </c:ext>
              </c:extLst>
            </c:dLbl>
            <c:dLbl>
              <c:idx val="1"/>
              <c:layout>
                <c:manualLayout>
                  <c:x val="3.9158100832110002E-3"/>
                  <c:y val="-5.8570198105081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420-4555-8CD3-D8424F03B166}"/>
                </c:ext>
              </c:extLst>
            </c:dLbl>
            <c:dLbl>
              <c:idx val="2"/>
              <c:layout>
                <c:manualLayout>
                  <c:x val="0"/>
                  <c:y val="-7.57967269595176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420-4555-8CD3-D8424F03B166}"/>
                </c:ext>
              </c:extLst>
            </c:dLbl>
            <c:dLbl>
              <c:idx val="3"/>
              <c:layout>
                <c:manualLayout>
                  <c:x val="0"/>
                  <c:y val="-8.95779500430663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420-4555-8CD3-D8424F03B166}"/>
                </c:ext>
              </c:extLst>
            </c:dLbl>
            <c:dLbl>
              <c:idx val="4"/>
              <c:layout>
                <c:manualLayout>
                  <c:x val="-4.3073910915320604E-2"/>
                  <c:y val="-4.8234280792420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420-4555-8CD3-D8424F03B1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 1'!$B$1:$F$1</c:f>
              <c:strCache>
                <c:ptCount val="5"/>
                <c:pt idx="0">
                  <c:v>2026 г.</c:v>
                </c:pt>
                <c:pt idx="1">
                  <c:v>2027 г.</c:v>
                </c:pt>
                <c:pt idx="2">
                  <c:v>2028 г.</c:v>
                </c:pt>
                <c:pt idx="3">
                  <c:v>2029 г.</c:v>
                </c:pt>
                <c:pt idx="4">
                  <c:v>2030 г.</c:v>
                </c:pt>
              </c:strCache>
            </c:strRef>
          </c:cat>
          <c:val>
            <c:numRef>
              <c:f>'Лист 1'!$B$13:$F$13</c:f>
              <c:numCache>
                <c:formatCode>0.00</c:formatCode>
                <c:ptCount val="5"/>
                <c:pt idx="0">
                  <c:v>3000</c:v>
                </c:pt>
                <c:pt idx="1">
                  <c:v>3630.0000000000005</c:v>
                </c:pt>
                <c:pt idx="2">
                  <c:v>4392.300000000002</c:v>
                </c:pt>
                <c:pt idx="3">
                  <c:v>5314.6830000000027</c:v>
                </c:pt>
                <c:pt idx="4">
                  <c:v>6430.7664300000051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1420-4555-8CD3-D8424F03B166}"/>
            </c:ext>
          </c:extLst>
        </c:ser>
        <c:ser>
          <c:idx val="2"/>
          <c:order val="2"/>
          <c:tx>
            <c:strRef>
              <c:f>'Лист 1'!$A$17</c:f>
              <c:strCache>
                <c:ptCount val="1"/>
                <c:pt idx="0">
                  <c:v>Прибыль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0"/>
                  <c:y val="-4.4788975021533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420-4555-8CD3-D8424F03B166}"/>
                </c:ext>
              </c:extLst>
            </c:dLbl>
            <c:dLbl>
              <c:idx val="1"/>
              <c:layout>
                <c:manualLayout>
                  <c:x val="1.9579050416055179E-3"/>
                  <c:y val="-4.8234280792420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420-4555-8CD3-D8424F03B166}"/>
                </c:ext>
              </c:extLst>
            </c:dLbl>
            <c:dLbl>
              <c:idx val="2"/>
              <c:layout>
                <c:manualLayout>
                  <c:x val="0"/>
                  <c:y val="-4.1343669250645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420-4555-8CD3-D8424F03B166}"/>
                </c:ext>
              </c:extLst>
            </c:dLbl>
            <c:dLbl>
              <c:idx val="3"/>
              <c:layout>
                <c:manualLayout>
                  <c:x val="0"/>
                  <c:y val="-4.1343669250645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420-4555-8CD3-D8424F03B166}"/>
                </c:ext>
              </c:extLst>
            </c:dLbl>
            <c:dLbl>
              <c:idx val="4"/>
              <c:layout>
                <c:manualLayout>
                  <c:x val="-4.6989720998531569E-2"/>
                  <c:y val="-5.8570198105081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420-4555-8CD3-D8424F03B1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accent3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 1'!$B$1:$F$1</c:f>
              <c:strCache>
                <c:ptCount val="5"/>
                <c:pt idx="0">
                  <c:v>2026 г.</c:v>
                </c:pt>
                <c:pt idx="1">
                  <c:v>2027 г.</c:v>
                </c:pt>
                <c:pt idx="2">
                  <c:v>2028 г.</c:v>
                </c:pt>
                <c:pt idx="3">
                  <c:v>2029 г.</c:v>
                </c:pt>
                <c:pt idx="4">
                  <c:v>2030 г.</c:v>
                </c:pt>
              </c:strCache>
            </c:strRef>
          </c:cat>
          <c:val>
            <c:numRef>
              <c:f>'Лист 1'!$B$17:$F$17</c:f>
              <c:numCache>
                <c:formatCode>0.00</c:formatCode>
                <c:ptCount val="5"/>
                <c:pt idx="0">
                  <c:v>641.73199999999997</c:v>
                </c:pt>
                <c:pt idx="1">
                  <c:v>919.98920000000089</c:v>
                </c:pt>
                <c:pt idx="2">
                  <c:v>958.13213200000155</c:v>
                </c:pt>
                <c:pt idx="3">
                  <c:v>960.24899972000185</c:v>
                </c:pt>
                <c:pt idx="4">
                  <c:v>895.51831366120496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1420-4555-8CD3-D8424F03B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386784"/>
        <c:axId val="180251760"/>
      </c:lineChart>
      <c:catAx>
        <c:axId val="179386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80251760"/>
        <c:crosses val="autoZero"/>
        <c:auto val="1"/>
        <c:lblAlgn val="ctr"/>
        <c:lblOffset val="100"/>
        <c:noMultiLvlLbl val="0"/>
      </c:catAx>
      <c:valAx>
        <c:axId val="18025176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17938678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766399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35953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6464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subTitle" idx="1"/>
          </p:nvPr>
        </p:nvSpPr>
        <p:spPr>
          <a:xfrm>
            <a:off x="415680" y="3536584"/>
            <a:ext cx="11360160" cy="55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4609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9344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Title, Conten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3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11360160" cy="455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1245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itle, 2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4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5543520" cy="455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body" idx="2"/>
          </p:nvPr>
        </p:nvSpPr>
        <p:spPr>
          <a:xfrm>
            <a:off x="6237120" y="1536480"/>
            <a:ext cx="5543520" cy="455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4551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5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2676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Centered Tex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6"/>
          <p:cNvSpPr txBox="1">
            <a:spLocks noGrp="1"/>
          </p:cNvSpPr>
          <p:nvPr>
            <p:ph type="subTitle" idx="1"/>
          </p:nvPr>
        </p:nvSpPr>
        <p:spPr>
          <a:xfrm>
            <a:off x="415680" y="2085784"/>
            <a:ext cx="11360160" cy="55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0473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itle, 2 Content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7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body" idx="2"/>
          </p:nvPr>
        </p:nvSpPr>
        <p:spPr>
          <a:xfrm>
            <a:off x="6237120" y="1536480"/>
            <a:ext cx="5543520" cy="455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body" idx="3"/>
          </p:nvPr>
        </p:nvSpPr>
        <p:spPr>
          <a:xfrm>
            <a:off x="415680" y="391584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81943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Title Content and 2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8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5543520" cy="455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body" idx="2"/>
          </p:nvPr>
        </p:nvSpPr>
        <p:spPr>
          <a:xfrm>
            <a:off x="6237120" y="153648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body" idx="3"/>
          </p:nvPr>
        </p:nvSpPr>
        <p:spPr>
          <a:xfrm>
            <a:off x="6237120" y="391584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6304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itle, 2 Content over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9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9"/>
          <p:cNvSpPr txBox="1">
            <a:spLocks noGrp="1"/>
          </p:cNvSpPr>
          <p:nvPr>
            <p:ph type="body" idx="2"/>
          </p:nvPr>
        </p:nvSpPr>
        <p:spPr>
          <a:xfrm>
            <a:off x="6237120" y="153648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body" idx="3"/>
          </p:nvPr>
        </p:nvSpPr>
        <p:spPr>
          <a:xfrm>
            <a:off x="415680" y="3915840"/>
            <a:ext cx="1136016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2036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Title, Content over Conte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0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1136016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body" idx="2"/>
          </p:nvPr>
        </p:nvSpPr>
        <p:spPr>
          <a:xfrm>
            <a:off x="415680" y="3915840"/>
            <a:ext cx="1136016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8439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Title, 4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1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2"/>
          </p:nvPr>
        </p:nvSpPr>
        <p:spPr>
          <a:xfrm>
            <a:off x="6237120" y="153648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3"/>
          </p:nvPr>
        </p:nvSpPr>
        <p:spPr>
          <a:xfrm>
            <a:off x="415680" y="391584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4"/>
          </p:nvPr>
        </p:nvSpPr>
        <p:spPr>
          <a:xfrm>
            <a:off x="6237120" y="391584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3419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2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365760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body" idx="2"/>
          </p:nvPr>
        </p:nvSpPr>
        <p:spPr>
          <a:xfrm>
            <a:off x="4256640" y="1536480"/>
            <a:ext cx="365760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body" idx="3"/>
          </p:nvPr>
        </p:nvSpPr>
        <p:spPr>
          <a:xfrm>
            <a:off x="8097600" y="1536480"/>
            <a:ext cx="365760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32"/>
          <p:cNvSpPr txBox="1">
            <a:spLocks noGrp="1"/>
          </p:cNvSpPr>
          <p:nvPr>
            <p:ph type="body" idx="4"/>
          </p:nvPr>
        </p:nvSpPr>
        <p:spPr>
          <a:xfrm>
            <a:off x="415680" y="3915840"/>
            <a:ext cx="365760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body" idx="5"/>
          </p:nvPr>
        </p:nvSpPr>
        <p:spPr>
          <a:xfrm>
            <a:off x="4256640" y="3915840"/>
            <a:ext cx="365760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body" idx="6"/>
          </p:nvPr>
        </p:nvSpPr>
        <p:spPr>
          <a:xfrm>
            <a:off x="8097600" y="3915840"/>
            <a:ext cx="365760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20053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7776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95165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05558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A4B7D94B-7166-495F-F7F5-FEADFC81131C}"/>
              </a:ext>
            </a:extLst>
          </p:cNvPr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492" rtl="0">
              <a:buClrTx/>
            </a:pPr>
            <a:fld id="{B0489526-BA99-4733-AEC4-101D6143F289}" type="slidenum">
              <a:rPr lang="ru-RU" altLang="ru-RU" sz="1092" kern="1200" smtClean="0">
                <a:solidFill>
                  <a:prstClr val="black"/>
                </a:solidFill>
                <a:latin typeface="Gilroy"/>
                <a:ea typeface="+mn-ea"/>
                <a:cs typeface="+mn-cs"/>
              </a:rPr>
              <a:pPr defTabSz="554492" rtl="0">
                <a:buClrTx/>
              </a:pPr>
              <a:t>‹#›</a:t>
            </a:fld>
            <a:endParaRPr lang="ru-RU" altLang="ru-RU" sz="1092" kern="12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90935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26521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014070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73729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720760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7.xml"/><Relationship Id="rId9" Type="http://schemas.openxmlformats.org/officeDocument/2006/relationships/theme" Target="../theme/theme3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415680" y="992640"/>
            <a:ext cx="11360160" cy="2736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sldNum" idx="12"/>
          </p:nvPr>
        </p:nvSpPr>
        <p:spPr>
          <a:xfrm>
            <a:off x="11296800" y="6217440"/>
            <a:ext cx="731040" cy="524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8;p15"/>
          <p:cNvSpPr txBox="1">
            <a:spLocks noGrp="1"/>
          </p:cNvSpPr>
          <p:nvPr>
            <p:ph type="body" idx="1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78567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10629CF-10CA-8B6A-4733-1DBF04317230}"/>
              </a:ext>
            </a:extLst>
          </p:cNvPr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A9CABD2D-30FD-9256-79CB-436AF9EE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47F4E153-CBCE-9309-89EF-F64E6932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380527E8-3B18-E5E5-0110-9560F3AC8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CD700213-111B-C0C6-F64C-C31AB6A6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E8E87C2D-6745-0207-2153-51940CF6B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FD48D0B4-16E8-BB20-F631-63C06F23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CE488FD2-63D9-28DD-9402-CDF9039C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86D85FBD-EFD2-C6A5-A63D-3360367BF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BFD85403-139B-47EA-41BC-C0C072761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FFF8CBD4-87DD-13A3-9A8F-990F8245B4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1F8319DE-6B1F-876E-A3B0-D6517220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2838CEC7-A244-778B-A37A-50A2324147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E419DE2C-BC4D-CFD3-59F5-4006E7D3F6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>
            <a:extLst>
              <a:ext uri="{FF2B5EF4-FFF2-40B4-BE49-F238E27FC236}">
                <a16:creationId xmlns:a16="http://schemas.microsoft.com/office/drawing/2014/main" id="{983BEB8E-615E-2599-CF07-A65202253448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029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"/>
          <p:cNvSpPr txBox="1"/>
          <p:nvPr/>
        </p:nvSpPr>
        <p:spPr>
          <a:xfrm>
            <a:off x="399099" y="1510134"/>
            <a:ext cx="11360000" cy="3837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algn="ctr" defTabSz="1219170" hangingPunct="1">
              <a:buClr>
                <a:srgbClr val="000000"/>
              </a:buClr>
              <a:buSzPts val="4400"/>
            </a:pPr>
            <a:r>
              <a:rPr lang="ru-RU" sz="4400" b="1" dirty="0">
                <a:solidFill>
                  <a:srgbClr val="9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Subheading" panose="02000505000000020004" pitchFamily="2" charset="0"/>
                <a:cs typeface="Arial"/>
                <a:sym typeface="Arial"/>
              </a:rPr>
              <a:t>Универсальное крепление рентгеновского аппарата для контроля качества сварных соединений трубопроводов</a:t>
            </a:r>
            <a:endParaRPr sz="4400" b="1" dirty="0">
              <a:solidFill>
                <a:srgbClr val="9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p1"/>
          <p:cNvPicPr preferRelativeResize="0"/>
          <p:nvPr/>
        </p:nvPicPr>
        <p:blipFill rotWithShape="1">
          <a:blip r:embed="rId3">
            <a:alphaModFix/>
          </a:blip>
          <a:srcRect r="7391" b="14665"/>
          <a:stretch/>
        </p:blipFill>
        <p:spPr>
          <a:xfrm>
            <a:off x="5064240" y="505907"/>
            <a:ext cx="2673120" cy="12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" y="6541901"/>
            <a:ext cx="12191999" cy="292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82468" y="423300"/>
            <a:ext cx="3510433" cy="129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2901" y="295866"/>
            <a:ext cx="4768633" cy="1549467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18D37C4-E7CC-2A20-E6F9-798FC353D44C}"/>
              </a:ext>
            </a:extLst>
          </p:cNvPr>
          <p:cNvSpPr txBox="1"/>
          <p:nvPr/>
        </p:nvSpPr>
        <p:spPr>
          <a:xfrm>
            <a:off x="609152" y="2349501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0" marR="0" lvl="8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Gilroy-Light"/>
              <a:sym typeface="Gilroy-Light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13035EA5-CF0C-77EB-93BD-1F7CDD4EA0C3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lvl="0">
              <a:lnSpc>
                <a:spcPct val="100000"/>
              </a:lnSpc>
              <a:spcBef>
                <a:spcPts val="55"/>
              </a:spcBef>
            </a:pPr>
            <a:r>
              <a:rPr lang="ru-RU" sz="3200" cap="all" dirty="0">
                <a:solidFill>
                  <a:srgbClr val="8F00FF"/>
                </a:solidFill>
              </a:rPr>
              <a:t>ПРОБЛЕМА </a:t>
            </a:r>
            <a:endParaRPr kumimoji="0" lang="ru-RU" sz="3200" b="0" i="0" u="none" strike="noStrike" kern="1200" cap="all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Black"/>
              <a:ea typeface="+mj-ea"/>
              <a:cs typeface="+mj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6838BBF-F8BD-425A-ABAF-D13528B38F2F}"/>
              </a:ext>
            </a:extLst>
          </p:cNvPr>
          <p:cNvSpPr/>
          <p:nvPr/>
        </p:nvSpPr>
        <p:spPr>
          <a:xfrm>
            <a:off x="111510" y="1166842"/>
            <a:ext cx="676759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hangingPunct="1">
              <a:buClr>
                <a:srgbClr val="000000"/>
              </a:buClr>
            </a:pPr>
            <a:r>
              <a:rPr lang="ru-RU" sz="2400" b="1" dirty="0">
                <a:solidFill>
                  <a:schemeClr val="accent1"/>
                </a:solidFill>
                <a:latin typeface="+mj-lt"/>
                <a:ea typeface="Courier New"/>
                <a:cs typeface="Courier New"/>
                <a:sym typeface="Courier New"/>
              </a:rPr>
              <a:t>Генеральный директор </a:t>
            </a:r>
            <a:r>
              <a:rPr lang="ru-RU" sz="2400" dirty="0">
                <a:latin typeface="+mj-lt"/>
                <a:ea typeface="Courier New"/>
                <a:cs typeface="Courier New"/>
                <a:sym typeface="Courier New"/>
              </a:rPr>
              <a:t>предприятия топливно-энергетического комплекса хочет  </a:t>
            </a:r>
            <a:r>
              <a:rPr lang="ru-RU" sz="2400" b="1" dirty="0">
                <a:solidFill>
                  <a:schemeClr val="accent1"/>
                </a:solidFill>
                <a:latin typeface="+mj-lt"/>
                <a:ea typeface="Courier New"/>
                <a:cs typeface="Courier New"/>
                <a:sym typeface="Courier New"/>
              </a:rPr>
              <a:t>сократить время на</a:t>
            </a:r>
            <a:r>
              <a:rPr lang="ru-RU" sz="2400" b="1" dirty="0">
                <a:latin typeface="+mj-lt"/>
                <a:ea typeface="Courier New"/>
                <a:cs typeface="Courier New"/>
                <a:sym typeface="Courier New"/>
              </a:rPr>
              <a:t> </a:t>
            </a:r>
            <a:r>
              <a:rPr lang="ru-RU" sz="2400" dirty="0">
                <a:latin typeface="+mj-lt"/>
                <a:ea typeface="Courier New"/>
                <a:cs typeface="Courier New"/>
                <a:sym typeface="Courier New"/>
              </a:rPr>
              <a:t>проведение дефектоскопии не менее, </a:t>
            </a:r>
            <a:r>
              <a:rPr lang="ru-RU" sz="2400" b="1" dirty="0">
                <a:solidFill>
                  <a:schemeClr val="accent1"/>
                </a:solidFill>
                <a:latin typeface="+mj-lt"/>
                <a:ea typeface="Courier New"/>
                <a:cs typeface="Courier New"/>
                <a:sym typeface="Courier New"/>
              </a:rPr>
              <a:t>чем на 20%, увеличить количество качественных снимков,</a:t>
            </a:r>
            <a:r>
              <a:rPr lang="ru-RU" sz="2400" b="1" dirty="0">
                <a:latin typeface="+mj-lt"/>
                <a:ea typeface="Courier New"/>
                <a:cs typeface="Courier New"/>
                <a:sym typeface="Courier New"/>
              </a:rPr>
              <a:t> </a:t>
            </a:r>
            <a:r>
              <a:rPr lang="ru-RU" sz="2400" dirty="0">
                <a:latin typeface="+mj-lt"/>
                <a:ea typeface="Courier New"/>
                <a:cs typeface="Courier New"/>
                <a:sym typeface="Courier New"/>
              </a:rPr>
              <a:t>а так же </a:t>
            </a:r>
            <a:r>
              <a:rPr lang="ru-RU" sz="2400" b="1" dirty="0">
                <a:solidFill>
                  <a:schemeClr val="accent1"/>
                </a:solidFill>
                <a:latin typeface="+mj-lt"/>
                <a:ea typeface="Courier New"/>
                <a:cs typeface="Courier New"/>
                <a:sym typeface="Courier New"/>
              </a:rPr>
              <a:t>сократить дозу облучения </a:t>
            </a:r>
            <a:r>
              <a:rPr lang="ru-RU" sz="2400" dirty="0">
                <a:latin typeface="+mj-lt"/>
                <a:ea typeface="Courier New"/>
                <a:cs typeface="Courier New"/>
                <a:sym typeface="Courier New"/>
              </a:rPr>
              <a:t>на специалиста работающего с «АРИНОЙ-3» , но применяемые сегодня крепления не имеют надежного механизма для  фиксации рентгеновского аппарата на трубопровод под определенным углом.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C0117F4-F00B-47C3-BAD8-9ACD22759C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375"/>
          <a:stretch/>
        </p:blipFill>
        <p:spPr>
          <a:xfrm>
            <a:off x="7390003" y="332656"/>
            <a:ext cx="3879883" cy="294666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0A687A1-228A-4FF1-8B72-5E4126E6C5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086"/>
          <a:stretch/>
        </p:blipFill>
        <p:spPr>
          <a:xfrm>
            <a:off x="6879102" y="3429000"/>
            <a:ext cx="4147762" cy="294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078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24526" y="3374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ЦЕННОСТЬ	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73166" y="1043712"/>
            <a:ext cx="11194648" cy="5189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0" hangingPunct="1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100"/>
            </a:pPr>
            <a:r>
              <a:rPr lang="ru-RU" sz="2400" dirty="0">
                <a:latin typeface="Arial"/>
                <a:cs typeface="Arial"/>
                <a:sym typeface="Arial"/>
              </a:rPr>
              <a:t>наше </a:t>
            </a:r>
            <a:r>
              <a:rPr lang="ru-RU" sz="2400" b="1" dirty="0">
                <a:solidFill>
                  <a:srgbClr val="9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  <a:sym typeface="Arial"/>
              </a:rPr>
              <a:t>универсальное крепление, </a:t>
            </a:r>
            <a:r>
              <a:rPr lang="ru-RU" sz="2400" b="1" dirty="0">
                <a:latin typeface="Arial"/>
                <a:ea typeface="Century Gothic"/>
                <a:cs typeface="Century Gothic"/>
                <a:sym typeface="Century Gothic"/>
              </a:rPr>
              <a:t>представляющее из себя опорный механизм на трубу и цепное зажимное устройство </a:t>
            </a:r>
            <a:endParaRPr lang="ru-RU" sz="2400" b="1" dirty="0">
              <a:latin typeface="Arial"/>
              <a:cs typeface="Arial"/>
              <a:sym typeface="Arial"/>
            </a:endParaRPr>
          </a:p>
          <a:p>
            <a:pPr lvl="0" hangingPunct="1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100"/>
            </a:pPr>
            <a:r>
              <a:rPr lang="ru-RU" sz="2400" dirty="0">
                <a:latin typeface="Arial"/>
                <a:cs typeface="Arial"/>
                <a:sym typeface="Arial"/>
              </a:rPr>
              <a:t>будет </a:t>
            </a:r>
            <a:r>
              <a:rPr lang="ru-RU" sz="2400" b="1" dirty="0">
                <a:latin typeface="Arial"/>
                <a:cs typeface="Arial"/>
                <a:sym typeface="Arial"/>
              </a:rPr>
              <a:t>осуществлять высокоэффективную (по соотношению результаты/затраты) дефектоскопию.</a:t>
            </a:r>
          </a:p>
          <a:p>
            <a:pPr lvl="0" hangingPunct="1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100"/>
            </a:pPr>
            <a:r>
              <a:rPr lang="ru-RU" sz="2400" dirty="0">
                <a:latin typeface="Arial"/>
                <a:cs typeface="Arial"/>
                <a:sym typeface="Arial"/>
              </a:rPr>
              <a:t>В отличие от </a:t>
            </a:r>
            <a:r>
              <a:rPr lang="ru-RU" sz="2400" b="1" dirty="0">
                <a:solidFill>
                  <a:srgbClr val="9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  <a:sym typeface="Arial"/>
              </a:rPr>
              <a:t>существующих</a:t>
            </a:r>
            <a:r>
              <a:rPr lang="ru-RU" sz="2400" dirty="0">
                <a:solidFill>
                  <a:srgbClr val="9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ru-RU" sz="2400" b="1" dirty="0">
                <a:solidFill>
                  <a:srgbClr val="9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  <a:sym typeface="Arial"/>
              </a:rPr>
              <a:t>аналогов</a:t>
            </a:r>
            <a:r>
              <a:rPr lang="ru-RU" sz="2400" b="1" dirty="0">
                <a:latin typeface="Arial"/>
                <a:cs typeface="Arial"/>
                <a:sym typeface="Arial"/>
              </a:rPr>
              <a:t>, использующих крепление </a:t>
            </a:r>
            <a:br>
              <a:rPr lang="ru-RU" sz="2400" b="1" dirty="0">
                <a:latin typeface="Arial"/>
                <a:cs typeface="Arial"/>
                <a:sym typeface="Arial"/>
              </a:rPr>
            </a:br>
            <a:r>
              <a:rPr lang="ru-RU" sz="2400" b="1" dirty="0">
                <a:latin typeface="Arial"/>
                <a:cs typeface="Arial"/>
                <a:sym typeface="Arial"/>
              </a:rPr>
              <a:t>в виде магнитов, стоек и цепи со слабым зажимным устройством</a:t>
            </a:r>
            <a:r>
              <a:rPr lang="ru-RU" sz="2400" dirty="0">
                <a:latin typeface="Arial"/>
                <a:cs typeface="Arial"/>
                <a:sym typeface="Arial"/>
              </a:rPr>
              <a:t>, </a:t>
            </a:r>
          </a:p>
          <a:p>
            <a:pPr lvl="0" hangingPunct="1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100"/>
            </a:pPr>
            <a:r>
              <a:rPr lang="ru-RU" sz="2400" dirty="0">
                <a:latin typeface="Arial"/>
                <a:cs typeface="Arial"/>
                <a:sym typeface="Arial"/>
              </a:rPr>
              <a:t>наше решение будет лучше тем, что </a:t>
            </a:r>
            <a:r>
              <a:rPr lang="ru-RU" sz="2400" b="1" dirty="0">
                <a:latin typeface="Arial"/>
                <a:cs typeface="Arial"/>
                <a:sym typeface="Arial"/>
              </a:rPr>
              <a:t>оно даст возможность надёжного крепления к трубе и установить штатив с прибором на трубу любого диаметра, а так же позволит зафиксировать  аппарат под углом 40-60 °, что позволит уменьшить время на съёмку и увеличить количество снимков.</a:t>
            </a:r>
            <a:endParaRPr lang="ru-RU" sz="2400" dirty="0">
              <a:latin typeface="Arial"/>
              <a:cs typeface="Arial"/>
              <a:sym typeface="Arial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75136" y="812277"/>
            <a:ext cx="7651221" cy="60139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0" algn="just" hangingPunct="1">
              <a:lnSpc>
                <a:spcPct val="115000"/>
              </a:lnSpc>
              <a:spcAft>
                <a:spcPts val="1200"/>
              </a:spcAft>
              <a:buClr>
                <a:srgbClr val="595959"/>
              </a:buClr>
              <a:buSzPts val="1800"/>
            </a:pPr>
            <a:r>
              <a:rPr lang="ru-RU" sz="2400" dirty="0">
                <a:latin typeface="Gilroy-Light" panose="020B0604020202020204" charset="-52"/>
                <a:cs typeface="Arial"/>
                <a:sym typeface="Arial"/>
              </a:rPr>
              <a:t>Устройство крепления представляет из себя опорный механизм на трубу и цепное зажимное устройство. При помощи использования цепи есть возможность крепления на трубу любого диаметра. Механизм фиксации имеет функционал предварительного зажима (используется звездочка для выборки цепи), а также механизм более тонкой настройки через прижимной винт. К опорному узлу на трубе крепится простая цилиндрическая штанга, длина примерно 50-60 см (можно и больше если потребуется). На трубе размещается деталь с установленным сферическим кронштейном стандартной конструкции.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264351" y="9471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ПРОДУКТ/РЕШЕНИЕ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3A037E3-9D54-45DD-80E0-D95FA593BD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17"/>
          <a:stretch/>
        </p:blipFill>
        <p:spPr>
          <a:xfrm>
            <a:off x="7726357" y="526771"/>
            <a:ext cx="4831030" cy="587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ndicam_2023-05-19_12-13-03-113">
            <a:hlinkClick r:id="" action="ppaction://media"/>
            <a:extLst>
              <a:ext uri="{FF2B5EF4-FFF2-40B4-BE49-F238E27FC236}">
                <a16:creationId xmlns:a16="http://schemas.microsoft.com/office/drawing/2014/main" id="{593207BB-A4E8-4711-8349-3F28FA21AE7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5314" end="465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773" y="0"/>
            <a:ext cx="1217522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94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24526" y="33747"/>
            <a:ext cx="885066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ТЕХНОЛОГИЧЕСКОЕ  РЕШЕНИЕ	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73166" y="1043712"/>
            <a:ext cx="11194648" cy="480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0" hangingPunct="1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100"/>
            </a:pPr>
            <a:endParaRPr lang="ru-RU" sz="2400" dirty="0">
              <a:latin typeface="Arial"/>
              <a:cs typeface="Arial"/>
              <a:sym typeface="Arial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7582486" cy="197340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6FD316-B23F-4948-81E0-7592D0F4AB0B}"/>
              </a:ext>
            </a:extLst>
          </p:cNvPr>
          <p:cNvSpPr/>
          <p:nvPr/>
        </p:nvSpPr>
        <p:spPr>
          <a:xfrm>
            <a:off x="324186" y="1203026"/>
            <a:ext cx="11194648" cy="3773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hangingPunct="1">
              <a:lnSpc>
                <a:spcPct val="115000"/>
              </a:lnSpc>
              <a:spcAft>
                <a:spcPts val="1200"/>
              </a:spcAft>
              <a:buClr>
                <a:srgbClr val="595959"/>
              </a:buClr>
              <a:buSzPts val="1800"/>
            </a:pPr>
            <a:r>
              <a:rPr lang="ru-RU" sz="2400" dirty="0"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Наше решение позволяет монтировать прибор на трубу </a:t>
            </a:r>
            <a:r>
              <a:rPr lang="ru-RU" sz="2400" b="1" dirty="0">
                <a:solidFill>
                  <a:srgbClr val="8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разного диаметра</a:t>
            </a:r>
            <a:r>
              <a:rPr lang="ru-RU" sz="2400" b="1" dirty="0"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. </a:t>
            </a:r>
            <a:r>
              <a:rPr lang="ru-RU" sz="2400" dirty="0"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Используется</a:t>
            </a:r>
            <a:r>
              <a:rPr lang="ru-RU" sz="2400" b="1" dirty="0"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 </a:t>
            </a:r>
            <a:r>
              <a:rPr lang="ru-RU" sz="2400" b="1" dirty="0">
                <a:solidFill>
                  <a:srgbClr val="8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элемент «цепь», </a:t>
            </a:r>
            <a:r>
              <a:rPr lang="ru-RU" sz="2400" dirty="0"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обеспечивающее крепление к трубе </a:t>
            </a:r>
            <a:r>
              <a:rPr lang="ru-RU" sz="2400" b="1" dirty="0">
                <a:solidFill>
                  <a:srgbClr val="8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распространенного диаметра </a:t>
            </a:r>
            <a:r>
              <a:rPr lang="ru-RU" sz="2400" dirty="0"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50-720 мм.</a:t>
            </a:r>
          </a:p>
          <a:p>
            <a:pPr lvl="0" algn="just" hangingPunct="1">
              <a:lnSpc>
                <a:spcPct val="115000"/>
              </a:lnSpc>
              <a:spcAft>
                <a:spcPts val="1200"/>
              </a:spcAft>
              <a:buClr>
                <a:srgbClr val="595959"/>
              </a:buClr>
              <a:buSzPts val="1800"/>
            </a:pPr>
            <a:r>
              <a:rPr lang="ru-RU" sz="2400" dirty="0"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Предложенная конструкция  позволяет</a:t>
            </a:r>
            <a:r>
              <a:rPr lang="ru-RU" sz="2400" b="1" dirty="0">
                <a:solidFill>
                  <a:srgbClr val="8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 ставить</a:t>
            </a:r>
            <a:r>
              <a:rPr lang="ru-RU" sz="2400" b="1" dirty="0"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 </a:t>
            </a:r>
            <a:r>
              <a:rPr lang="ru-RU" sz="2400" dirty="0"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рентгеновский аппарат </a:t>
            </a:r>
            <a:r>
              <a:rPr lang="ru-RU" sz="2400" b="1" dirty="0">
                <a:solidFill>
                  <a:srgbClr val="8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под</a:t>
            </a:r>
            <a:r>
              <a:rPr lang="ru-RU" sz="2400" b="1" dirty="0"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 </a:t>
            </a:r>
            <a:r>
              <a:rPr lang="ru-RU" sz="2400" b="1" dirty="0">
                <a:solidFill>
                  <a:srgbClr val="8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любым углом</a:t>
            </a:r>
            <a:r>
              <a:rPr lang="ru-RU" sz="2400" b="1" dirty="0"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 </a:t>
            </a:r>
            <a:r>
              <a:rPr lang="ru-RU" sz="2400" dirty="0"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к трубе</a:t>
            </a:r>
            <a:r>
              <a:rPr lang="ru-RU" sz="2400" b="1" dirty="0"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, </a:t>
            </a:r>
            <a:r>
              <a:rPr lang="ru-RU" sz="2400" b="1" dirty="0">
                <a:solidFill>
                  <a:srgbClr val="8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регулировать по высоте </a:t>
            </a:r>
            <a:r>
              <a:rPr lang="ru-RU" sz="2400" dirty="0"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(ограничение высота штанги), обеспечивает </a:t>
            </a:r>
            <a:r>
              <a:rPr lang="ru-RU" sz="2400" b="1" dirty="0">
                <a:solidFill>
                  <a:srgbClr val="8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вращение</a:t>
            </a:r>
            <a:r>
              <a:rPr lang="ru-RU" sz="2400" dirty="0"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  в любую сторону (через сферический шарнир).</a:t>
            </a:r>
          </a:p>
          <a:p>
            <a:pPr lvl="0" algn="just" hangingPunct="1">
              <a:lnSpc>
                <a:spcPct val="115000"/>
              </a:lnSpc>
              <a:spcAft>
                <a:spcPts val="1200"/>
              </a:spcAft>
              <a:buClr>
                <a:srgbClr val="595959"/>
              </a:buClr>
              <a:buSzPts val="1800"/>
            </a:pPr>
            <a:r>
              <a:rPr lang="ru-RU" sz="2400" dirty="0"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Есть возможность</a:t>
            </a:r>
            <a:r>
              <a:rPr lang="ru-RU" sz="2400" b="1" dirty="0"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 </a:t>
            </a:r>
            <a:r>
              <a:rPr lang="ru-RU" sz="2400" dirty="0">
                <a:latin typeface="Gilroy-Light" panose="020B0604020202020204" charset="-52"/>
                <a:cs typeface="Arial" panose="020B0604020202020204" pitchFamily="34" charset="0"/>
                <a:sym typeface="Arial"/>
              </a:rPr>
              <a:t>крепления к горизонтальным и вертикальным трубопроводам и  сохраняет целостность трубы.</a:t>
            </a:r>
          </a:p>
        </p:txBody>
      </p:sp>
    </p:spTree>
    <p:extLst>
      <p:ext uri="{BB962C8B-B14F-4D97-AF65-F5344CB8AC3E}">
        <p14:creationId xmlns:p14="http://schemas.microsoft.com/office/powerpoint/2010/main" val="22301093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9945858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2"/>
              <a:ext cx="1967629" cy="4853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264351" y="94712"/>
            <a:ext cx="1104607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ПРИНЦИП РАБОТЫ ПРОДУКТА/РЕШЕНИЯ 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BCF0982-946F-415E-B567-4773B1098509}"/>
              </a:ext>
            </a:extLst>
          </p:cNvPr>
          <p:cNvSpPr/>
          <p:nvPr/>
        </p:nvSpPr>
        <p:spPr>
          <a:xfrm>
            <a:off x="498427" y="900144"/>
            <a:ext cx="76240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spc="30" dirty="0">
                <a:solidFill>
                  <a:srgbClr val="262626"/>
                </a:solidFill>
                <a:latin typeface="Gilroy-Light" panose="020B0604020202020204"/>
                <a:ea typeface="Times New Roman" panose="02020603050405020304" pitchFamily="18" charset="0"/>
                <a:cs typeface="SimSun" panose="02010600030101010101" pitchFamily="2" charset="-122"/>
              </a:rPr>
              <a:t>Опорный механизм цепным зажимным устройством размещается на трубопроводе, на котором будет производится съемка (контроль сварных соединений), шарнирная цепь с прорезиненным покрытием 10 охватывает крепежную конструкцию, находящуюся в непосредственной близости от исследуемого объекта. Создаётся предварительная натяжка храповым механизмом (зубчатым колесом) 8, путем перемещения рычага 9, окончательная натяжка осуществляется винтом 11, после опорный механизм с зажимным устройством надёжно крепится на трубопроводе, по цилиндрической штанге несущего элемента 600 мм устанавливается шарнирный ползун 3 на необходимой высоте расстояние от исследуемого объекта. </a:t>
            </a:r>
            <a:endParaRPr lang="ru-RU" sz="2400" b="1" dirty="0">
              <a:latin typeface="Gilroy-Light" panose="020B0604020202020204" charset="-52"/>
              <a:cs typeface="Arial" panose="020B0604020202020204" pitchFamily="34" charset="0"/>
              <a:sym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AB938B-952D-4E25-9B0A-529E363530D9}"/>
              </a:ext>
            </a:extLst>
          </p:cNvPr>
          <p:cNvSpPr/>
          <p:nvPr/>
        </p:nvSpPr>
        <p:spPr>
          <a:xfrm>
            <a:off x="9266605" y="6080460"/>
            <a:ext cx="17370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spc="30" dirty="0">
                <a:solidFill>
                  <a:srgbClr val="262626"/>
                </a:solidFill>
                <a:latin typeface="Gilroy-Light" panose="020B0604020202020204"/>
                <a:ea typeface="Times New Roman" panose="02020603050405020304" pitchFamily="18" charset="0"/>
              </a:rPr>
              <a:t>Внешний вид</a:t>
            </a:r>
            <a:endParaRPr lang="ru-RU" sz="3200" b="1" dirty="0">
              <a:latin typeface="Gilroy-Light" panose="020B0604020202020204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E7A2114-342C-4887-85FD-155A6178CC73}"/>
              </a:ext>
            </a:extLst>
          </p:cNvPr>
          <p:cNvPicPr/>
          <p:nvPr/>
        </p:nvPicPr>
        <p:blipFill>
          <a:blip r:embed="rId2" cstate="print"/>
          <a:srcRect/>
          <a:stretch/>
        </p:blipFill>
        <p:spPr>
          <a:xfrm>
            <a:off x="8232970" y="1074918"/>
            <a:ext cx="3804285" cy="479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9616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9945858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2"/>
              <a:ext cx="1967629" cy="4853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264351" y="94712"/>
            <a:ext cx="1104607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ПРИНЦИП РАБОТЫ ПРОДУКТА/РЕШЕНИЯ </a:t>
            </a:r>
            <a:endParaRPr sz="3600" dirty="0"/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000382F8-A895-A166-51BB-13EC465BAB70}"/>
              </a:ext>
            </a:extLst>
          </p:cNvPr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solidFill>
            <a:srgbClr val="FCAF17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8E73E0-BECC-42EB-A82A-7CEA85C03543}"/>
              </a:ext>
            </a:extLst>
          </p:cNvPr>
          <p:cNvSpPr/>
          <p:nvPr/>
        </p:nvSpPr>
        <p:spPr>
          <a:xfrm>
            <a:off x="264351" y="1106364"/>
            <a:ext cx="719408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spc="30" dirty="0">
                <a:solidFill>
                  <a:srgbClr val="262626"/>
                </a:solidFill>
                <a:latin typeface="Gilroy-Light" panose="020B0604020202020204"/>
                <a:ea typeface="Times New Roman" panose="02020603050405020304" pitchFamily="18" charset="0"/>
                <a:cs typeface="SimSun" panose="02010600030101010101" pitchFamily="2" charset="-122"/>
              </a:rPr>
              <a:t>Выбирается предварительно угол для создания необходимого снимка и на узле крепления производится быстрое надежное закрепление аппарата к штативу, после чего происходит снимок (исследование) трубопровода или сварных соединений. С помощью шарнирного ползуна 3 можно изменить расстояние от фокуса аппарата до исследуемого объекта и угол. Так же можно ослабить крепление опорного механизма с цепным зажимным устройством и переместить по трубопроводу как в продольном, так и в поперечном направлении, что тоже позволит изменить угол для создания снимков. </a:t>
            </a:r>
            <a:endParaRPr lang="ru-RU" sz="2000" dirty="0">
              <a:latin typeface="Gilroy-Light" panose="020B0604020202020204"/>
              <a:ea typeface="Calibri" panose="020F0502020204030204" pitchFamily="34" charset="0"/>
              <a:cs typeface="SimSun" panose="02010600030101010101" pitchFamily="2" charset="-122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2BF5CBC-B351-4957-91EA-D05A004ED372}"/>
              </a:ext>
            </a:extLst>
          </p:cNvPr>
          <p:cNvSpPr/>
          <p:nvPr/>
        </p:nvSpPr>
        <p:spPr>
          <a:xfrm>
            <a:off x="7944760" y="5808247"/>
            <a:ext cx="43871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spc="30" dirty="0">
                <a:solidFill>
                  <a:srgbClr val="262626"/>
                </a:solidFill>
                <a:latin typeface="Gilroy-Light" panose="020B0604020202020204"/>
                <a:ea typeface="Times New Roman" panose="02020603050405020304" pitchFamily="18" charset="0"/>
              </a:rPr>
              <a:t>Опорный механизм с цепным зажимным устройством</a:t>
            </a:r>
            <a:endParaRPr lang="ru-RU" sz="3200" b="1" dirty="0">
              <a:latin typeface="Gilroy-Light" panose="020B0604020202020204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5CCEFCA-3783-456D-92CA-F732E6F0FFDC}"/>
              </a:ext>
            </a:extLst>
          </p:cNvPr>
          <p:cNvPicPr/>
          <p:nvPr/>
        </p:nvPicPr>
        <p:blipFill>
          <a:blip r:embed="rId2" cstate="print"/>
          <a:srcRect/>
          <a:stretch/>
        </p:blipFill>
        <p:spPr>
          <a:xfrm>
            <a:off x="7413434" y="1130667"/>
            <a:ext cx="4656646" cy="4677580"/>
          </a:xfrm>
          <a:prstGeom prst="rect">
            <a:avLst/>
          </a:prstGeom>
        </p:spPr>
      </p:pic>
      <p:sp>
        <p:nvSpPr>
          <p:cNvPr id="22" name="7">
            <a:extLst>
              <a:ext uri="{FF2B5EF4-FFF2-40B4-BE49-F238E27FC236}">
                <a16:creationId xmlns:a16="http://schemas.microsoft.com/office/drawing/2014/main" id="{B903A5B2-8DE2-40FE-9837-F03349F0B1C6}"/>
              </a:ext>
            </a:extLst>
          </p:cNvPr>
          <p:cNvSpPr txBox="1"/>
          <p:nvPr/>
        </p:nvSpPr>
        <p:spPr>
          <a:xfrm>
            <a:off x="30276" y="6519206"/>
            <a:ext cx="468151" cy="199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ru-RU" dirty="0"/>
              <a:t>8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805404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9945858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2"/>
              <a:ext cx="1967629" cy="4853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264351" y="94712"/>
            <a:ext cx="1104607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ПРИНЦИП РАБОТЫ ПРОДУКТА/РЕШЕНИЯ 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9085AB4-A051-4C8E-A635-6A8E034A700E}"/>
              </a:ext>
            </a:extLst>
          </p:cNvPr>
          <p:cNvSpPr/>
          <p:nvPr/>
        </p:nvSpPr>
        <p:spPr>
          <a:xfrm>
            <a:off x="366670" y="1045384"/>
            <a:ext cx="116330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spc="30" dirty="0">
                <a:solidFill>
                  <a:srgbClr val="262626"/>
                </a:solidFill>
                <a:latin typeface="Gilroy-Light" panose="020B0604020202020204"/>
                <a:ea typeface="Times New Roman" panose="02020603050405020304" pitchFamily="18" charset="0"/>
                <a:cs typeface="SimSun" panose="02010600030101010101" pitchFamily="2" charset="-122"/>
              </a:rPr>
              <a:t>После окончания исследования узел аппарата 5, снимается аппарат ослабляется винт 11 на опорном механизме и ослабляется цепь храпового механизма 8, после этого штатив можно снять полностью или передвинуть по трубопроводу для совершения другого исследования</a:t>
            </a:r>
            <a:endParaRPr lang="ru-RU" sz="2000" dirty="0">
              <a:latin typeface="Gilroy-Light" panose="020B0604020202020204"/>
              <a:ea typeface="Calibri" panose="020F0502020204030204" pitchFamily="34" charset="0"/>
              <a:cs typeface="SimSun" panose="02010600030101010101" pitchFamily="2" charset="-122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B8B3664-1200-4603-9E63-B50CC5EECCCD}"/>
              </a:ext>
            </a:extLst>
          </p:cNvPr>
          <p:cNvPicPr/>
          <p:nvPr/>
        </p:nvPicPr>
        <p:blipFill rotWithShape="1">
          <a:blip r:embed="rId2"/>
          <a:srcRect l="2599" t="10116" r="7815"/>
          <a:stretch/>
        </p:blipFill>
        <p:spPr bwMode="auto">
          <a:xfrm>
            <a:off x="3127373" y="2660818"/>
            <a:ext cx="5320030" cy="30587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3CF8266-98BF-4911-99FB-C6B5A27EE01F}"/>
              </a:ext>
            </a:extLst>
          </p:cNvPr>
          <p:cNvSpPr/>
          <p:nvPr/>
        </p:nvSpPr>
        <p:spPr>
          <a:xfrm>
            <a:off x="3902445" y="5765388"/>
            <a:ext cx="43871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spc="30" dirty="0">
                <a:solidFill>
                  <a:srgbClr val="262626"/>
                </a:solidFill>
                <a:latin typeface="Gilroy-Light" panose="020B0604020202020204"/>
                <a:ea typeface="Times New Roman" panose="02020603050405020304" pitchFamily="18" charset="0"/>
              </a:rPr>
              <a:t>Зажим с шарниром для крепления камеры</a:t>
            </a:r>
            <a:endParaRPr lang="ru-RU" sz="3200" b="1" dirty="0">
              <a:latin typeface="Gilroy-Light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82970013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4375052" cy="153868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52608" y="967475"/>
            <a:ext cx="11569328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chemeClr val="tx1"/>
                </a:solidFill>
              </a:rPr>
              <a:t>Наш проект направлен на предприятия использующие рентгеновские аппараты «АРИНА-3». Потенциальными потребителями являются организации 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топливно-энергетического комплекса, наиболее ранним последователем является АО «Газпром газораспределение Вологда».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 </a:t>
            </a:r>
            <a:r>
              <a:rPr dirty="0"/>
              <a:t> 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4617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ПОЛЬЗОВАТЕЛЬ</a:t>
            </a:r>
            <a:endParaRPr sz="3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9545F7-FF7A-472F-B94E-537918E73F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522" y="4674813"/>
            <a:ext cx="2777212" cy="142332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F1EEFB4-2C11-482E-83EE-BB7BAB9900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7" t="21766" r="26486" b="33743"/>
          <a:stretch/>
        </p:blipFill>
        <p:spPr bwMode="auto">
          <a:xfrm>
            <a:off x="135653" y="3222021"/>
            <a:ext cx="2348953" cy="141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5E381EB-A451-4CBC-A7AD-54F51A5D9C2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077" t="7649" r="23308"/>
          <a:stretch/>
        </p:blipFill>
        <p:spPr>
          <a:xfrm>
            <a:off x="2533183" y="3450567"/>
            <a:ext cx="1511949" cy="2340327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ED2D11A-A0C5-4006-8041-E0FC7EB08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980" y="3365472"/>
            <a:ext cx="2532322" cy="141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44FC90A-75D0-4B89-910D-B2352ABB8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302" y="3923137"/>
            <a:ext cx="1482401" cy="163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«Российские коммунальные системы» приобрели водоканал г. Пенза | VodaNews">
            <a:extLst>
              <a:ext uri="{FF2B5EF4-FFF2-40B4-BE49-F238E27FC236}">
                <a16:creationId xmlns:a16="http://schemas.microsoft.com/office/drawing/2014/main" id="{C01A17E7-0DC9-4F11-93B5-057EFC7511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" t="822" r="23084" b="-822"/>
          <a:stretch/>
        </p:blipFill>
        <p:spPr bwMode="auto">
          <a:xfrm>
            <a:off x="4072700" y="4659398"/>
            <a:ext cx="2676882" cy="113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2BF35AB2-E99F-449B-9BC4-8D439B3E4B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0" t="16646" r="5068" b="17065"/>
          <a:stretch/>
        </p:blipFill>
        <p:spPr bwMode="auto">
          <a:xfrm>
            <a:off x="8439922" y="3673199"/>
            <a:ext cx="2512411" cy="790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B983969A-0598-423A-B662-3ABD59656B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6" t="36513" r="15607" b="32623"/>
          <a:stretch/>
        </p:blipFill>
        <p:spPr bwMode="auto">
          <a:xfrm>
            <a:off x="8461227" y="4737664"/>
            <a:ext cx="2309110" cy="1053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D0979BBA-3212-484F-87EE-B87F0D1DD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818983" y="4314555"/>
            <a:ext cx="3054732" cy="7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907DF0F-466E-4914-A8F0-16D27EEA867D}"/>
              </a:ext>
            </a:extLst>
          </p:cNvPr>
          <p:cNvSpPr/>
          <p:nvPr/>
        </p:nvSpPr>
        <p:spPr>
          <a:xfrm>
            <a:off x="35587" y="2729603"/>
            <a:ext cx="37784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spc="30" dirty="0">
                <a:solidFill>
                  <a:srgbClr val="262626"/>
                </a:solidFill>
                <a:latin typeface="Gilroy-Light" panose="020B0604020202020204"/>
              </a:rPr>
              <a:t>Нефтегазовая отрасль</a:t>
            </a:r>
            <a:endParaRPr lang="ru-RU" sz="3200" b="1" dirty="0">
              <a:latin typeface="Gilroy-Light" panose="020B0604020202020204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0BC8BB0-399F-4486-8872-9F5B81E34750}"/>
              </a:ext>
            </a:extLst>
          </p:cNvPr>
          <p:cNvSpPr/>
          <p:nvPr/>
        </p:nvSpPr>
        <p:spPr>
          <a:xfrm>
            <a:off x="7649098" y="2711836"/>
            <a:ext cx="37784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spc="30" dirty="0">
                <a:solidFill>
                  <a:srgbClr val="262626"/>
                </a:solidFill>
                <a:latin typeface="Gilroy-Light" panose="020B0604020202020204"/>
              </a:rPr>
              <a:t>Компании по производству трубопроводов</a:t>
            </a:r>
            <a:endParaRPr lang="ru-RU" sz="3200" b="1" dirty="0">
              <a:latin typeface="Gilroy-Light" panose="020B0604020202020204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52A1FB75-CF32-4560-8901-E51C36BFA537}"/>
              </a:ext>
            </a:extLst>
          </p:cNvPr>
          <p:cNvSpPr/>
          <p:nvPr/>
        </p:nvSpPr>
        <p:spPr>
          <a:xfrm>
            <a:off x="4206767" y="2781095"/>
            <a:ext cx="37784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spc="30" dirty="0">
                <a:solidFill>
                  <a:srgbClr val="262626"/>
                </a:solidFill>
                <a:latin typeface="Gilroy-Light" panose="020B0604020202020204"/>
              </a:rPr>
              <a:t>Ресурсосберегающая отрасль</a:t>
            </a:r>
            <a:endParaRPr lang="ru-RU" sz="3200" b="1" dirty="0">
              <a:latin typeface="Gilroy-Light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30276" y="527955"/>
            <a:ext cx="4557932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-6779" y="-17288"/>
            <a:ext cx="4564711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ExtraBold"/>
                <a:sym typeface="Gilroy-ExtraBold"/>
              </a:rPr>
              <a:t>БИЗНЕС-МОДЕЛЬ</a:t>
            </a:r>
          </a:p>
        </p:txBody>
      </p: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7042105"/>
              </p:ext>
            </p:extLst>
          </p:nvPr>
        </p:nvGraphicFramePr>
        <p:xfrm>
          <a:off x="186432" y="843107"/>
          <a:ext cx="11842811" cy="5438485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2814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3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20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530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62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85499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 dirty="0">
                          <a:solidFill>
                            <a:srgbClr val="FF2F2D"/>
                          </a:solidFill>
                          <a:sym typeface="Times New Roman"/>
                        </a:rPr>
                        <a:t>Проблема</a:t>
                      </a:r>
                      <a:endParaRPr sz="1600" b="1" dirty="0">
                        <a:solidFill>
                          <a:srgbClr val="FF2F2D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ym typeface="Times New Roman"/>
                        </a:rPr>
                        <a:t>Генеральный директор</a:t>
                      </a:r>
                      <a:endParaRPr sz="14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ym typeface="Times New Roman"/>
                        </a:rPr>
                        <a:t>АО «Газпром газораспределение Вологда» (индустриальный</a:t>
                      </a:r>
                      <a:r>
                        <a:rPr lang="ru-RU" sz="1200" u="none" strike="noStrike" cap="none" baseline="0" dirty="0">
                          <a:sym typeface="Times New Roman"/>
                        </a:rPr>
                        <a:t> партнер</a:t>
                      </a:r>
                      <a:r>
                        <a:rPr lang="ru-RU" sz="1200" u="none" strike="noStrike" cap="none" dirty="0">
                          <a:sym typeface="Times New Roman"/>
                        </a:rPr>
                        <a:t>) хочет сократить время выполнения снимков не менее, чем на 20%,</a:t>
                      </a:r>
                      <a:endParaRPr sz="1200" u="none" strike="noStrike" cap="none" dirty="0"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ym typeface="Times New Roman"/>
                        </a:rPr>
                        <a:t>но применяемые сегодня штативы не имеют возможности крепления их к трубе и фиксации рентген-аппарата под определенным углом.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u="none" strike="noStrike" cap="none" dirty="0"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sym typeface="Times New Roman"/>
                      </a:endParaRPr>
                    </a:p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solidFill>
                            <a:srgbClr val="FF2F2D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Times New Roman"/>
                        </a:rPr>
                        <a:t>Существующие альтернативы</a:t>
                      </a:r>
                      <a:endParaRPr sz="1400" b="1" i="0" u="none" strike="noStrike" cap="none" spc="0" baseline="0" dirty="0">
                        <a:solidFill>
                          <a:srgbClr val="FF2F2D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ym typeface="Times New Roman"/>
                        </a:rPr>
                        <a:t>Аналоги не дают комплексного решения проблемы, так как «СПРУТ ШРТ-3» имеет только регулировку по высоте и направлению положения рентген-аппарата,</a:t>
                      </a:r>
                      <a:endParaRPr sz="14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ym typeface="Times New Roman"/>
                        </a:rPr>
                        <a:t>а «АРИОН ШРТ-1» имеет только регулировку вращения.</a:t>
                      </a:r>
                      <a:endParaRPr sz="1200" b="0" u="none" strike="noStrike" cap="none" dirty="0">
                        <a:solidFill>
                          <a:schemeClr val="tx1"/>
                        </a:solidFill>
                        <a:latin typeface="Gilroy-Light" panose="020B0604020202020204" charset="-52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9050" marR="99050" marT="45725" marB="45725"/>
                </a:tc>
                <a:tc>
                  <a:txBody>
                    <a:bodyPr/>
                    <a:lstStyle/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solidFill>
                            <a:srgbClr val="FF2F2D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Times New Roman"/>
                        </a:rPr>
                        <a:t>Решение</a:t>
                      </a:r>
                      <a:endParaRPr sz="1400" b="1" i="0" u="none" strike="noStrike" cap="none" spc="0" baseline="0" dirty="0">
                        <a:solidFill>
                          <a:srgbClr val="FF2F2D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ym typeface="Times New Roman"/>
                        </a:rPr>
                        <a:t>Наше техническое решение позволяет монтировать рентген-аппарат и ставить его под любым углом к трубе, регулировать по высоте, через сферический шарнир ориентировать рентген-аппарат в большом диапазоне сферических координат.</a:t>
                      </a:r>
                      <a:endParaRPr sz="1400" dirty="0">
                        <a:solidFill>
                          <a:schemeClr val="tx1"/>
                        </a:solidFill>
                        <a:latin typeface="Gilroy-Light" panose="020B0604020202020204" charset="-52"/>
                      </a:endParaRPr>
                    </a:p>
                  </a:txBody>
                  <a:tcPr marL="99050" marR="99050" marT="45725" marB="45725"/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solidFill>
                            <a:srgbClr val="FF2F2D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Times New Roman"/>
                        </a:rPr>
                        <a:t>Уникальная ценность предложения</a:t>
                      </a:r>
                      <a:endParaRPr sz="1400" b="1" i="0" u="none" strike="noStrike" cap="none" spc="0" baseline="0" dirty="0">
                        <a:solidFill>
                          <a:srgbClr val="FF2F2D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ym typeface="Times New Roman"/>
                        </a:rPr>
                        <a:t>Крепление позволяет монтировать прибор на трубу разного диаметра, ставить под любым углом к трубе.</a:t>
                      </a:r>
                      <a:endParaRPr sz="1200" b="1" u="none" strike="noStrike" cap="none" dirty="0">
                        <a:solidFill>
                          <a:schemeClr val="tx1"/>
                        </a:solidFill>
                        <a:latin typeface="Gilroy-Light" panose="020B0604020202020204" charset="-52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9050" marR="99050" marT="45725" marB="45725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solidFill>
                            <a:srgbClr val="FF2F2D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Times New Roman"/>
                        </a:rPr>
                        <a:t>Нерыночное конкурентное преимущество</a:t>
                      </a:r>
                      <a:endParaRPr sz="1400" b="1" i="0" u="none" strike="noStrike" cap="none" spc="0" baseline="0" dirty="0">
                        <a:solidFill>
                          <a:srgbClr val="FF2F2D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ym typeface="Times New Roman"/>
                        </a:rPr>
                        <a:t>Установлены договоренности</a:t>
                      </a:r>
                      <a:endParaRPr sz="14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ym typeface="Times New Roman"/>
                        </a:rPr>
                        <a:t>с индустриальным партнером.</a:t>
                      </a:r>
                      <a:endParaRPr sz="1400" dirty="0">
                        <a:solidFill>
                          <a:schemeClr val="tx1"/>
                        </a:solidFill>
                        <a:latin typeface="Gilroy-Light" panose="020B0604020202020204" charset="-52"/>
                      </a:endParaRPr>
                    </a:p>
                  </a:txBody>
                  <a:tcPr marL="99050" marR="99050" marT="45725" marB="45725"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 spc="0" baseline="0" dirty="0">
                          <a:solidFill>
                            <a:srgbClr val="FF2F2D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Times New Roman"/>
                        </a:rPr>
                        <a:t>Сегменты клиентов (потребителей)</a:t>
                      </a:r>
                      <a:endParaRPr sz="1400" b="1" i="0" u="none" strike="noStrike" cap="none" spc="0" baseline="0" dirty="0">
                        <a:solidFill>
                          <a:srgbClr val="FF2F2D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Times New Roman"/>
                        </a:rPr>
                        <a:t>Сегмент рынка В2В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Times New Roman"/>
                        </a:rPr>
                        <a:t>Предприятия ТЭК, использующие рентгеновский аппарат АРИНА-3.</a:t>
                      </a:r>
                      <a:endParaRPr sz="1400" u="none" strike="noStrike" cap="none" dirty="0"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400" u="none" strike="noStrike" cap="none" dirty="0"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sym typeface="Times New Roman"/>
                      </a:endParaRPr>
                    </a:p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solidFill>
                            <a:srgbClr val="FF2F2D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Times New Roman"/>
                        </a:rPr>
                        <a:t>Ранние последователи</a:t>
                      </a:r>
                      <a:endParaRPr sz="1400" b="1" i="0" u="none" strike="noStrike" cap="none" spc="0" baseline="0" dirty="0">
                        <a:solidFill>
                          <a:srgbClr val="FF2F2D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marR="0" lvl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Times New Roman"/>
                        </a:rPr>
                        <a:t>Сегмент рынка В2В</a:t>
                      </a:r>
                    </a:p>
                    <a:p>
                      <a:pPr marL="0" marR="0" lvl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Times New Roman"/>
                        </a:rPr>
                        <a:t>(АО «Газпром газораспределение Вологда»).</a:t>
                      </a:r>
                      <a:endParaRPr sz="12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99050" marR="990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19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solidFill>
                            <a:srgbClr val="FF2F2D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Times New Roman"/>
                        </a:rPr>
                        <a:t>Ключевые метрики</a:t>
                      </a:r>
                      <a:endParaRPr sz="1400" b="1" i="0" u="none" strike="noStrike" cap="none" spc="0" baseline="0" dirty="0">
                        <a:solidFill>
                          <a:srgbClr val="FF2F2D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ym typeface="Times New Roman"/>
                        </a:rPr>
                        <a:t>Снижение времени выполнения снимков не менее, чем на 20%.</a:t>
                      </a:r>
                      <a:endParaRPr sz="14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ym typeface="Times New Roman"/>
                        </a:rPr>
                        <a:t>Снижение дозы облучения работников, выполняющих снимки, не менее, чем на 10%.</a:t>
                      </a:r>
                      <a:endParaRPr sz="1200" b="0" u="none" strike="noStrike" cap="none" dirty="0">
                        <a:solidFill>
                          <a:schemeClr val="tx1"/>
                        </a:solidFill>
                        <a:latin typeface="Gilroy-Light" panose="020B0604020202020204" charset="-52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9050" marR="99050" marT="45725" marB="45725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solidFill>
                            <a:srgbClr val="FF2F2D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Times New Roman"/>
                        </a:rPr>
                        <a:t>Каналы</a:t>
                      </a:r>
                      <a:endParaRPr sz="1400" b="1" i="0" u="none" strike="noStrike" cap="none" spc="0" baseline="0" dirty="0">
                        <a:solidFill>
                          <a:srgbClr val="FF2F2D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ym typeface="Times New Roman"/>
                        </a:rPr>
                        <a:t>Прямой канал сбыта (изготовление продукции по заказу потребителя).</a:t>
                      </a:r>
                      <a:endParaRPr sz="1400" dirty="0">
                        <a:solidFill>
                          <a:schemeClr val="tx1"/>
                        </a:solidFill>
                        <a:latin typeface="Gilroy-Light" panose="020B0604020202020204" charset="-52"/>
                      </a:endParaRPr>
                    </a:p>
                  </a:txBody>
                  <a:tcPr marL="99050" marR="99050" marT="45725" marB="45725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1004">
                <a:tc gridSpan="3">
                  <a:txBody>
                    <a:bodyPr/>
                    <a:lstStyle/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solidFill>
                            <a:srgbClr val="FF2F2D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Times New Roman"/>
                        </a:rPr>
                        <a:t>Структура расходов</a:t>
                      </a:r>
                      <a:endParaRPr sz="1400" b="1" i="0" u="none" strike="noStrike" cap="none" spc="0" baseline="0" dirty="0">
                        <a:solidFill>
                          <a:srgbClr val="FF2F2D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Фонд оплаты труда; отчисления во внебюджетные фонды; расходы на приобретение комплектующих; расходы на аренду помещений; налоговые отчисления (УСН); маркетинговые расходы; прочие расходы.</a:t>
                      </a:r>
                    </a:p>
                  </a:txBody>
                  <a:tcPr marL="99050" marR="990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solidFill>
                            <a:srgbClr val="FF2F2D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Times New Roman"/>
                        </a:rPr>
                        <a:t>Потоки выручки</a:t>
                      </a:r>
                      <a:endParaRPr sz="1400" b="1" i="0" u="none" strike="noStrike" cap="none" spc="0" baseline="0" dirty="0">
                        <a:solidFill>
                          <a:srgbClr val="FF2F2D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ym typeface="Times New Roman"/>
                        </a:rPr>
                        <a:t>Выручка от продажи продукта.</a:t>
                      </a:r>
                      <a:endParaRPr sz="1400" dirty="0">
                        <a:solidFill>
                          <a:schemeClr val="tx1"/>
                        </a:solidFill>
                        <a:latin typeface="Gilroy-Light" panose="020B0604020202020204" charset="-52"/>
                      </a:endParaRPr>
                    </a:p>
                  </a:txBody>
                  <a:tcPr marL="99050" marR="990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88104F7A-4A8C-4DDC-A048-903E347A7654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30423ABB-7055-441E-8F64-E3059882D5B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4" name="7">
              <a:extLst>
                <a:ext uri="{FF2B5EF4-FFF2-40B4-BE49-F238E27FC236}">
                  <a16:creationId xmlns:a16="http://schemas.microsoft.com/office/drawing/2014/main" id="{C5E821C1-C558-4D54-93B5-5177AE9703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426577983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CB21BAB0-CC23-05EF-2118-7E06E5F45E62}"/>
              </a:ext>
            </a:extLst>
          </p:cNvPr>
          <p:cNvSpPr txBox="1">
            <a:spLocks/>
          </p:cNvSpPr>
          <p:nvPr/>
        </p:nvSpPr>
        <p:spPr>
          <a:xfrm>
            <a:off x="120890" y="82935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marR="0" lvl="0" indent="0" algn="l" defTabSz="914358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all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Black"/>
                <a:ea typeface="+mj-ea"/>
                <a:cs typeface="+mj-cs"/>
                <a:sym typeface="Helvetica"/>
              </a:rPr>
              <a:t>Маркетинговая	стратегия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E0F518E7-3DA3-4203-BFCD-27B6246666E3}"/>
              </a:ext>
            </a:extLst>
          </p:cNvPr>
          <p:cNvSpPr txBox="1"/>
          <p:nvPr/>
        </p:nvSpPr>
        <p:spPr>
          <a:xfrm>
            <a:off x="120890" y="777684"/>
            <a:ext cx="11569328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marR="0" lvl="8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FF2F2D"/>
                </a:solidFill>
                <a:effectLst/>
                <a:uLnTx/>
                <a:uFillTx/>
                <a:latin typeface="Gilroy-Light"/>
                <a:ea typeface="Gilroy-Light"/>
                <a:cs typeface="Gilroy-Light"/>
                <a:sym typeface="Gilroy-Light"/>
              </a:rPr>
              <a:t>Цель маркетинговой стратегии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Gilroy-Light"/>
                <a:ea typeface="Gilroy-Light"/>
                <a:cs typeface="Gilroy-Light"/>
                <a:sym typeface="Gilroy-Light"/>
              </a:rPr>
              <a:t>– вход на рынок креплений для рентгеновских аппаратов</a:t>
            </a:r>
          </a:p>
          <a:p>
            <a:pPr marL="0" marR="0" lvl="8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Gilroy-Light"/>
                <a:ea typeface="Gilroy-Light"/>
                <a:cs typeface="Gilroy-Light"/>
                <a:sym typeface="Gilroy-Light"/>
              </a:rPr>
              <a:t>для контроля сварных соединений в России за счет инновационных преимуществ в рамках реализации стратегии концентрированного маркетинга (захват лидерства в ограниченной нише).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Gilroy-Light"/>
                <a:ea typeface="Gilroy-Light"/>
                <a:cs typeface="Gilroy-Light"/>
                <a:sym typeface="Gilroy-Light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Gilroy-Light"/>
                <a:ea typeface="Gilroy-Light"/>
                <a:cs typeface="Gilroy-Light"/>
                <a:sym typeface="Gilroy-Light"/>
              </a:rPr>
              <a:t> 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1ABC71E-AD11-4164-A354-D0C7E13FDD51}"/>
              </a:ext>
            </a:extLst>
          </p:cNvPr>
          <p:cNvGraphicFramePr>
            <a:graphicFrameLocks noGrp="1"/>
          </p:cNvGraphicFramePr>
          <p:nvPr/>
        </p:nvGraphicFramePr>
        <p:xfrm>
          <a:off x="213064" y="2282418"/>
          <a:ext cx="11070454" cy="368976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642369">
                  <a:extLst>
                    <a:ext uri="{9D8B030D-6E8A-4147-A177-3AD203B41FA5}">
                      <a16:colId xmlns:a16="http://schemas.microsoft.com/office/drawing/2014/main" val="2070389763"/>
                    </a:ext>
                  </a:extLst>
                </a:gridCol>
                <a:gridCol w="9428085">
                  <a:extLst>
                    <a:ext uri="{9D8B030D-6E8A-4147-A177-3AD203B41FA5}">
                      <a16:colId xmlns:a16="http://schemas.microsoft.com/office/drawing/2014/main" val="2040365802"/>
                    </a:ext>
                  </a:extLst>
                </a:gridCol>
              </a:tblGrid>
              <a:tr h="900000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179" algn="l" defTabSz="914358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358" algn="l" defTabSz="914358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536" algn="l" defTabSz="914358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715" algn="l" defTabSz="914358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5894" algn="l" defTabSz="914358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073" algn="l" defTabSz="914358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252" algn="l" defTabSz="914358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430" algn="l" defTabSz="914358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sz="1400" b="1" dirty="0">
                          <a:solidFill>
                            <a:srgbClr val="8F00FF"/>
                          </a:solidFill>
                          <a:effectLst/>
                          <a:latin typeface="+mj-lt"/>
                        </a:rPr>
                        <a:t>Товарная стратегия</a:t>
                      </a:r>
                      <a:endParaRPr lang="ru-RU" sz="1400" b="1" i="1" dirty="0">
                        <a:solidFill>
                          <a:srgbClr val="8F00FF"/>
                        </a:solidFill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200" dirty="0">
                          <a:latin typeface="+mj-lt"/>
                        </a:rPr>
                        <a:t> Продукт будет совершенствоваться на постоянной основе по обратной связи от потребителей.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200" dirty="0">
                          <a:latin typeface="+mj-lt"/>
                        </a:rPr>
                        <a:t> Планируется создание</a:t>
                      </a:r>
                      <a:r>
                        <a:rPr lang="ru-RU" sz="1400" b="0" kern="1200" baseline="0" dirty="0">
                          <a:latin typeface="+mj-lt"/>
                        </a:rPr>
                        <a:t> универсальных креплений для рентгеновских аппаратов «АРИНА-7»,  «АРИНА-9», «ПАЛЬМИР-200», «ПАЛЬМИР-300». </a:t>
                      </a:r>
                      <a:endParaRPr lang="ru-RU" sz="1400" b="0" kern="1200" dirty="0">
                        <a:solidFill>
                          <a:prstClr val="black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9241105"/>
                  </a:ext>
                </a:extLst>
              </a:tr>
              <a:tr h="900000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sz="1400" b="1" dirty="0">
                          <a:solidFill>
                            <a:srgbClr val="8F00FF"/>
                          </a:solidFill>
                          <a:effectLst/>
                          <a:latin typeface="+mj-lt"/>
                        </a:rPr>
                        <a:t>Ценовая стратегия</a:t>
                      </a:r>
                      <a:endParaRPr lang="ru-RU" sz="1400" b="1" i="1" dirty="0">
                        <a:solidFill>
                          <a:srgbClr val="8F00FF"/>
                        </a:solidFill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latin typeface="+mj-lt"/>
                        </a:rPr>
                        <a:t> В первый год цена будет выше себестоимости на 27%, так как</a:t>
                      </a:r>
                      <a:r>
                        <a:rPr lang="ru-RU" sz="1400" kern="1200" baseline="0" dirty="0">
                          <a:latin typeface="+mj-lt"/>
                        </a:rPr>
                        <a:t> цена в 25 тыс. руб. оптимальна </a:t>
                      </a:r>
                      <a:br>
                        <a:rPr lang="ru-RU" sz="1400" kern="1200" baseline="0" dirty="0">
                          <a:latin typeface="+mj-lt"/>
                        </a:rPr>
                      </a:br>
                      <a:r>
                        <a:rPr lang="ru-RU" sz="1400" kern="1200" baseline="0" dirty="0">
                          <a:latin typeface="+mj-lt"/>
                        </a:rPr>
                        <a:t>для ранних последователей (условия индустриального партнера) и сравнительно ниже, чем цены большинства производителей аналогичных креплений</a:t>
                      </a:r>
                      <a:r>
                        <a:rPr lang="ru-RU" sz="1400" kern="1200" dirty="0">
                          <a:latin typeface="+mj-lt"/>
                        </a:rPr>
                        <a:t>.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latin typeface="+mj-lt"/>
                        </a:rPr>
                        <a:t> В 2029 году доля</a:t>
                      </a:r>
                      <a:r>
                        <a:rPr lang="ru-RU" sz="1400" kern="1200" baseline="0" dirty="0">
                          <a:latin typeface="+mj-lt"/>
                        </a:rPr>
                        <a:t> </a:t>
                      </a:r>
                      <a:r>
                        <a:rPr lang="ru-RU" sz="1400" kern="1200" dirty="0">
                          <a:latin typeface="+mj-lt"/>
                        </a:rPr>
                        <a:t>прибыли составит 40%.</a:t>
                      </a:r>
                      <a:endParaRPr lang="ru-RU" sz="1400" b="0" kern="1200" dirty="0">
                        <a:solidFill>
                          <a:prstClr val="black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4113056"/>
                  </a:ext>
                </a:extLst>
              </a:tr>
              <a:tr h="900000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sz="1400" b="1" dirty="0">
                          <a:solidFill>
                            <a:srgbClr val="8F00FF"/>
                          </a:solidFill>
                          <a:effectLst/>
                          <a:latin typeface="+mj-lt"/>
                        </a:rPr>
                        <a:t>Стратегия распределения</a:t>
                      </a:r>
                      <a:endParaRPr lang="ru-RU" sz="1400" b="1" i="1" dirty="0">
                        <a:solidFill>
                          <a:srgbClr val="8F00FF"/>
                        </a:solidFill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latin typeface="+mj-lt"/>
                        </a:rPr>
                        <a:t> Рассылка коммерческих предложений.</a:t>
                      </a: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latin typeface="+mj-lt"/>
                        </a:rPr>
                        <a:t> Участие в специализированных выставках (Выставка оборудования для неразрушающего контроля </a:t>
                      </a:r>
                      <a:br>
                        <a:rPr lang="ru-RU" sz="1400" kern="1200" dirty="0">
                          <a:latin typeface="+mj-lt"/>
                        </a:rPr>
                      </a:br>
                      <a:r>
                        <a:rPr lang="ru-RU" sz="1400" kern="1200" dirty="0">
                          <a:latin typeface="+mj-lt"/>
                        </a:rPr>
                        <a:t>и технической диагностики Дефектоскопия / NDT, г. Санкт-Петербург; Международная выставка оборудования для неразрушающего контроля NDT </a:t>
                      </a:r>
                      <a:r>
                        <a:rPr lang="ru-RU" sz="1400" kern="1200" dirty="0" err="1">
                          <a:latin typeface="+mj-lt"/>
                        </a:rPr>
                        <a:t>Russia</a:t>
                      </a:r>
                      <a:r>
                        <a:rPr lang="ru-RU" sz="1400" kern="1200" dirty="0">
                          <a:latin typeface="+mj-lt"/>
                        </a:rPr>
                        <a:t>, г. Москва ).</a:t>
                      </a:r>
                      <a:endParaRPr lang="ru-RU" sz="1400" b="0" kern="1200" dirty="0">
                        <a:solidFill>
                          <a:prstClr val="black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9378775"/>
                  </a:ext>
                </a:extLst>
              </a:tr>
              <a:tr h="900000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sz="1400" b="1" dirty="0">
                          <a:solidFill>
                            <a:srgbClr val="8F00FF"/>
                          </a:solidFill>
                          <a:effectLst/>
                          <a:latin typeface="+mj-lt"/>
                        </a:rPr>
                        <a:t>Стратегия продвижения</a:t>
                      </a:r>
                      <a:endParaRPr lang="ru-RU" sz="1400" b="1" i="1" dirty="0">
                        <a:solidFill>
                          <a:srgbClr val="8F00FF"/>
                        </a:solidFill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latin typeface="+mj-lt"/>
                        </a:rPr>
                        <a:t> Прямой канал сбыта (изготовление продукции по заказу потребителей).</a:t>
                      </a:r>
                      <a:endParaRPr lang="ru-RU" sz="1400" b="0" kern="1200" dirty="0">
                        <a:solidFill>
                          <a:prstClr val="black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732418"/>
                  </a:ext>
                </a:extLst>
              </a:tr>
            </a:tbl>
          </a:graphicData>
        </a:graphic>
      </p:graphicFrame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CAD2A79-BFCA-4A59-8E95-FD737E7426A2}"/>
              </a:ext>
            </a:extLst>
          </p:cNvPr>
          <p:cNvGrpSpPr/>
          <p:nvPr/>
        </p:nvGrpSpPr>
        <p:grpSpPr>
          <a:xfrm>
            <a:off x="0" y="582376"/>
            <a:ext cx="9365538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C38E1E9B-DAED-4734-B0E3-0CC0E0ABB1F1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E4EA3FDE-0C0E-4DE1-A2A4-614E950CD109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5D49BBB-F051-4BAA-AE12-B1244FC55E12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0851E07-261A-4EF8-801F-9ED135B0E59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C1C8195A-CECE-4032-88AE-19D38C4A7091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4077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CB21BAB0-CC23-05EF-2118-7E06E5F45E62}"/>
              </a:ext>
            </a:extLst>
          </p:cNvPr>
          <p:cNvSpPr txBox="1">
            <a:spLocks/>
          </p:cNvSpPr>
          <p:nvPr/>
        </p:nvSpPr>
        <p:spPr>
          <a:xfrm>
            <a:off x="360040" y="82935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lvl="0">
              <a:lnSpc>
                <a:spcPct val="100000"/>
              </a:lnSpc>
              <a:spcBef>
                <a:spcPts val="55"/>
              </a:spcBef>
            </a:pPr>
            <a:r>
              <a:rPr lang="ru-RU" sz="3200" cap="all" dirty="0">
                <a:solidFill>
                  <a:srgbClr val="8F00FF"/>
                </a:solidFill>
              </a:rPr>
              <a:t>КОНКУРЕНТЫ</a:t>
            </a:r>
            <a:endParaRPr kumimoji="0" lang="ru-RU" sz="3200" b="0" i="0" u="none" strike="noStrike" kern="1200" cap="all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Black"/>
              <a:ea typeface="+mj-ea"/>
              <a:cs typeface="+mj-cs"/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130F0DB4-FC8A-B9AE-91ED-282373D24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369268"/>
              </p:ext>
            </p:extLst>
          </p:nvPr>
        </p:nvGraphicFramePr>
        <p:xfrm>
          <a:off x="-343347" y="686008"/>
          <a:ext cx="11892921" cy="57004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27526">
                  <a:extLst>
                    <a:ext uri="{9D8B030D-6E8A-4147-A177-3AD203B41FA5}">
                      <a16:colId xmlns:a16="http://schemas.microsoft.com/office/drawing/2014/main" val="654402046"/>
                    </a:ext>
                  </a:extLst>
                </a:gridCol>
                <a:gridCol w="5665395">
                  <a:extLst>
                    <a:ext uri="{9D8B030D-6E8A-4147-A177-3AD203B41FA5}">
                      <a16:colId xmlns:a16="http://schemas.microsoft.com/office/drawing/2014/main" val="2279934316"/>
                    </a:ext>
                  </a:extLst>
                </a:gridCol>
              </a:tblGrid>
              <a:tr h="2043124">
                <a:tc>
                  <a:txBody>
                    <a:bodyPr/>
                    <a:lstStyle/>
                    <a:p>
                      <a:pPr algn="ctr"/>
                      <a:r>
                        <a:rPr lang="ru-RU" sz="2400" i="1" dirty="0">
                          <a:solidFill>
                            <a:srgbClr val="9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roy-Light" panose="020B0604020202020204" charset="-52"/>
                        </a:rPr>
                        <a:t>ООО «</a:t>
                      </a:r>
                      <a:r>
                        <a:rPr lang="ru-RU" sz="2400" i="1" dirty="0" err="1">
                          <a:solidFill>
                            <a:srgbClr val="9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roy-Light" panose="020B0604020202020204" charset="-52"/>
                        </a:rPr>
                        <a:t>Ренгенсервис</a:t>
                      </a:r>
                      <a:r>
                        <a:rPr lang="ru-RU" sz="2400" i="1" dirty="0">
                          <a:solidFill>
                            <a:srgbClr val="9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roy-Light" panose="020B0604020202020204" charset="-52"/>
                        </a:rPr>
                        <a:t>» 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Крепление «ПАУК- 2М», наше решение лучше так как оно имеет достаточный размер механизма захвата рентгеновского аппарата и есть возможности крепления к крайне малым диаметрам трубопровода.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637013"/>
                  </a:ext>
                </a:extLst>
              </a:tr>
              <a:tr h="1828661"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Gilroy-Light" panose="020B0604020202020204" charset="-52"/>
                          <a:ea typeface="+mn-ea"/>
                          <a:cs typeface="+mn-cs"/>
                        </a:rPr>
                        <a:t>ООО «НДТ Рус» </a:t>
                      </a:r>
                    </a:p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9F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Gilroy-Light" panose="020B0604020202020204" charset="-52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Gilroy-Light" panose="020B0604020202020204" charset="-52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ilroy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Крепление «АРИОН ШРТ-1», наше решение лучше так как имеет надежный механизм захвата и возможность крепления аппарата под углом 40-60 °.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9875322"/>
                  </a:ext>
                </a:extLst>
              </a:tr>
              <a:tr h="1828661"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Gilroy-Light" panose="020B0604020202020204" charset="-52"/>
                          <a:ea typeface="+mn-ea"/>
                          <a:cs typeface="+mn-cs"/>
                        </a:rPr>
                        <a:t>ООО «НДТ Рус» </a:t>
                      </a:r>
                    </a:p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ilroy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+mj-lt"/>
                        </a:rPr>
                        <a:t>Крепление «АРИОН ШРТ-1/400» наше решение лучше так как имеет более широкий диапазон диаметров объекта контроля.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3784000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92B432-0045-446E-B1EF-F8D44CE1A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485" y="1221871"/>
            <a:ext cx="2015095" cy="145628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8580EEC-348F-4FEC-A77F-E649173B8D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020" b="10566"/>
          <a:stretch/>
        </p:blipFill>
        <p:spPr>
          <a:xfrm>
            <a:off x="1754485" y="3151613"/>
            <a:ext cx="1804859" cy="13050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7C3AA3C-7D87-4ED5-86C9-363FB2586E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386" y="4935463"/>
            <a:ext cx="1612212" cy="1450991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5CD2A6AA-73BC-43F9-8071-FC9BF9E95905}"/>
              </a:ext>
            </a:extLst>
          </p:cNvPr>
          <p:cNvGrpSpPr/>
          <p:nvPr/>
        </p:nvGrpSpPr>
        <p:grpSpPr>
          <a:xfrm>
            <a:off x="64182" y="533837"/>
            <a:ext cx="9365538" cy="97077"/>
            <a:chOff x="0" y="692501"/>
            <a:chExt cx="2624903" cy="97077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9664053-4F80-46AD-BB3A-1C3FF18E77E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1FE5D5D-3939-4C8B-AC00-3DDC8F04ED20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E4B3BAB1-4817-4FA7-A653-BBE6EC5A8DF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FA475C4-8C52-4077-96A9-0A4CF48AE12B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7AF822F-C45F-492B-8FBE-2DB636D1330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9667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CB21BAB0-CC23-05EF-2118-7E06E5F45E62}"/>
              </a:ext>
            </a:extLst>
          </p:cNvPr>
          <p:cNvSpPr txBox="1">
            <a:spLocks/>
          </p:cNvSpPr>
          <p:nvPr/>
        </p:nvSpPr>
        <p:spPr>
          <a:xfrm>
            <a:off x="360040" y="82935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lvl="0">
              <a:lnSpc>
                <a:spcPct val="100000"/>
              </a:lnSpc>
              <a:spcBef>
                <a:spcPts val="55"/>
              </a:spcBef>
            </a:pPr>
            <a:r>
              <a:rPr lang="ru-RU" sz="3200" cap="all" dirty="0">
                <a:solidFill>
                  <a:srgbClr val="8F00FF"/>
                </a:solidFill>
              </a:rPr>
              <a:t>КОНКУРЕНТЫ</a:t>
            </a:r>
            <a:endParaRPr kumimoji="0" lang="ru-RU" sz="3200" b="0" i="0" u="none" strike="noStrike" kern="1200" cap="all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Black"/>
              <a:ea typeface="+mj-ea"/>
              <a:cs typeface="+mj-cs"/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130F0DB4-FC8A-B9AE-91ED-282373D24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34267"/>
              </p:ext>
            </p:extLst>
          </p:nvPr>
        </p:nvGraphicFramePr>
        <p:xfrm>
          <a:off x="120889" y="703384"/>
          <a:ext cx="11133266" cy="58692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66633">
                  <a:extLst>
                    <a:ext uri="{9D8B030D-6E8A-4147-A177-3AD203B41FA5}">
                      <a16:colId xmlns:a16="http://schemas.microsoft.com/office/drawing/2014/main" val="654402046"/>
                    </a:ext>
                  </a:extLst>
                </a:gridCol>
                <a:gridCol w="5566633">
                  <a:extLst>
                    <a:ext uri="{9D8B030D-6E8A-4147-A177-3AD203B41FA5}">
                      <a16:colId xmlns:a16="http://schemas.microsoft.com/office/drawing/2014/main" val="2279934316"/>
                    </a:ext>
                  </a:extLst>
                </a:gridCol>
              </a:tblGrid>
              <a:tr h="3094893">
                <a:tc>
                  <a:txBody>
                    <a:bodyPr/>
                    <a:lstStyle/>
                    <a:p>
                      <a:pPr algn="ctr"/>
                      <a:r>
                        <a:rPr lang="ru-RU" sz="2400" i="1" dirty="0">
                          <a:solidFill>
                            <a:srgbClr val="9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roy-Light" panose="020B0604020202020204" charset="-52"/>
                        </a:rPr>
                        <a:t>ООО «</a:t>
                      </a:r>
                      <a:r>
                        <a:rPr lang="ru-RU" sz="2400" i="1" dirty="0" err="1">
                          <a:solidFill>
                            <a:srgbClr val="9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roy-Light" panose="020B0604020202020204" charset="-52"/>
                        </a:rPr>
                        <a:t>Спектрофлэш</a:t>
                      </a:r>
                      <a:r>
                        <a:rPr lang="ru-RU" sz="2400" i="1" dirty="0">
                          <a:solidFill>
                            <a:srgbClr val="9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roy-Light" panose="020B0604020202020204" charset="-52"/>
                        </a:rPr>
                        <a:t>»  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Крепление «АРИОН ЩРТ-3/400», наше решение лучше так как оно имеет возможность крепления к трубопроводу.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637013"/>
                  </a:ext>
                </a:extLst>
              </a:tr>
              <a:tr h="2774397"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Gilroy-Light" panose="020B0604020202020204" charset="-52"/>
                          <a:ea typeface="+mn-ea"/>
                          <a:cs typeface="+mn-cs"/>
                        </a:rPr>
                        <a:t>ООО "АНК" </a:t>
                      </a:r>
                    </a:p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9F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Gilroy-Light" panose="020B0604020202020204" charset="-52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9F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Gilroy-Light" panose="020B0604020202020204" charset="-52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Gilroy-Light" panose="020B0604020202020204" charset="-52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ilroy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Крепление «СПРУТ ШРТ-3» наше решение лучше так как оно имеет возможность крепления к трубопроводу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9875322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D683443-AF2F-401B-8590-9604964988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18" r="28009"/>
          <a:stretch/>
        </p:blipFill>
        <p:spPr>
          <a:xfrm>
            <a:off x="2405576" y="1224871"/>
            <a:ext cx="1252682" cy="23647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BEF52DD-E396-426F-A081-87BF96FC17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74" r="12449"/>
          <a:stretch/>
        </p:blipFill>
        <p:spPr>
          <a:xfrm>
            <a:off x="2272421" y="4218003"/>
            <a:ext cx="1252682" cy="2281633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9088A4E-7247-4887-85D3-314C389A06D4}"/>
              </a:ext>
            </a:extLst>
          </p:cNvPr>
          <p:cNvGrpSpPr/>
          <p:nvPr/>
        </p:nvGrpSpPr>
        <p:grpSpPr>
          <a:xfrm>
            <a:off x="0" y="581808"/>
            <a:ext cx="6783285" cy="48538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B98FE70-0D80-42A1-94FA-B13E851B374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ADA6C3EE-6BE8-42AB-A803-A0F04D3BDBFC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C8F2E462-5FCE-4F7C-97CE-9F1144556CFD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E290534B-AAF8-47F4-B16C-75E0CF30E65F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838E6179-29DA-48FA-8F25-9FA95DBD2FF8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2474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CB21BAB0-CC23-05EF-2118-7E06E5F45E62}"/>
              </a:ext>
            </a:extLst>
          </p:cNvPr>
          <p:cNvSpPr txBox="1">
            <a:spLocks/>
          </p:cNvSpPr>
          <p:nvPr/>
        </p:nvSpPr>
        <p:spPr>
          <a:xfrm>
            <a:off x="360040" y="82935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lvl="0">
              <a:lnSpc>
                <a:spcPct val="100000"/>
              </a:lnSpc>
              <a:spcBef>
                <a:spcPts val="55"/>
              </a:spcBef>
            </a:pPr>
            <a:r>
              <a:rPr lang="ru-RU" sz="3200" cap="all" dirty="0">
                <a:solidFill>
                  <a:srgbClr val="8F00FF"/>
                </a:solidFill>
              </a:rPr>
              <a:t>КОНКУРЕНТЫ</a:t>
            </a:r>
            <a:endParaRPr kumimoji="0" lang="ru-RU" sz="3200" b="0" i="0" u="none" strike="noStrike" kern="1200" cap="all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Black"/>
              <a:ea typeface="+mj-ea"/>
              <a:cs typeface="+mj-cs"/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130F0DB4-FC8A-B9AE-91ED-282373D24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311333"/>
              </p:ext>
            </p:extLst>
          </p:nvPr>
        </p:nvGraphicFramePr>
        <p:xfrm>
          <a:off x="0" y="793391"/>
          <a:ext cx="11507372" cy="6080769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22031">
                  <a:extLst>
                    <a:ext uri="{9D8B030D-6E8A-4147-A177-3AD203B41FA5}">
                      <a16:colId xmlns:a16="http://schemas.microsoft.com/office/drawing/2014/main" val="654402046"/>
                    </a:ext>
                  </a:extLst>
                </a:gridCol>
                <a:gridCol w="1674055">
                  <a:extLst>
                    <a:ext uri="{9D8B030D-6E8A-4147-A177-3AD203B41FA5}">
                      <a16:colId xmlns:a16="http://schemas.microsoft.com/office/drawing/2014/main" val="1258664016"/>
                    </a:ext>
                  </a:extLst>
                </a:gridCol>
                <a:gridCol w="1448972">
                  <a:extLst>
                    <a:ext uri="{9D8B030D-6E8A-4147-A177-3AD203B41FA5}">
                      <a16:colId xmlns:a16="http://schemas.microsoft.com/office/drawing/2014/main" val="2595086121"/>
                    </a:ext>
                  </a:extLst>
                </a:gridCol>
                <a:gridCol w="1294228">
                  <a:extLst>
                    <a:ext uri="{9D8B030D-6E8A-4147-A177-3AD203B41FA5}">
                      <a16:colId xmlns:a16="http://schemas.microsoft.com/office/drawing/2014/main" val="3147703662"/>
                    </a:ext>
                  </a:extLst>
                </a:gridCol>
                <a:gridCol w="1744394">
                  <a:extLst>
                    <a:ext uri="{9D8B030D-6E8A-4147-A177-3AD203B41FA5}">
                      <a16:colId xmlns:a16="http://schemas.microsoft.com/office/drawing/2014/main" val="4028903706"/>
                    </a:ext>
                  </a:extLst>
                </a:gridCol>
                <a:gridCol w="1716258">
                  <a:extLst>
                    <a:ext uri="{9D8B030D-6E8A-4147-A177-3AD203B41FA5}">
                      <a16:colId xmlns:a16="http://schemas.microsoft.com/office/drawing/2014/main" val="1429524344"/>
                    </a:ext>
                  </a:extLst>
                </a:gridCol>
                <a:gridCol w="1772530">
                  <a:extLst>
                    <a:ext uri="{9D8B030D-6E8A-4147-A177-3AD203B41FA5}">
                      <a16:colId xmlns:a16="http://schemas.microsoft.com/office/drawing/2014/main" val="3897186416"/>
                    </a:ext>
                  </a:extLst>
                </a:gridCol>
                <a:gridCol w="1434904">
                  <a:extLst>
                    <a:ext uri="{9D8B030D-6E8A-4147-A177-3AD203B41FA5}">
                      <a16:colId xmlns:a16="http://schemas.microsoft.com/office/drawing/2014/main" val="2279934316"/>
                    </a:ext>
                  </a:extLst>
                </a:gridCol>
              </a:tblGrid>
              <a:tr h="14257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9F00FF"/>
                          </a:solidFill>
                          <a:effectLst/>
                        </a:rPr>
                        <a:t>№</a:t>
                      </a:r>
                      <a:endParaRPr lang="ru-RU" sz="2000" dirty="0">
                        <a:solidFill>
                          <a:srgbClr val="9F00FF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9F00FF"/>
                          </a:solidFill>
                          <a:effectLst/>
                        </a:rPr>
                        <a:t>Название </a:t>
                      </a:r>
                      <a:endParaRPr lang="ru-RU" sz="2000" dirty="0">
                        <a:solidFill>
                          <a:srgbClr val="9F00FF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9F00FF"/>
                          </a:solidFill>
                          <a:effectLst/>
                        </a:rPr>
                        <a:t>Надежность материала крепления</a:t>
                      </a:r>
                      <a:endParaRPr lang="ru-RU" sz="2000" dirty="0">
                        <a:solidFill>
                          <a:srgbClr val="9F00FF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9F00FF"/>
                          </a:solidFill>
                          <a:effectLst/>
                        </a:rPr>
                        <a:t>Вес и габариты</a:t>
                      </a:r>
                      <a:endParaRPr lang="ru-RU" sz="2000" dirty="0">
                        <a:solidFill>
                          <a:srgbClr val="9F00FF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9F00FF"/>
                          </a:solidFill>
                          <a:effectLst/>
                        </a:rPr>
                        <a:t>Изменение положения аппарата </a:t>
                      </a:r>
                      <a:endParaRPr lang="ru-RU" sz="2000" dirty="0">
                        <a:solidFill>
                          <a:srgbClr val="9F00FF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9F00FF"/>
                          </a:solidFill>
                          <a:effectLst/>
                        </a:rPr>
                        <a:t>Крепление к трубопроводу</a:t>
                      </a:r>
                      <a:endParaRPr lang="ru-RU" sz="2000" dirty="0">
                        <a:solidFill>
                          <a:srgbClr val="9F00FF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9F00FF"/>
                          </a:solidFill>
                          <a:effectLst/>
                        </a:rPr>
                        <a:t>Надежность места крепления рентгеновского аппарата</a:t>
                      </a:r>
                      <a:endParaRPr lang="ru-RU" sz="2000" dirty="0">
                        <a:solidFill>
                          <a:srgbClr val="9F00FF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9F00FF"/>
                          </a:solidFill>
                          <a:effectLst/>
                        </a:rPr>
                        <a:t>Регулировка фокусного расстояния</a:t>
                      </a:r>
                      <a:endParaRPr lang="ru-RU" sz="2000" dirty="0">
                        <a:solidFill>
                          <a:srgbClr val="9F00FF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637013"/>
                  </a:ext>
                </a:extLst>
              </a:tr>
              <a:tr h="6932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ПАУК-2М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(Россия)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+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+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5476704"/>
                  </a:ext>
                </a:extLst>
              </a:tr>
              <a:tr h="5926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АРИОН ШРТ-1</a:t>
                      </a:r>
                    </a:p>
                    <a:p>
                      <a:pPr marL="0" marR="0" lvl="0" indent="0" algn="l" defTabSz="91435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(Россия)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+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+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+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+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4946724"/>
                  </a:ext>
                </a:extLst>
              </a:tr>
              <a:tr h="8386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АРИОН ШРТ-3/400</a:t>
                      </a:r>
                    </a:p>
                    <a:p>
                      <a:pPr marL="0" marR="0" lvl="0" indent="0" algn="l" defTabSz="91435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(Россия)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+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+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+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0572021"/>
                  </a:ext>
                </a:extLst>
              </a:tr>
              <a:tr h="1084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АРИОН ШРТ-1/400</a:t>
                      </a:r>
                    </a:p>
                    <a:p>
                      <a:pPr marL="0" marR="0" lvl="0" indent="0" algn="l" defTabSz="91435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(Россия)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+</a:t>
                      </a:r>
                      <a:endParaRPr lang="ru-RU" sz="2000" dirty="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+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+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+</a:t>
                      </a:r>
                      <a:endParaRPr lang="ru-RU" sz="2000" dirty="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+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44967"/>
                  </a:ext>
                </a:extLst>
              </a:tr>
              <a:tr h="10848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</a:t>
                      </a:r>
                      <a:endParaRPr lang="ru-RU" sz="2000" dirty="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СПРУТ ШРТ-3</a:t>
                      </a:r>
                    </a:p>
                    <a:p>
                      <a:pPr marL="0" marR="0" lvl="0" indent="0" algn="l" defTabSz="91435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(Россия)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+</a:t>
                      </a:r>
                      <a:endParaRPr lang="ru-RU" sz="2000" dirty="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+</a:t>
                      </a:r>
                      <a:endParaRPr lang="ru-RU" sz="2000" dirty="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-</a:t>
                      </a:r>
                      <a:endParaRPr lang="ru-RU" sz="2000" dirty="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+</a:t>
                      </a:r>
                      <a:endParaRPr lang="ru-RU" sz="2000" dirty="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9875322"/>
                  </a:ext>
                </a:extLst>
              </a:tr>
            </a:tbl>
          </a:graphicData>
        </a:graphic>
      </p:graphicFrame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E5B2B1C-C478-4C1F-85F2-07E64290A45F}"/>
              </a:ext>
            </a:extLst>
          </p:cNvPr>
          <p:cNvGrpSpPr/>
          <p:nvPr/>
        </p:nvGrpSpPr>
        <p:grpSpPr>
          <a:xfrm>
            <a:off x="0" y="582376"/>
            <a:ext cx="6783285" cy="48538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740F9FAB-11B1-4DC0-BC4D-B3F29915E85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A9EFF009-7923-4195-889C-98B5F1F059E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CA8A537D-7EAD-4C60-BAFF-A1BFBF87070D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770DD21E-188B-405C-9711-7458B88FFE6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EE701F2E-0C4D-44E0-B026-990D2A217460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2351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30276" y="527955"/>
            <a:ext cx="10928456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102755" y="-93456"/>
            <a:ext cx="1234414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ExtraBold"/>
                <a:sym typeface="Gilroy-ExtraBold"/>
              </a:rPr>
              <a:t>ПЛАН РАБОТЫ НАД ПРОЕКТОМ</a:t>
            </a: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BAA6D176-3B70-40BB-8118-252002BD27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291278"/>
              </p:ext>
            </p:extLst>
          </p:nvPr>
        </p:nvGraphicFramePr>
        <p:xfrm>
          <a:off x="1" y="738987"/>
          <a:ext cx="12191999" cy="602862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8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29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29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3363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400" b="1" kern="1200" baseline="0" dirty="0">
                          <a:solidFill>
                            <a:srgbClr val="FD493D"/>
                          </a:solidFill>
                          <a:effectLst/>
                          <a:latin typeface="Gilroy-Light" panose="020B0604020202020204" charset="-52"/>
                        </a:rPr>
                        <a:t>Направления работ</a:t>
                      </a:r>
                      <a:endParaRPr lang="ru-RU" sz="1400" b="1" kern="1200" baseline="0" dirty="0">
                        <a:solidFill>
                          <a:srgbClr val="FD493D"/>
                        </a:solidFill>
                        <a:effectLst/>
                        <a:latin typeface="Gilroy-Light" panose="020B0604020202020204" charset="-52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400" b="1" kern="1200" baseline="0" dirty="0">
                          <a:solidFill>
                            <a:srgbClr val="FD493D"/>
                          </a:solidFill>
                          <a:effectLst/>
                          <a:latin typeface="Gilroy-Light" panose="020B0604020202020204" charset="-52"/>
                        </a:rPr>
                        <a:t>2024 г.</a:t>
                      </a:r>
                      <a:endParaRPr lang="ru-RU" sz="1400" b="1" kern="1200" baseline="0" dirty="0">
                        <a:solidFill>
                          <a:srgbClr val="FD493D"/>
                        </a:solidFill>
                        <a:effectLst/>
                        <a:latin typeface="Gilroy-Light" panose="020B0604020202020204" charset="-52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400" b="1" kern="1200" baseline="0" dirty="0">
                          <a:solidFill>
                            <a:srgbClr val="FD493D"/>
                          </a:solidFill>
                          <a:effectLst/>
                          <a:latin typeface="Gilroy-Light" panose="020B0604020202020204" charset="-52"/>
                        </a:rPr>
                        <a:t>2025 г.</a:t>
                      </a:r>
                      <a:endParaRPr lang="ru-RU" sz="1400" b="1" kern="1200" baseline="0" dirty="0">
                        <a:solidFill>
                          <a:srgbClr val="FD493D"/>
                        </a:solidFill>
                        <a:effectLst/>
                        <a:latin typeface="Gilroy-Light" panose="020B0604020202020204" charset="-52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400" b="1" kern="1200" baseline="0" dirty="0">
                          <a:solidFill>
                            <a:srgbClr val="FD493D"/>
                          </a:solidFill>
                          <a:effectLst/>
                          <a:latin typeface="Gilroy-Light" panose="020B0604020202020204" charset="-52"/>
                        </a:rPr>
                        <a:t>2026 г.</a:t>
                      </a:r>
                      <a:endParaRPr lang="ru-RU" sz="1400" b="1" kern="1200" baseline="0" dirty="0">
                        <a:solidFill>
                          <a:srgbClr val="FD493D"/>
                        </a:solidFill>
                        <a:effectLst/>
                        <a:latin typeface="Gilroy-Light" panose="020B0604020202020204" charset="-52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8723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400" b="1" kern="1200" dirty="0">
                          <a:solidFill>
                            <a:srgbClr val="8F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Исследования и разработки</a:t>
                      </a: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l" fontAlgn="b">
                        <a:spcAft>
                          <a:spcPts val="600"/>
                        </a:spcAft>
                      </a:pPr>
                      <a:r>
                        <a:rPr lang="ru-RU" sz="1300" b="1" kern="1200" dirty="0">
                          <a:solidFill>
                            <a:srgbClr val="FD493D"/>
                          </a:solidFill>
                          <a:latin typeface="+mj-lt"/>
                          <a:ea typeface="+mn-ea"/>
                          <a:cs typeface="+mn-cs"/>
                        </a:rPr>
                        <a:t>Январь: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разработка 3D модели штатива для рентгеновского аппарата «АРИНА-3».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b="1" i="0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Март: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проведение испытания в лаборатории «Неразрушающего контроля» организации АО «Газпром газораспределение Вологда» и реальных условиях</a:t>
                      </a:r>
                    </a:p>
                    <a:p>
                      <a:pPr algn="l" fontAlgn="b">
                        <a:spcAft>
                          <a:spcPts val="600"/>
                        </a:spcAft>
                      </a:pPr>
                      <a:r>
                        <a:rPr lang="ru-RU" sz="1300" b="1" i="0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Август: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устранение выявленных недостатков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l" fontAlgn="b">
                        <a:spcAft>
                          <a:spcPts val="600"/>
                        </a:spcAft>
                      </a:pPr>
                      <a:r>
                        <a:rPr lang="ru-RU" sz="1300" b="1" i="0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Январь: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разработка 3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D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моделей для  рентгеновских аппаратов «АРИНА-7»,  «АРИНА-9»</a:t>
                      </a:r>
                    </a:p>
                    <a:p>
                      <a:pPr algn="l" fontAlgn="b">
                        <a:spcAft>
                          <a:spcPts val="600"/>
                        </a:spcAft>
                      </a:pPr>
                      <a:r>
                        <a:rPr lang="ru-RU" sz="1300" b="1" i="0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Ноябрь: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проведение испытания в лаборатории «Неразрушающего контроля» организации АО «Газпром газораспределение Вологда» и реальных условиях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175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kern="1200" dirty="0">
                          <a:solidFill>
                            <a:srgbClr val="8F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Создание продукта</a:t>
                      </a: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Февраль: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создание прототипа крепления для рентгеновского аппарата «АРИНА-3»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l" fontAlgn="b">
                        <a:spcAft>
                          <a:spcPts val="600"/>
                        </a:spcAft>
                      </a:pPr>
                      <a:r>
                        <a:rPr lang="ru-RU" sz="1300" b="1" i="0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Март: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модернизация крепления для рентгеновского аппарата «АРИНА-3»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b="1" i="0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Июль: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создание прототипов крепления для рентгеновских аппаратов «АРИНА-7»,  «АРИНА-9»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38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kern="1200" dirty="0">
                          <a:solidFill>
                            <a:srgbClr val="8F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Защита интеллектуальной собственности </a:t>
                      </a: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D493D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  <a:sym typeface="Calibri"/>
                        </a:rPr>
                        <a:t>Июль: </a:t>
                      </a:r>
                      <a:r>
                        <a:rPr kumimoji="0" lang="ru-RU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  <a:sym typeface="Calibri"/>
                        </a:rPr>
                        <a:t>регистрация патента на полезную модель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l" fontAlgn="b">
                        <a:spcAft>
                          <a:spcPts val="600"/>
                        </a:spcAft>
                      </a:pPr>
                      <a:r>
                        <a:rPr lang="ru-RU" sz="1300" b="1" i="0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Июнь: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регистрация патента на промышленный образец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l" fontAlgn="b">
                        <a:spcAft>
                          <a:spcPts val="600"/>
                        </a:spcAft>
                      </a:pPr>
                      <a:endParaRPr lang="ru-RU" sz="13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294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400" b="1" kern="1200" dirty="0">
                          <a:solidFill>
                            <a:srgbClr val="8F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Общее организационное развитие</a:t>
                      </a: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l" fontAlgn="b">
                        <a:spcAft>
                          <a:spcPts val="600"/>
                        </a:spcAft>
                      </a:pPr>
                      <a:r>
                        <a:rPr lang="ru-RU" sz="1300" b="1" i="0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Август: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создание юридического лица, трудоустройство команды проекта</a:t>
                      </a: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Май: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создание сайта организации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Сентябрь: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найм сборщиков и сварщика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Октябрь: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аренда помещения, организация производства</a:t>
                      </a: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l" fontAlgn="b">
                        <a:spcAft>
                          <a:spcPts val="600"/>
                        </a:spcAft>
                      </a:pPr>
                      <a:endParaRPr lang="ru-RU" sz="13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80" marR="9180" marT="918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5117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rgbClr val="8F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Маркетинг, внедрение, продвижение</a:t>
                      </a: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l" fontAlgn="b">
                        <a:spcAft>
                          <a:spcPts val="600"/>
                        </a:spcAft>
                      </a:pPr>
                      <a:r>
                        <a:rPr lang="ru-RU" sz="1300" b="1" i="0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Июнь: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маркетинговое исследование рынка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l" fontAlgn="b">
                        <a:spcAft>
                          <a:spcPts val="600"/>
                        </a:spcAft>
                      </a:pPr>
                      <a:r>
                        <a:rPr lang="ru-RU" sz="1300" b="1" i="0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Октябрь: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рассылка коммерческих предложений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Январь: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рассылка коммерческих предложений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Апрель: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участие в выставке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Сентябрь: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рассылка коммерческих предложений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77173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rgbClr val="8F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Привлечение инвестиций</a:t>
                      </a:r>
                      <a:br>
                        <a:rPr lang="ru-RU" sz="1400" b="1" kern="1200" dirty="0">
                          <a:solidFill>
                            <a:srgbClr val="8F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ru-RU" sz="1400" b="1" kern="1200" dirty="0">
                          <a:solidFill>
                            <a:srgbClr val="8F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и продажи</a:t>
                      </a: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l" fontAlgn="b">
                        <a:spcAft>
                          <a:spcPts val="600"/>
                        </a:spcAft>
                      </a:pPr>
                      <a:r>
                        <a:rPr lang="ru-RU" sz="1300" b="1" i="0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Апрель: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подготовка заявки на получение гранта по программе Студенческий стартап</a:t>
                      </a:r>
                    </a:p>
                    <a:p>
                      <a:pPr algn="l" fontAlgn="b">
                        <a:spcAft>
                          <a:spcPts val="600"/>
                        </a:spcAft>
                      </a:pPr>
                      <a:r>
                        <a:rPr lang="ru-RU" sz="1300" b="1" i="0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Сентябрь: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заключение договора по программе Студенческий стартап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l" fontAlgn="b">
                        <a:spcAft>
                          <a:spcPts val="600"/>
                        </a:spcAft>
                      </a:pPr>
                      <a:r>
                        <a:rPr lang="ru-RU" sz="1300" b="1" i="0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Август: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поиск инвестиций (собственные средства, льготные кредиты)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l" fontAlgn="b">
                        <a:spcAft>
                          <a:spcPts val="600"/>
                        </a:spcAft>
                      </a:pPr>
                      <a:r>
                        <a:rPr lang="ru-RU" sz="1300" b="1" i="0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Январь: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начало продаж продукта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620970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2"/>
            <a:ext cx="6783285" cy="48538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75136" y="812277"/>
            <a:ext cx="7651221" cy="9171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-Light" panose="020B0604020202020204" charset="-52"/>
              <a:cs typeface="Arial"/>
              <a:sym typeface="Arial"/>
            </a:endParaRPr>
          </a:p>
          <a:p>
            <a:pPr marL="0" marR="0" lvl="8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Gilroy-Light"/>
              <a:sym typeface="Gilroy-Light"/>
            </a:endParaRP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264351" y="9471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ExtraBold"/>
                <a:sym typeface="Gilroy-ExtraBold"/>
              </a:rPr>
              <a:t>ИЗМЕРЕНИЕ РЫНКА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18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1C31DA0-9E83-4A0D-8F5D-7E32ADBF170A}"/>
              </a:ext>
            </a:extLst>
          </p:cNvPr>
          <p:cNvSpPr/>
          <p:nvPr/>
        </p:nvSpPr>
        <p:spPr>
          <a:xfrm>
            <a:off x="264351" y="757794"/>
            <a:ext cx="7177159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 panose="020B0604020202020204" charset="-52"/>
                <a:cs typeface="Arial"/>
                <a:sym typeface="Arial"/>
              </a:rPr>
              <a:t>Газификация регионов России стремительно наращивает свои темпы.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FD493D"/>
                </a:solidFill>
                <a:effectLst/>
                <a:uLnTx/>
                <a:uFillTx/>
                <a:latin typeface="Gilroy-Light" panose="020B0604020202020204" charset="-52"/>
                <a:cs typeface="Arial"/>
                <a:sym typeface="Arial"/>
              </a:rPr>
              <a:t>Будет построено более 24 тыс. км газопроводов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 panose="020B0604020202020204" charset="-52"/>
                <a:cs typeface="Arial"/>
                <a:sym typeface="Arial"/>
              </a:rPr>
              <a:t>(в 2,5 раза больше, чем в предыдущие пять лет), созданы условия для газификации 3,6 тыс. населенных пунктов (рост в 2,7 раза) в 72 субъектах РФ.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 panose="020B0604020202020204" charset="-52"/>
                <a:cs typeface="Arial"/>
                <a:sym typeface="Arial"/>
              </a:rPr>
              <a:t>На основе финансовых результатов ООО «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 panose="020B0604020202020204" charset="-52"/>
                <a:cs typeface="Arial"/>
                <a:sym typeface="Arial"/>
              </a:rPr>
              <a:t>СпектроФлэш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 panose="020B0604020202020204" charset="-52"/>
                <a:cs typeface="Arial"/>
                <a:sym typeface="Arial"/>
              </a:rPr>
              <a:t>» - основного производителя рентгеновских аппаратов АРИНА-3, можно сделать вывод о том, что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FD493D"/>
                </a:solidFill>
                <a:effectLst/>
                <a:uLnTx/>
                <a:uFillTx/>
                <a:latin typeface="Gilroy-Light" panose="020B0604020202020204" charset="-52"/>
                <a:cs typeface="Arial"/>
                <a:sym typeface="Arial"/>
              </a:rPr>
              <a:t>рынок растёт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 panose="020B0604020202020204" charset="-52"/>
                <a:cs typeface="Arial"/>
                <a:sym typeface="Arial"/>
              </a:rPr>
              <a:t>(выручка в 2022 году составила 235 млн. руб.). </a:t>
            </a:r>
          </a:p>
        </p:txBody>
      </p:sp>
      <p:pic>
        <p:nvPicPr>
          <p:cNvPr id="22" name="Google Shape;106;p7">
            <a:extLst>
              <a:ext uri="{FF2B5EF4-FFF2-40B4-BE49-F238E27FC236}">
                <a16:creationId xmlns:a16="http://schemas.microsoft.com/office/drawing/2014/main" id="{38045787-EC33-425F-B064-6EF2956B80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54213" y="856817"/>
            <a:ext cx="4538916" cy="281816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" name="Диаграмма 17"/>
          <p:cNvGraphicFramePr>
            <a:graphicFrameLocks/>
          </p:cNvGraphicFramePr>
          <p:nvPr/>
        </p:nvGraphicFramePr>
        <p:xfrm>
          <a:off x="349063" y="3952884"/>
          <a:ext cx="5564424" cy="2319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" name="Таблица 23">
            <a:extLst>
              <a:ext uri="{FF2B5EF4-FFF2-40B4-BE49-F238E27FC236}">
                <a16:creationId xmlns:a16="http://schemas.microsoft.com/office/drawing/2014/main" id="{DC9700A2-000B-46CC-BE1B-C3295139E997}"/>
              </a:ext>
            </a:extLst>
          </p:cNvPr>
          <p:cNvGraphicFramePr>
            <a:graphicFrameLocks noGrp="1"/>
          </p:cNvGraphicFramePr>
          <p:nvPr/>
        </p:nvGraphicFramePr>
        <p:xfrm>
          <a:off x="5797118" y="4153638"/>
          <a:ext cx="6196614" cy="2011680"/>
        </p:xfrm>
        <a:graphic>
          <a:graphicData uri="http://schemas.openxmlformats.org/drawingml/2006/table">
            <a:tbl>
              <a:tblPr firstRow="1" bandRow="1"/>
              <a:tblGrid>
                <a:gridCol w="2065538">
                  <a:extLst>
                    <a:ext uri="{9D8B030D-6E8A-4147-A177-3AD203B41FA5}">
                      <a16:colId xmlns:a16="http://schemas.microsoft.com/office/drawing/2014/main" val="4037733254"/>
                    </a:ext>
                  </a:extLst>
                </a:gridCol>
                <a:gridCol w="1485530">
                  <a:extLst>
                    <a:ext uri="{9D8B030D-6E8A-4147-A177-3AD203B41FA5}">
                      <a16:colId xmlns:a16="http://schemas.microsoft.com/office/drawing/2014/main" val="1097602973"/>
                    </a:ext>
                  </a:extLst>
                </a:gridCol>
                <a:gridCol w="2645546">
                  <a:extLst>
                    <a:ext uri="{9D8B030D-6E8A-4147-A177-3AD203B41FA5}">
                      <a16:colId xmlns:a16="http://schemas.microsoft.com/office/drawing/2014/main" val="1366624383"/>
                    </a:ext>
                  </a:extLst>
                </a:gridCol>
              </a:tblGrid>
              <a:tr h="502700">
                <a:tc>
                  <a:txBody>
                    <a:bodyPr/>
                    <a:lstStyle>
                      <a:lvl1pPr marL="0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457179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914358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1371536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1828715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2285894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2743073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3200252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3657430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effectLst/>
                        </a:rPr>
                        <a:t>TAM</a:t>
                      </a:r>
                    </a:p>
                    <a:p>
                      <a:pPr algn="ctr"/>
                      <a:r>
                        <a:rPr lang="ru-RU" sz="1200" dirty="0">
                          <a:effectLst/>
                        </a:rPr>
                        <a:t>Ёмкость рынка</a:t>
                      </a:r>
                      <a:endParaRPr lang="ru-RU" sz="1200" i="0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B5D8E1"/>
                      </a:solidFill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rgbClr val="B5D8E1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B5D8E1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457179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914358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1371536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1828715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2285894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2743073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3200252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3657430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/>
                        <a:t>SAM</a:t>
                      </a:r>
                    </a:p>
                    <a:p>
                      <a:pPr algn="ctr"/>
                      <a:r>
                        <a:rPr lang="ru-RU" sz="1200" dirty="0"/>
                        <a:t>Объём рынка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5D8E1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B5D8E1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457179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914358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1371536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1828715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2285894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2743073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3200252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3657430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ru-RU" sz="1200" dirty="0"/>
                        <a:t>SOM</a:t>
                      </a:r>
                    </a:p>
                    <a:p>
                      <a:pPr algn="ctr"/>
                      <a:r>
                        <a:rPr lang="ru-RU" sz="1200" dirty="0"/>
                        <a:t>Реально достижимый</a:t>
                      </a:r>
                    </a:p>
                    <a:p>
                      <a:pPr algn="ctr"/>
                      <a:r>
                        <a:rPr lang="ru-RU" sz="1200" dirty="0"/>
                        <a:t>объём рынка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rgbClr val="B5D8E1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B5D8E1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B5D8E1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939232"/>
                  </a:ext>
                </a:extLst>
              </a:tr>
              <a:tr h="926221">
                <a:tc>
                  <a:txBody>
                    <a:bodyPr/>
                    <a:lstStyle>
                      <a:lvl1pPr marL="0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457179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914358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1371536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1828715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2285894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2743073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3200252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3657430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dirty="0"/>
                        <a:t>46,75 млн руб.</a:t>
                      </a:r>
                    </a:p>
                    <a:p>
                      <a:r>
                        <a:rPr lang="ru-RU" sz="1200" dirty="0"/>
                        <a:t>ПАО «Газпром» может потребоваться порядка 1870 рентгеновских аппаратов, что составляет емкость рынка в размере 46,75 млн руб.</a:t>
                      </a:r>
                    </a:p>
                  </a:txBody>
                  <a:tcPr>
                    <a:lnL w="6350" cap="flat" cmpd="sng" algn="ctr">
                      <a:solidFill>
                        <a:srgbClr val="B5D8E1"/>
                      </a:solidFill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rgbClr val="B5D8E1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B5D8E1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457179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914358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1371536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1828715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2285894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2743073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3200252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3657430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dirty="0"/>
                        <a:t>46,75 млн руб.</a:t>
                      </a:r>
                      <a:endParaRPr lang="ru-RU" sz="1200" dirty="0"/>
                    </a:p>
                    <a:p>
                      <a:r>
                        <a:rPr lang="ru-RU" sz="1200" dirty="0"/>
                        <a:t>Объем рынка для</a:t>
                      </a:r>
                      <a:r>
                        <a:rPr lang="ru-RU" sz="1200" baseline="0" dirty="0"/>
                        <a:t> ПАО «Газпром»</a:t>
                      </a:r>
                      <a:r>
                        <a:rPr lang="ru-RU" sz="1200" dirty="0"/>
                        <a:t> оцениваем как равный емкости рынка.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5D8E1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B5D8E1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457179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914358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1371536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1828715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2285894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2743073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3200252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3657430" marR="0" indent="0" algn="l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ru-RU" sz="1200" dirty="0"/>
                        <a:t>      </a:t>
                      </a:r>
                      <a:r>
                        <a:rPr lang="ru-RU" sz="1200" b="1" dirty="0"/>
                        <a:t>6,4 млн. руб.</a:t>
                      </a:r>
                    </a:p>
                    <a:p>
                      <a:r>
                        <a:rPr lang="ru-RU" sz="1200" baseline="0" dirty="0"/>
                        <a:t>С учётом коньюктуры рынка</a:t>
                      </a:r>
                    </a:p>
                    <a:p>
                      <a:r>
                        <a:rPr lang="ru-RU" sz="1200" baseline="0" dirty="0"/>
                        <a:t>и наших возможностей, считаем, что в 2030 году продажи составят примерно 176 креплений (цена 36,6 тыс. руб.)</a:t>
                      </a:r>
                    </a:p>
                    <a:p>
                      <a:endParaRPr lang="ru-RU" sz="1200" dirty="0">
                        <a:latin typeface="+mj-lt"/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B5D8E1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B5D8E1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B5D8E1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74635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462575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CB21BAB0-CC23-05EF-2118-7E06E5F45E62}"/>
              </a:ext>
            </a:extLst>
          </p:cNvPr>
          <p:cNvSpPr txBox="1">
            <a:spLocks/>
          </p:cNvSpPr>
          <p:nvPr/>
        </p:nvSpPr>
        <p:spPr>
          <a:xfrm>
            <a:off x="120890" y="82935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marR="0" lvl="0" indent="0" algn="l" defTabSz="914358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all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Black"/>
                <a:ea typeface="+mj-ea"/>
                <a:cs typeface="+mj-cs"/>
                <a:sym typeface="Helvetica"/>
              </a:rPr>
              <a:t>ОЦЕНКА ЭФФЕКТИВНОСТИ ПРОЕКТА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70383341-9DD7-45E5-8E3B-11076B549CD4}"/>
              </a:ext>
            </a:extLst>
          </p:cNvPr>
          <p:cNvGraphicFramePr>
            <a:graphicFrameLocks noGrp="1"/>
          </p:cNvGraphicFramePr>
          <p:nvPr/>
        </p:nvGraphicFramePr>
        <p:xfrm>
          <a:off x="311946" y="3338006"/>
          <a:ext cx="5059043" cy="189153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36477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1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3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Показатель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3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Сумма, тыс. руб.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R="0" algn="l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3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Расходы на НИОКР</a:t>
                      </a:r>
                    </a:p>
                    <a:p>
                      <a:pPr marR="0" algn="l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3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(грант по программе Студенческий стартап)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920,00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R="0" algn="l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3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Оборудование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199,73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R="0" algn="l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3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Резерв средств (текущие расходы на первые два месяца с начала продаж)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393,04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R="0" algn="l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3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Инвестиции (без учета гранта)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592,78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749A8C79-F7A3-401D-A903-1459D90712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773108"/>
              </p:ext>
            </p:extLst>
          </p:nvPr>
        </p:nvGraphicFramePr>
        <p:xfrm>
          <a:off x="193533" y="714652"/>
          <a:ext cx="11143250" cy="2430600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7077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1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>
                      <a:lvl1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1pPr>
                      <a:lvl2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2pPr>
                      <a:lvl3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3pPr>
                      <a:lvl4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4pPr>
                      <a:lvl5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5pPr>
                      <a:lvl6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6pPr>
                      <a:lvl7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7pPr>
                      <a:lvl8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8pPr>
                      <a:lvl9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sym typeface="Calibri"/>
                        </a:rPr>
                        <a:t>Категория сравнения</a:t>
                      </a:r>
                      <a:endParaRPr lang="ru-RU" sz="1300" b="0" i="0" u="none" strike="noStrike" kern="1200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>
                      <a:lvl1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1pPr>
                      <a:lvl2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2pPr>
                      <a:lvl3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3pPr>
                      <a:lvl4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4pPr>
                      <a:lvl5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5pPr>
                      <a:lvl6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6pPr>
                      <a:lvl7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7pPr>
                      <a:lvl8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8pPr>
                      <a:lvl9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sym typeface="Calibri"/>
                        </a:rPr>
                        <a:t>Рентгеновский аппарат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sym typeface="Calibri"/>
                        </a:rPr>
                        <a:t>на штативе</a:t>
                      </a:r>
                      <a:endParaRPr lang="ru-RU" sz="1300" b="0" i="0" u="none" strike="noStrike" kern="1200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>
                      <a:lvl1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1pPr>
                      <a:lvl2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2pPr>
                      <a:lvl3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3pPr>
                      <a:lvl4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4pPr>
                      <a:lvl5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5pPr>
                      <a:lvl6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6pPr>
                      <a:lvl7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7pPr>
                      <a:lvl8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8pPr>
                      <a:lvl9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sym typeface="Calibri"/>
                        </a:rPr>
                        <a:t>Рентгеновский аппарат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u="none" strike="noStrike" kern="1200" cap="none" spc="0" baseline="0" dirty="0">
                          <a:solidFill>
                            <a:srgbClr val="FD493D"/>
                          </a:solidFill>
                          <a:uFillTx/>
                          <a:sym typeface="Calibri"/>
                        </a:rPr>
                        <a:t>на креплении (проект)</a:t>
                      </a:r>
                      <a:endParaRPr lang="ru-RU" sz="1300" b="1" i="0" u="none" strike="noStrike" kern="1200" cap="none" spc="0" baseline="0" dirty="0">
                        <a:solidFill>
                          <a:srgbClr val="FD493D"/>
                        </a:solidFill>
                        <a:uFillTx/>
                        <a:latin typeface="+mj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>
                      <a:lvl1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1pPr>
                      <a:lvl2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2pPr>
                      <a:lvl3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3pPr>
                      <a:lvl4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4pPr>
                      <a:lvl5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5pPr>
                      <a:lvl6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6pPr>
                      <a:lvl7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7pPr>
                      <a:lvl8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8pPr>
                      <a:lvl9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sym typeface="Calibri"/>
                        </a:rPr>
                        <a:t>Мощность дозы облучения работника, мкЗв/ч</a:t>
                      </a:r>
                      <a:endParaRPr lang="ru-RU" sz="1300" b="0" i="0" u="none" strike="noStrike" kern="1200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>
                      <a:lvl1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1pPr>
                      <a:lvl2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2pPr>
                      <a:lvl3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3pPr>
                      <a:lvl4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4pPr>
                      <a:lvl5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5pPr>
                      <a:lvl6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6pPr>
                      <a:lvl7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7pPr>
                      <a:lvl8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8pPr>
                      <a:lvl9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b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sym typeface="Calibri"/>
                        </a:rPr>
                        <a:t>7, 2</a:t>
                      </a:r>
                      <a:endParaRPr lang="ru-RU" sz="1300" b="0" i="0" u="none" strike="noStrike" kern="1200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1pPr>
                      <a:lvl2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2pPr>
                      <a:lvl3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3pPr>
                      <a:lvl4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4pPr>
                      <a:lvl5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5pPr>
                      <a:lvl6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6pPr>
                      <a:lvl7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7pPr>
                      <a:lvl8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8pPr>
                      <a:lvl9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300" dirty="0">
                          <a:solidFill>
                            <a:srgbClr val="FF0000"/>
                          </a:solidFill>
                          <a:latin typeface="Gilroy-Light"/>
                          <a:cs typeface="Times New Roman" panose="02020603050405020304" pitchFamily="18" charset="0"/>
                        </a:rPr>
                        <a:t>6, 2(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  <a:latin typeface="Gilroy-Light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lang="ru-RU" sz="1300" dirty="0">
                          <a:solidFill>
                            <a:srgbClr val="FF0000"/>
                          </a:solidFill>
                          <a:latin typeface="Gilroy-Light"/>
                          <a:cs typeface="Times New Roman" panose="02020603050405020304" pitchFamily="18" charset="0"/>
                        </a:rPr>
                        <a:t> в 1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  <a:latin typeface="Gilroy-Light"/>
                          <a:cs typeface="Times New Roman" panose="02020603050405020304" pitchFamily="18" charset="0"/>
                        </a:rPr>
                        <a:t>,5</a:t>
                      </a:r>
                      <a:r>
                        <a:rPr lang="ru-RU" sz="1300" dirty="0">
                          <a:solidFill>
                            <a:srgbClr val="FF0000"/>
                          </a:solidFill>
                          <a:latin typeface="Gilroy-Light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>
                      <a:lvl1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1pPr>
                      <a:lvl2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2pPr>
                      <a:lvl3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3pPr>
                      <a:lvl4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4pPr>
                      <a:lvl5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5pPr>
                      <a:lvl6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6pPr>
                      <a:lvl7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7pPr>
                      <a:lvl8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8pPr>
                      <a:lvl9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sym typeface="Calibri"/>
                        </a:rPr>
                        <a:t>Количество рабочих дней за которые работник выполнит одинаковый объем работы, дни</a:t>
                      </a:r>
                      <a:endParaRPr lang="ru-RU" sz="1300" b="0" i="0" u="none" strike="noStrike" kern="1200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>
                      <a:lvl1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1pPr>
                      <a:lvl2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2pPr>
                      <a:lvl3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3pPr>
                      <a:lvl4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4pPr>
                      <a:lvl5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5pPr>
                      <a:lvl6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6pPr>
                      <a:lvl7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7pPr>
                      <a:lvl8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8pPr>
                      <a:lvl9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sym typeface="Calibri"/>
                        </a:rPr>
                        <a:t>247</a:t>
                      </a:r>
                      <a:endParaRPr lang="ru-RU" sz="1300" b="0" i="0" u="none" strike="noStrike" kern="1200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>
                      <a:lvl1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1pPr>
                      <a:lvl2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2pPr>
                      <a:lvl3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3pPr>
                      <a:lvl4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4pPr>
                      <a:lvl5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5pPr>
                      <a:lvl6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6pPr>
                      <a:lvl7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7pPr>
                      <a:lvl8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8pPr>
                      <a:lvl9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FF0000"/>
                          </a:solidFill>
                          <a:effectLst/>
                          <a:latin typeface="Gilroy-Light"/>
                          <a:cs typeface="Times New Roman" panose="02020603050405020304" pitchFamily="18" charset="0"/>
                        </a:rPr>
                        <a:t>198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  <a:effectLst/>
                          <a:latin typeface="Gilroy-Light"/>
                          <a:cs typeface="Times New Roman" panose="02020603050405020304" pitchFamily="18" charset="0"/>
                        </a:rPr>
                        <a:t>(&lt; </a:t>
                      </a:r>
                      <a:r>
                        <a:rPr lang="ru-RU" sz="1300" dirty="0">
                          <a:solidFill>
                            <a:srgbClr val="FF0000"/>
                          </a:solidFill>
                          <a:effectLst/>
                          <a:latin typeface="Gilroy-Light"/>
                          <a:cs typeface="Times New Roman" panose="02020603050405020304" pitchFamily="18" charset="0"/>
                        </a:rPr>
                        <a:t>на 20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  <a:effectLst/>
                          <a:latin typeface="Gilroy-Light"/>
                          <a:cs typeface="Times New Roman" panose="02020603050405020304" pitchFamily="18" charset="0"/>
                        </a:rPr>
                        <a:t>%)</a:t>
                      </a:r>
                      <a:endParaRPr lang="ru-RU" sz="1300" dirty="0">
                        <a:solidFill>
                          <a:srgbClr val="FF0000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>
                      <a:lvl1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1pPr>
                      <a:lvl2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2pPr>
                      <a:lvl3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3pPr>
                      <a:lvl4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4pPr>
                      <a:lvl5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5pPr>
                      <a:lvl6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6pPr>
                      <a:lvl7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7pPr>
                      <a:lvl8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8pPr>
                      <a:lvl9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sym typeface="Calibri"/>
                        </a:rPr>
                        <a:t>Количество снимков за один рабочий день, шт.</a:t>
                      </a:r>
                      <a:endParaRPr lang="ru-RU" sz="1300" b="0" i="0" u="none" strike="noStrike" kern="1200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>
                      <a:lvl1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1pPr>
                      <a:lvl2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2pPr>
                      <a:lvl3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3pPr>
                      <a:lvl4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4pPr>
                      <a:lvl5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5pPr>
                      <a:lvl6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6pPr>
                      <a:lvl7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7pPr>
                      <a:lvl8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8pPr>
                      <a:lvl9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sym typeface="Calibri"/>
                        </a:rPr>
                        <a:t>300</a:t>
                      </a:r>
                      <a:endParaRPr lang="ru-RU" sz="1300" b="0" i="0" u="none" strike="noStrike" kern="1200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>
                      <a:lvl1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1pPr>
                      <a:lvl2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2pPr>
                      <a:lvl3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3pPr>
                      <a:lvl4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4pPr>
                      <a:lvl5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5pPr>
                      <a:lvl6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6pPr>
                      <a:lvl7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7pPr>
                      <a:lvl8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8pPr>
                      <a:lvl9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FF0000"/>
                          </a:solidFill>
                          <a:effectLst/>
                          <a:latin typeface="Gilroy-Light"/>
                          <a:cs typeface="Times New Roman" panose="02020603050405020304" pitchFamily="18" charset="0"/>
                        </a:rPr>
                        <a:t>400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  <a:effectLst/>
                          <a:latin typeface="Gilroy-Light"/>
                          <a:cs typeface="Times New Roman" panose="02020603050405020304" pitchFamily="18" charset="0"/>
                        </a:rPr>
                        <a:t>(&gt; </a:t>
                      </a:r>
                      <a:r>
                        <a:rPr lang="ru-RU" sz="1300" dirty="0">
                          <a:solidFill>
                            <a:srgbClr val="FF0000"/>
                          </a:solidFill>
                          <a:effectLst/>
                          <a:latin typeface="Gilroy-Light"/>
                          <a:cs typeface="Times New Roman" panose="02020603050405020304" pitchFamily="18" charset="0"/>
                        </a:rPr>
                        <a:t>на 33%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  <a:effectLst/>
                          <a:latin typeface="Gilroy-Light"/>
                          <a:cs typeface="Times New Roman" panose="02020603050405020304" pitchFamily="18" charset="0"/>
                        </a:rPr>
                        <a:t>)</a:t>
                      </a:r>
                      <a:endParaRPr lang="ru-RU" sz="1300" dirty="0">
                        <a:solidFill>
                          <a:srgbClr val="FF0000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>
                      <a:lvl1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1pPr>
                      <a:lvl2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2pPr>
                      <a:lvl3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3pPr>
                      <a:lvl4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4pPr>
                      <a:lvl5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5pPr>
                      <a:lvl6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6pPr>
                      <a:lvl7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7pPr>
                      <a:lvl8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8pPr>
                      <a:lvl9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sym typeface="Calibri"/>
                        </a:rPr>
                        <a:t>Расходы на оплату труда работника с отчислениями в год, тыс. руб.</a:t>
                      </a:r>
                      <a:endParaRPr lang="ru-RU" sz="1300" b="0" i="0" u="none" strike="noStrike" kern="1200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>
                      <a:lvl1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1pPr>
                      <a:lvl2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2pPr>
                      <a:lvl3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3pPr>
                      <a:lvl4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4pPr>
                      <a:lvl5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5pPr>
                      <a:lvl6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6pPr>
                      <a:lvl7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7pPr>
                      <a:lvl8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8pPr>
                      <a:lvl9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sym typeface="Calibri"/>
                        </a:rPr>
                        <a:t>781,2</a:t>
                      </a:r>
                      <a:endParaRPr lang="ru-RU" sz="1300" b="0" i="0" u="none" strike="noStrike" kern="1200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>
                      <a:lvl1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1pPr>
                      <a:lvl2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2pPr>
                      <a:lvl3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3pPr>
                      <a:lvl4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4pPr>
                      <a:lvl5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5pPr>
                      <a:lvl6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6pPr>
                      <a:lvl7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7pPr>
                      <a:lvl8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8pPr>
                      <a:lvl9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FF0000"/>
                          </a:solidFill>
                          <a:effectLst/>
                          <a:latin typeface="Gilroy-Light"/>
                          <a:cs typeface="Times New Roman" panose="02020603050405020304" pitchFamily="18" charset="0"/>
                        </a:rPr>
                        <a:t>624,96(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  <a:effectLst/>
                          <a:latin typeface="Gilroy-Light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lang="ru-RU" sz="1300" dirty="0">
                          <a:solidFill>
                            <a:srgbClr val="FF0000"/>
                          </a:solidFill>
                          <a:effectLst/>
                          <a:latin typeface="Gilroy-Light"/>
                          <a:cs typeface="Times New Roman" panose="02020603050405020304" pitchFamily="18" charset="0"/>
                        </a:rPr>
                        <a:t> на 20%)</a:t>
                      </a:r>
                      <a:endParaRPr lang="ru-RU" sz="1300" dirty="0">
                        <a:solidFill>
                          <a:srgbClr val="FF0000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 gridSpan="3">
                  <a:txBody>
                    <a:bodyPr/>
                    <a:lstStyle>
                      <a:lvl1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1pPr>
                      <a:lvl2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2pPr>
                      <a:lvl3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3pPr>
                      <a:lvl4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4pPr>
                      <a:lvl5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5pPr>
                      <a:lvl6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6pPr>
                      <a:lvl7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7pPr>
                      <a:lvl8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8pPr>
                      <a:lvl9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400" b="1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/>
                          <a:ea typeface="Helvetica"/>
                          <a:cs typeface="Helvetica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300" b="1" u="none" strike="noStrike" kern="1200" cap="none" spc="0" baseline="0" dirty="0">
                        <a:solidFill>
                          <a:srgbClr val="8F00FF"/>
                        </a:solidFill>
                        <a:uFillTx/>
                        <a:sym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u="none" strike="noStrike" kern="1200" cap="none" spc="0" baseline="0" dirty="0">
                          <a:solidFill>
                            <a:srgbClr val="8F00FF"/>
                          </a:solidFill>
                          <a:uFillTx/>
                          <a:sym typeface="Calibri"/>
                        </a:rPr>
                        <a:t>Экономический эффект от модернизации (установка креплений)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u="none" strike="noStrike" kern="1200" cap="none" spc="0" baseline="0" dirty="0">
                          <a:solidFill>
                            <a:srgbClr val="8F00FF"/>
                          </a:solidFill>
                          <a:uFillTx/>
                          <a:sym typeface="Calibri"/>
                        </a:rPr>
                        <a:t>одного рентгеновского аппарата – 156,24 тыс. руб. Срок окупаемости – 2 месяца.</a:t>
                      </a:r>
                      <a:endParaRPr lang="ru-RU" sz="1300" b="1" i="0" u="none" strike="noStrike" kern="1200" cap="none" spc="0" baseline="0" dirty="0">
                        <a:solidFill>
                          <a:srgbClr val="8F00FF"/>
                        </a:solidFill>
                        <a:uFillTx/>
                        <a:latin typeface="+mj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66131" marR="6613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31" marR="6613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5010011" y="2855418"/>
          <a:ext cx="6486525" cy="3686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11946" y="5460757"/>
            <a:ext cx="6096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Black"/>
                <a:ea typeface="+mn-ea"/>
                <a:cs typeface="+mn-cs"/>
                <a:sym typeface="Arial"/>
              </a:rPr>
              <a:t>Чистый дисконтированный доход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"/>
                <a:ea typeface="+mn-ea"/>
                <a:cs typeface="+mn-cs"/>
                <a:sym typeface="Arial"/>
              </a:rPr>
              <a:t>–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Black"/>
                <a:ea typeface="+mn-ea"/>
                <a:cs typeface="+mn-cs"/>
                <a:sym typeface="Arial"/>
              </a:rPr>
              <a:t>805,23 тыс. руб.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Black"/>
                <a:ea typeface="+mn-ea"/>
                <a:cs typeface="+mn-cs"/>
                <a:sym typeface="Arial"/>
              </a:rPr>
              <a:t>Индекс доходности – 2,36.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Black"/>
                <a:ea typeface="+mn-ea"/>
                <a:cs typeface="+mn-cs"/>
                <a:sym typeface="Arial"/>
              </a:rPr>
              <a:t>Внутренняя норма доходности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"/>
                <a:ea typeface="+mn-ea"/>
                <a:cs typeface="+mn-cs"/>
                <a:sym typeface="Arial"/>
              </a:rPr>
              <a:t> –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Black"/>
                <a:ea typeface="+mn-ea"/>
                <a:cs typeface="+mn-cs"/>
                <a:sym typeface="Arial"/>
              </a:rPr>
              <a:t>95,47%.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Black"/>
                <a:ea typeface="+mn-ea"/>
                <a:cs typeface="+mn-cs"/>
                <a:sym typeface="Arial"/>
              </a:rPr>
              <a:t>Дисконтированный срок окупаемости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"/>
                <a:ea typeface="+mn-ea"/>
                <a:cs typeface="+mn-cs"/>
                <a:sym typeface="Arial"/>
              </a:rPr>
              <a:t> –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Black"/>
                <a:ea typeface="+mn-ea"/>
                <a:cs typeface="+mn-cs"/>
                <a:sym typeface="Arial"/>
              </a:rPr>
              <a:t>1 год и 4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Black"/>
                <a:ea typeface="+mn-ea"/>
                <a:cs typeface="+mn-cs"/>
                <a:sym typeface="Helvetica"/>
              </a:rPr>
              <a:t>месяца.</a:t>
            </a:r>
          </a:p>
        </p:txBody>
      </p:sp>
    </p:spTree>
    <p:extLst>
      <p:ext uri="{BB962C8B-B14F-4D97-AF65-F5344CB8AC3E}">
        <p14:creationId xmlns:p14="http://schemas.microsoft.com/office/powerpoint/2010/main" val="1928480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30276" y="527955"/>
            <a:ext cx="10928456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102755" y="-93456"/>
            <a:ext cx="1234414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lvl="0" algn="l"/>
            <a:r>
              <a:rPr lang="ru-RU" sz="3600" dirty="0"/>
              <a:t>КОМАНДА</a:t>
            </a:r>
            <a:endParaRPr kumimoji="0" lang="ru-RU" sz="36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A2A50444-B344-4F78-92AC-DB5DA79BE0E6}"/>
              </a:ext>
            </a:extLst>
          </p:cNvPr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solidFill>
            <a:srgbClr val="FCAF17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1" name="7">
            <a:extLst>
              <a:ext uri="{FF2B5EF4-FFF2-40B4-BE49-F238E27FC236}">
                <a16:creationId xmlns:a16="http://schemas.microsoft.com/office/drawing/2014/main" id="{B89F056D-55B9-4978-B89E-752AD7BADC2C}"/>
              </a:ext>
            </a:extLst>
          </p:cNvPr>
          <p:cNvSpPr txBox="1"/>
          <p:nvPr/>
        </p:nvSpPr>
        <p:spPr>
          <a:xfrm>
            <a:off x="30276" y="6519206"/>
            <a:ext cx="468151" cy="199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ru-RU" dirty="0"/>
              <a:t>19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C477C0-6A28-4021-9513-88CCFF5F0E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6" b="7141"/>
          <a:stretch/>
        </p:blipFill>
        <p:spPr>
          <a:xfrm>
            <a:off x="1186632" y="1455403"/>
            <a:ext cx="1856527" cy="30430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CE0101-B561-4B01-9649-91C7D335F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643" y="1351268"/>
            <a:ext cx="2303404" cy="3043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F4AC35D-E497-400C-8CEE-19875CD612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3"/>
          <a:stretch/>
        </p:blipFill>
        <p:spPr>
          <a:xfrm>
            <a:off x="4718328" y="1351268"/>
            <a:ext cx="2323157" cy="30892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430A50D-7C09-4E69-AE15-1C9191F7785D}"/>
              </a:ext>
            </a:extLst>
          </p:cNvPr>
          <p:cNvSpPr/>
          <p:nvPr/>
        </p:nvSpPr>
        <p:spPr>
          <a:xfrm>
            <a:off x="763663" y="4586989"/>
            <a:ext cx="28064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hangingPunct="1"/>
            <a:r>
              <a:rPr lang="ru-RU" sz="2000" b="1" dirty="0">
                <a:solidFill>
                  <a:srgbClr val="9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Биловол Евгений Олегович</a:t>
            </a:r>
          </a:p>
          <a:p>
            <a:pPr lvl="0" algn="ctr" hangingPunct="1"/>
            <a:r>
              <a:rPr lang="en-US" sz="2000" dirty="0">
                <a:solidFill>
                  <a:schemeClr val="tx1"/>
                </a:solidFill>
                <a:sym typeface="Calibri"/>
              </a:rPr>
              <a:t>Id 401834</a:t>
            </a:r>
            <a:endParaRPr lang="ru-RU" sz="2000" dirty="0">
              <a:solidFill>
                <a:schemeClr val="tx1"/>
              </a:solidFill>
              <a:sym typeface="Calibri"/>
            </a:endParaRPr>
          </a:p>
          <a:p>
            <a:pPr lvl="0" algn="ctr" hangingPunct="1"/>
            <a:r>
              <a:rPr lang="ru-RU" sz="2000" dirty="0">
                <a:solidFill>
                  <a:schemeClr val="tx1"/>
                </a:solidFill>
                <a:sym typeface="Calibri"/>
              </a:rPr>
              <a:t>Консультант</a:t>
            </a:r>
          </a:p>
          <a:p>
            <a:pPr lvl="0" algn="ctr" hangingPunct="1"/>
            <a:endParaRPr lang="ru-RU" sz="2000" dirty="0">
              <a:solidFill>
                <a:srgbClr val="9F00FF"/>
              </a:solidFill>
              <a:sym typeface="Calibri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A5EA112-EFD5-4056-B87A-BF80E7E17BCE}"/>
              </a:ext>
            </a:extLst>
          </p:cNvPr>
          <p:cNvSpPr/>
          <p:nvPr/>
        </p:nvSpPr>
        <p:spPr>
          <a:xfrm>
            <a:off x="8569126" y="4586989"/>
            <a:ext cx="28064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hangingPunct="1"/>
            <a:r>
              <a:rPr lang="ru-RU" sz="2000" b="1" dirty="0">
                <a:solidFill>
                  <a:srgbClr val="9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Щербакова Анна Александровна</a:t>
            </a:r>
          </a:p>
          <a:p>
            <a:pPr lvl="0" algn="ctr" hangingPunct="1"/>
            <a:r>
              <a:rPr lang="en-US" sz="2000" dirty="0">
                <a:solidFill>
                  <a:schemeClr val="tx1"/>
                </a:solidFill>
                <a:sym typeface="Calibri"/>
              </a:rPr>
              <a:t>Id 309020</a:t>
            </a:r>
            <a:endParaRPr lang="ru-RU" sz="2000" dirty="0">
              <a:solidFill>
                <a:schemeClr val="tx1"/>
              </a:solidFill>
              <a:sym typeface="Calibri"/>
            </a:endParaRPr>
          </a:p>
          <a:p>
            <a:pPr lvl="0" algn="ctr" hangingPunct="1"/>
            <a:r>
              <a:rPr lang="ru-RU" sz="2000" dirty="0">
                <a:solidFill>
                  <a:schemeClr val="tx1"/>
                </a:solidFill>
                <a:sym typeface="Calibri"/>
              </a:rPr>
              <a:t>Консультант</a:t>
            </a:r>
          </a:p>
          <a:p>
            <a:pPr lvl="0" algn="ctr" hangingPunct="1"/>
            <a:endParaRPr lang="ru-RU" sz="2000" dirty="0">
              <a:solidFill>
                <a:srgbClr val="9F00FF"/>
              </a:solidFill>
              <a:sym typeface="Calibri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BF3267FE-18FC-4FB9-8522-A9798A485C66}"/>
              </a:ext>
            </a:extLst>
          </p:cNvPr>
          <p:cNvSpPr/>
          <p:nvPr/>
        </p:nvSpPr>
        <p:spPr>
          <a:xfrm>
            <a:off x="4666394" y="4586989"/>
            <a:ext cx="28064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hangingPunct="1"/>
            <a:r>
              <a:rPr lang="ru-RU" sz="2000" b="1" dirty="0">
                <a:solidFill>
                  <a:srgbClr val="9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Синицын Антон Александрович</a:t>
            </a:r>
          </a:p>
          <a:p>
            <a:pPr lvl="0" algn="ctr" hangingPunct="1"/>
            <a:r>
              <a:rPr lang="en-US" sz="2000" dirty="0">
                <a:solidFill>
                  <a:schemeClr val="tx1"/>
                </a:solidFill>
                <a:sym typeface="Calibri"/>
              </a:rPr>
              <a:t>Id 1216183</a:t>
            </a:r>
            <a:endParaRPr lang="ru-RU" sz="2000" dirty="0">
              <a:solidFill>
                <a:schemeClr val="tx1"/>
              </a:solidFill>
              <a:sym typeface="Calibri"/>
            </a:endParaRPr>
          </a:p>
          <a:p>
            <a:pPr lvl="0" algn="ctr" hangingPunct="1"/>
            <a:r>
              <a:rPr lang="ru-RU" sz="2000" dirty="0">
                <a:solidFill>
                  <a:schemeClr val="tx1"/>
                </a:solidFill>
                <a:sym typeface="Calibri"/>
              </a:rPr>
              <a:t>Наставник</a:t>
            </a:r>
          </a:p>
          <a:p>
            <a:pPr lvl="0" algn="ctr" hangingPunct="1"/>
            <a:endParaRPr lang="ru-RU" sz="2000" dirty="0">
              <a:solidFill>
                <a:srgbClr val="9F00FF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3276561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30276" y="527955"/>
            <a:ext cx="10928456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102755" y="-93456"/>
            <a:ext cx="1234414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lvl="0" algn="l"/>
            <a:r>
              <a:rPr lang="ru-RU" sz="3600" dirty="0"/>
              <a:t>КОМАНДА</a:t>
            </a:r>
            <a:endParaRPr kumimoji="0" lang="ru-RU" sz="36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graphicFrame>
        <p:nvGraphicFramePr>
          <p:cNvPr id="13" name="Таблица 6">
            <a:extLst>
              <a:ext uri="{FF2B5EF4-FFF2-40B4-BE49-F238E27FC236}">
                <a16:creationId xmlns:a16="http://schemas.microsoft.com/office/drawing/2014/main" id="{18D33D04-D10F-4FD5-9441-848D46112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292284"/>
              </p:ext>
            </p:extLst>
          </p:nvPr>
        </p:nvGraphicFramePr>
        <p:xfrm>
          <a:off x="30276" y="635791"/>
          <a:ext cx="12161724" cy="6230640"/>
        </p:xfrm>
        <a:graphic>
          <a:graphicData uri="http://schemas.openxmlformats.org/drawingml/2006/table">
            <a:tbl>
              <a:tblPr firstRow="1" bandRow="1"/>
              <a:tblGrid>
                <a:gridCol w="4053908">
                  <a:extLst>
                    <a:ext uri="{9D8B030D-6E8A-4147-A177-3AD203B41FA5}">
                      <a16:colId xmlns:a16="http://schemas.microsoft.com/office/drawing/2014/main" val="654402046"/>
                    </a:ext>
                  </a:extLst>
                </a:gridCol>
                <a:gridCol w="1993059">
                  <a:extLst>
                    <a:ext uri="{9D8B030D-6E8A-4147-A177-3AD203B41FA5}">
                      <a16:colId xmlns:a16="http://schemas.microsoft.com/office/drawing/2014/main" val="993701088"/>
                    </a:ext>
                  </a:extLst>
                </a:gridCol>
                <a:gridCol w="6114757">
                  <a:extLst>
                    <a:ext uri="{9D8B030D-6E8A-4147-A177-3AD203B41FA5}">
                      <a16:colId xmlns:a16="http://schemas.microsoft.com/office/drawing/2014/main" val="2279934316"/>
                    </a:ext>
                  </a:extLst>
                </a:gridCol>
              </a:tblGrid>
              <a:tr h="2087967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ru-RU" sz="2000" b="1" dirty="0">
                          <a:solidFill>
                            <a:srgbClr val="9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Долгодворова Мирослава Дмитриевна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ru-RU" sz="2000" dirty="0">
                          <a:latin typeface="Gilroy-Light" panose="020B0604020202020204" charset="-52"/>
                        </a:rPr>
                        <a:t>Руководитель проекта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Gilroy-Light" panose="020B0604020202020204" charset="-52"/>
                        </a:rPr>
                        <a:t>Обучается по направлению подготовки 13.03.01 «Промышленная теплоэнергетика". Принимала участие в акселерационных программах «Университет 2035: от идеи к прототипу» и «Создание территории комфорта » на базе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latin typeface="Gilroy-Light" panose="020B0604020202020204" charset="-52"/>
                        </a:rPr>
                        <a:t>ВоГУ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Gilroy-Light" panose="020B0604020202020204" charset="-52"/>
                        </a:rPr>
                        <a:t>, так же является участником команды победителя межрегионального конкурса разработок «Изобретено на верхней Волге».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637013"/>
                  </a:ext>
                </a:extLst>
              </a:tr>
              <a:tr h="1868797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ru-RU" sz="2000" b="1" dirty="0">
                          <a:solidFill>
                            <a:srgbClr val="8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Кузнецова Ксения Сергеевна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ru-RU" sz="2000" dirty="0">
                          <a:latin typeface="Gilroy-Light" panose="020B0604020202020204" charset="-52"/>
                        </a:rPr>
                        <a:t>Инженер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9pPr>
                    </a:lstStyle>
                    <a:p>
                      <a:pPr algn="l"/>
                      <a:r>
                        <a:rPr lang="ru-RU" sz="1800" dirty="0">
                          <a:latin typeface="Gilroy-Light" panose="020B0604020202020204" charset="-52"/>
                        </a:rPr>
                        <a:t>Обучается по направлению подготовки 13.03.01 «Промышленная теплоэнергетика".</a:t>
                      </a:r>
                      <a:r>
                        <a:rPr lang="ru-RU" sz="1800" baseline="0" dirty="0">
                          <a:latin typeface="Gilroy-Light" panose="020B0604020202020204" charset="-52"/>
                        </a:rPr>
                        <a:t> </a:t>
                      </a:r>
                      <a:r>
                        <a:rPr lang="ru-RU" sz="1800" dirty="0">
                          <a:latin typeface="Gilroy-Light" panose="020B0604020202020204" charset="-52"/>
                        </a:rPr>
                        <a:t>Принимала участие в Международной научной конференции «Молодые исследователи регионам». Характеризуется как ответственный, инициативный студент.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875322"/>
                  </a:ext>
                </a:extLst>
              </a:tr>
              <a:tr h="2273876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8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Азимов Исфандиёр Раджабович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ru-RU" sz="2000" dirty="0">
                          <a:latin typeface="Gilroy-Light" panose="020B0604020202020204" charset="-52"/>
                        </a:rPr>
                        <a:t>Инженер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Gilroy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Gilroy-Light" panose="020B0604020202020204" charset="-52"/>
                        </a:rPr>
                        <a:t>Обучается по направлению подготовки 13.03.01 «Промышленная теплоэнергетика". Принимал участие</a:t>
                      </a:r>
                      <a:br>
                        <a:rPr lang="ru-RU" sz="1800" dirty="0">
                          <a:solidFill>
                            <a:schemeClr val="tx1"/>
                          </a:solidFill>
                          <a:latin typeface="Gilroy-Light" panose="020B0604020202020204" charset="-52"/>
                        </a:rPr>
                      </a:br>
                      <a:r>
                        <a:rPr lang="ru-RU" sz="1800" dirty="0">
                          <a:solidFill>
                            <a:schemeClr val="tx1"/>
                          </a:solidFill>
                          <a:latin typeface="Gilroy-Light" panose="020B0604020202020204" charset="-52"/>
                        </a:rPr>
                        <a:t>в акселерационных программах «Университет 2035: </a:t>
                      </a:r>
                      <a:br>
                        <a:rPr lang="ru-RU" sz="1800" dirty="0">
                          <a:solidFill>
                            <a:schemeClr val="tx1"/>
                          </a:solidFill>
                          <a:latin typeface="Gilroy-Light" panose="020B0604020202020204" charset="-52"/>
                        </a:rPr>
                      </a:br>
                      <a:r>
                        <a:rPr lang="ru-RU" sz="1800" dirty="0">
                          <a:solidFill>
                            <a:schemeClr val="tx1"/>
                          </a:solidFill>
                          <a:latin typeface="Gilroy-Light" panose="020B0604020202020204" charset="-52"/>
                        </a:rPr>
                        <a:t>от идеи к прототипу» и «Создание территории комфорта » на базе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latin typeface="Gilroy-Light" panose="020B0604020202020204" charset="-52"/>
                        </a:rPr>
                        <a:t>ВоГУ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Gilroy-Light" panose="020B0604020202020204" charset="-52"/>
                        </a:rPr>
                        <a:t>, так же является участником команды победителя межрегионального конкурса разработок «Изобретено на верхней Волге».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784000"/>
                  </a:ext>
                </a:extLst>
              </a:tr>
            </a:tbl>
          </a:graphicData>
        </a:graphic>
      </p:graphicFrame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E8AC2-9230-4750-A8AA-D727E7E81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579" y="1246443"/>
            <a:ext cx="1315364" cy="158116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A0648B1-4A17-43B6-B0C1-AAD4341F2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356" y="3036345"/>
            <a:ext cx="1987278" cy="150733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AA57D9C-1057-4A27-98F7-05B7EEE9B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761" y="5202268"/>
            <a:ext cx="1964999" cy="15160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A2A50444-B344-4F78-92AC-DB5DA79BE0E6}"/>
              </a:ext>
            </a:extLst>
          </p:cNvPr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solidFill>
            <a:srgbClr val="FCAF17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1" name="7">
            <a:extLst>
              <a:ext uri="{FF2B5EF4-FFF2-40B4-BE49-F238E27FC236}">
                <a16:creationId xmlns:a16="http://schemas.microsoft.com/office/drawing/2014/main" id="{B89F056D-55B9-4978-B89E-752AD7BADC2C}"/>
              </a:ext>
            </a:extLst>
          </p:cNvPr>
          <p:cNvSpPr txBox="1"/>
          <p:nvPr/>
        </p:nvSpPr>
        <p:spPr>
          <a:xfrm>
            <a:off x="30276" y="6519206"/>
            <a:ext cx="468151" cy="1140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ru-RU" dirty="0"/>
              <a:t>20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92344535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30276" y="527955"/>
            <a:ext cx="10928456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102755" y="-93456"/>
            <a:ext cx="1234414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lvl="0" algn="l"/>
            <a:r>
              <a:rPr lang="ru-RU" sz="3600" dirty="0"/>
              <a:t>КОМАНДА</a:t>
            </a:r>
            <a:endParaRPr kumimoji="0" lang="ru-RU" sz="36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graphicFrame>
        <p:nvGraphicFramePr>
          <p:cNvPr id="13" name="Таблица 6">
            <a:extLst>
              <a:ext uri="{FF2B5EF4-FFF2-40B4-BE49-F238E27FC236}">
                <a16:creationId xmlns:a16="http://schemas.microsoft.com/office/drawing/2014/main" id="{18D33D04-D10F-4FD5-9441-848D46112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59118"/>
              </p:ext>
            </p:extLst>
          </p:nvPr>
        </p:nvGraphicFramePr>
        <p:xfrm>
          <a:off x="-166672" y="959347"/>
          <a:ext cx="12161724" cy="5602539"/>
        </p:xfrm>
        <a:graphic>
          <a:graphicData uri="http://schemas.openxmlformats.org/drawingml/2006/table">
            <a:tbl>
              <a:tblPr firstRow="1" bandRow="1"/>
              <a:tblGrid>
                <a:gridCol w="3599189">
                  <a:extLst>
                    <a:ext uri="{9D8B030D-6E8A-4147-A177-3AD203B41FA5}">
                      <a16:colId xmlns:a16="http://schemas.microsoft.com/office/drawing/2014/main" val="654402046"/>
                    </a:ext>
                  </a:extLst>
                </a:gridCol>
                <a:gridCol w="2278966">
                  <a:extLst>
                    <a:ext uri="{9D8B030D-6E8A-4147-A177-3AD203B41FA5}">
                      <a16:colId xmlns:a16="http://schemas.microsoft.com/office/drawing/2014/main" val="993701088"/>
                    </a:ext>
                  </a:extLst>
                </a:gridCol>
                <a:gridCol w="6283569">
                  <a:extLst>
                    <a:ext uri="{9D8B030D-6E8A-4147-A177-3AD203B41FA5}">
                      <a16:colId xmlns:a16="http://schemas.microsoft.com/office/drawing/2014/main" val="2279934316"/>
                    </a:ext>
                  </a:extLst>
                </a:gridCol>
              </a:tblGrid>
              <a:tr h="303587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8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roy-Light" panose="020B0604020202020204" charset="-52"/>
                        </a:rPr>
                        <a:t>Ерофеева Анна Евгеньевна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Gilroy-Light" panose="020B0604020202020204" charset="-52"/>
                        </a:rPr>
                        <a:t>Экономист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Gilroy-Light" panose="020B0604020202020204" charset="-52"/>
                        </a:rPr>
                        <a:t>Обучается по направлению подготовки 38.03.01  «Бизнес-аналитика и управление инвестиционными проектами». Принимала участие в акселерационных программах «Университет 2035: от идеи к прототипу» </a:t>
                      </a:r>
                      <a:br>
                        <a:rPr lang="ru-RU" sz="1800" dirty="0">
                          <a:solidFill>
                            <a:schemeClr val="tx1"/>
                          </a:solidFill>
                          <a:latin typeface="Gilroy-Light" panose="020B0604020202020204" charset="-52"/>
                        </a:rPr>
                      </a:br>
                      <a:r>
                        <a:rPr lang="ru-RU" sz="1800" dirty="0">
                          <a:solidFill>
                            <a:schemeClr val="tx1"/>
                          </a:solidFill>
                          <a:latin typeface="Gilroy-Light" panose="020B0604020202020204" charset="-52"/>
                        </a:rPr>
                        <a:t>и «Создание территории комфорта » на базе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latin typeface="Gilroy-Light" panose="020B0604020202020204" charset="-52"/>
                        </a:rPr>
                        <a:t>ВоГУ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Gilroy-Light" panose="020B0604020202020204" charset="-52"/>
                        </a:rPr>
                        <a:t>, так же является участником команды победителя межрегионального конкурса разработок «Изобретено </a:t>
                      </a:r>
                      <a:br>
                        <a:rPr lang="ru-RU" sz="1800" dirty="0">
                          <a:solidFill>
                            <a:schemeClr val="tx1"/>
                          </a:solidFill>
                          <a:latin typeface="Gilroy-Light" panose="020B0604020202020204" charset="-52"/>
                        </a:rPr>
                      </a:br>
                      <a:r>
                        <a:rPr lang="ru-RU" sz="1800" dirty="0">
                          <a:solidFill>
                            <a:schemeClr val="tx1"/>
                          </a:solidFill>
                          <a:latin typeface="Gilroy-Light" panose="020B0604020202020204" charset="-52"/>
                        </a:rPr>
                        <a:t>на верхней Волге». Является коммуникабельным </a:t>
                      </a:r>
                      <a:br>
                        <a:rPr lang="ru-RU" sz="1800" dirty="0">
                          <a:solidFill>
                            <a:schemeClr val="tx1"/>
                          </a:solidFill>
                          <a:latin typeface="Gilroy-Light" panose="020B0604020202020204" charset="-52"/>
                        </a:rPr>
                      </a:br>
                      <a:r>
                        <a:rPr lang="ru-RU" sz="1800" dirty="0">
                          <a:solidFill>
                            <a:schemeClr val="tx1"/>
                          </a:solidFill>
                          <a:latin typeface="Gilroy-Light" panose="020B0604020202020204" charset="-52"/>
                        </a:rPr>
                        <a:t>и ответственным студентом.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637013"/>
                  </a:ext>
                </a:extLst>
              </a:tr>
              <a:tr h="256666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>
                          <a:solidFill>
                            <a:srgbClr val="8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roy-Light" panose="020B0604020202020204" charset="-52"/>
                        </a:rPr>
                        <a:t>Охоботов</a:t>
                      </a:r>
                      <a:r>
                        <a:rPr lang="ru-RU" sz="2000" b="1" dirty="0">
                          <a:solidFill>
                            <a:srgbClr val="8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roy-Light" panose="020B0604020202020204" charset="-52"/>
                        </a:rPr>
                        <a:t> Даниил Алексеевич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Gilroy-Light" panose="020B0604020202020204" charset="-52"/>
                        </a:rPr>
                        <a:t>Научный руководитель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Gilroy-Light" panose="020B0604020202020204" charset="-52"/>
                        </a:rPr>
                        <a:t>Обучается по направлению подготовки 15.03.01  «Машиностроение». Участник акселерационной программы «Создание территории комфорта» по итогу конкурсного отбора АНО «Платформа НТИ» федерального проекта «Платформа университетского технологического предпринимательства». Характеризуется как примерный и внимательный студент.</a:t>
                      </a:r>
                      <a:endParaRPr lang="ru-RU" sz="1800" dirty="0">
                        <a:latin typeface="Gilroy-Light" panose="020B0604020202020204" charset="-52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875322"/>
                  </a:ext>
                </a:extLst>
              </a:tr>
            </a:tbl>
          </a:graphicData>
        </a:graphic>
      </p:graphicFrame>
      <p:pic>
        <p:nvPicPr>
          <p:cNvPr id="18" name="Google Shape;138;p10">
            <a:extLst>
              <a:ext uri="{FF2B5EF4-FFF2-40B4-BE49-F238E27FC236}">
                <a16:creationId xmlns:a16="http://schemas.microsoft.com/office/drawing/2014/main" id="{53A4A22C-BCF6-4B1D-9503-5CD12BB2314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25658" y="1826896"/>
            <a:ext cx="2010313" cy="1602104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C024FFB-73BC-4C2B-9731-31CA3C122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58" y="4625896"/>
            <a:ext cx="1889017" cy="1823597"/>
          </a:xfrm>
          <a:prstGeom prst="rect">
            <a:avLst/>
          </a:prstGeom>
        </p:spPr>
      </p:pic>
      <p:grpSp>
        <p:nvGrpSpPr>
          <p:cNvPr id="20" name="Прямоугольник 16">
            <a:extLst>
              <a:ext uri="{FF2B5EF4-FFF2-40B4-BE49-F238E27FC236}">
                <a16:creationId xmlns:a16="http://schemas.microsoft.com/office/drawing/2014/main" id="{D874D6FC-DAE5-4859-93F2-E15FCD2144F3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1" name="Прямоугольник">
              <a:extLst>
                <a:ext uri="{FF2B5EF4-FFF2-40B4-BE49-F238E27FC236}">
                  <a16:creationId xmlns:a16="http://schemas.microsoft.com/office/drawing/2014/main" id="{198EBEE9-067D-4D45-BD5D-49646866DA8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2" name="7">
              <a:extLst>
                <a:ext uri="{FF2B5EF4-FFF2-40B4-BE49-F238E27FC236}">
                  <a16:creationId xmlns:a16="http://schemas.microsoft.com/office/drawing/2014/main" id="{E85E94B4-BCAA-4333-AF8D-001AD0E2E4A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21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83589234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CB21BAB0-CC23-05EF-2118-7E06E5F45E62}"/>
              </a:ext>
            </a:extLst>
          </p:cNvPr>
          <p:cNvSpPr txBox="1">
            <a:spLocks/>
          </p:cNvSpPr>
          <p:nvPr/>
        </p:nvSpPr>
        <p:spPr>
          <a:xfrm>
            <a:off x="360040" y="82935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lvl="0">
              <a:lnSpc>
                <a:spcPct val="100000"/>
              </a:lnSpc>
              <a:spcBef>
                <a:spcPts val="55"/>
              </a:spcBef>
            </a:pPr>
            <a:r>
              <a:rPr lang="ru-RU" sz="3200" cap="all" dirty="0">
                <a:solidFill>
                  <a:srgbClr val="8F00FF"/>
                </a:solidFill>
                <a:latin typeface="Gilroy-Black"/>
              </a:rPr>
              <a:t>Достижения</a:t>
            </a:r>
            <a:endParaRPr kumimoji="0" lang="ru-RU" sz="3200" b="0" i="0" u="none" strike="noStrike" kern="1200" cap="all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Black"/>
              <a:ea typeface="+mj-ea"/>
              <a:cs typeface="+mj-cs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E5B2B1C-C478-4C1F-85F2-07E64290A45F}"/>
              </a:ext>
            </a:extLst>
          </p:cNvPr>
          <p:cNvGrpSpPr/>
          <p:nvPr/>
        </p:nvGrpSpPr>
        <p:grpSpPr>
          <a:xfrm>
            <a:off x="0" y="582376"/>
            <a:ext cx="6783285" cy="48538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740F9FAB-11B1-4DC0-BC4D-B3F29915E85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A9EFF009-7923-4195-889C-98B5F1F059E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CA8A537D-7EAD-4C60-BAFF-A1BFBF87070D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770DD21E-188B-405C-9711-7458B88FFE6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EE701F2E-0C4D-44E0-B026-990D2A217460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FFFFDA5-FC90-44A3-A2DC-96FAA4709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989" y="657507"/>
            <a:ext cx="5504236" cy="56181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A2E79A-A059-4EA5-B5AD-586595AD57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051" b="30111"/>
          <a:stretch/>
        </p:blipFill>
        <p:spPr>
          <a:xfrm>
            <a:off x="6368776" y="722569"/>
            <a:ext cx="2773044" cy="325150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0437DBE-D986-421A-8329-6548D4206F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702" r="33366"/>
          <a:stretch/>
        </p:blipFill>
        <p:spPr>
          <a:xfrm>
            <a:off x="6368776" y="3974078"/>
            <a:ext cx="2773044" cy="2425979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4C32251B-F85C-4DEC-84B3-1EC7432232A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886" r="28360"/>
          <a:stretch/>
        </p:blipFill>
        <p:spPr>
          <a:xfrm>
            <a:off x="9141820" y="3968485"/>
            <a:ext cx="2041996" cy="242598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F042EF-A1D6-4B18-86D5-1F3E5314FBA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8021"/>
          <a:stretch/>
        </p:blipFill>
        <p:spPr>
          <a:xfrm>
            <a:off x="9141820" y="723575"/>
            <a:ext cx="2041995" cy="326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50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CB21BAB0-CC23-05EF-2118-7E06E5F45E62}"/>
              </a:ext>
            </a:extLst>
          </p:cNvPr>
          <p:cNvSpPr txBox="1">
            <a:spLocks/>
          </p:cNvSpPr>
          <p:nvPr/>
        </p:nvSpPr>
        <p:spPr>
          <a:xfrm>
            <a:off x="360040" y="82935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lvl="0">
              <a:lnSpc>
                <a:spcPct val="100000"/>
              </a:lnSpc>
              <a:spcBef>
                <a:spcPts val="55"/>
              </a:spcBef>
            </a:pPr>
            <a:r>
              <a:rPr kumimoji="0" lang="ru-RU" sz="3200" b="0" i="0" u="none" strike="noStrike" kern="1200" cap="all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Black"/>
                <a:ea typeface="+mj-ea"/>
                <a:cs typeface="+mj-cs"/>
              </a:rPr>
              <a:t>До</a:t>
            </a:r>
            <a:r>
              <a:rPr lang="ru-RU" sz="3200" cap="all" dirty="0" err="1">
                <a:solidFill>
                  <a:srgbClr val="8F00FF"/>
                </a:solidFill>
                <a:latin typeface="Gilroy-Black"/>
              </a:rPr>
              <a:t>стижения</a:t>
            </a:r>
            <a:endParaRPr kumimoji="0" lang="ru-RU" sz="3200" b="0" i="0" u="none" strike="noStrike" kern="1200" cap="all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Black"/>
              <a:ea typeface="+mj-ea"/>
              <a:cs typeface="+mj-cs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E5B2B1C-C478-4C1F-85F2-07E64290A45F}"/>
              </a:ext>
            </a:extLst>
          </p:cNvPr>
          <p:cNvGrpSpPr/>
          <p:nvPr/>
        </p:nvGrpSpPr>
        <p:grpSpPr>
          <a:xfrm>
            <a:off x="0" y="582376"/>
            <a:ext cx="6783285" cy="48538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740F9FAB-11B1-4DC0-BC4D-B3F29915E85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A9EFF009-7923-4195-889C-98B5F1F059E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CA8A537D-7EAD-4C60-BAFF-A1BFBF87070D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770DD21E-188B-405C-9711-7458B88FFE6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EE701F2E-0C4D-44E0-B026-990D2A217460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3A13C1A-AB8B-493E-A483-1B69C69D239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2" y="849911"/>
            <a:ext cx="2272175" cy="31225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4DA7F775-83E2-4A2F-A50C-1CB6DE874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394" y="762184"/>
            <a:ext cx="2301752" cy="320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692BBF-3A1F-431C-A830-1B83AD077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3231" y="714485"/>
            <a:ext cx="2301753" cy="322656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342CD7-7639-448B-BCA0-769A402913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4426" y="693539"/>
            <a:ext cx="2298391" cy="323116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3B65F44-2DEF-4D6A-87ED-C7960841CD6C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31" y="834208"/>
            <a:ext cx="2354570" cy="3153995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DA07BC6-9049-4442-8A44-C026E3D772E8}"/>
              </a:ext>
            </a:extLst>
          </p:cNvPr>
          <p:cNvSpPr/>
          <p:nvPr/>
        </p:nvSpPr>
        <p:spPr>
          <a:xfrm>
            <a:off x="-592506" y="4026751"/>
            <a:ext cx="48334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spc="30" dirty="0">
                <a:solidFill>
                  <a:srgbClr val="262626"/>
                </a:solidFill>
                <a:latin typeface="Gilroy-Light" panose="020B0604020202020204"/>
                <a:ea typeface="Times New Roman" panose="02020603050405020304" pitchFamily="18" charset="0"/>
                <a:cs typeface="Helvetica"/>
              </a:rPr>
              <a:t>Акселерационная программа «Университет 2035: от идеи к прототипу»</a:t>
            </a:r>
            <a:endParaRPr lang="ru-RU" sz="3200" b="1" dirty="0">
              <a:latin typeface="Gilroy-Light" panose="020B0604020202020204"/>
              <a:cs typeface="Helvetica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1734F14-B549-442F-B9D0-F5FE47439315}"/>
              </a:ext>
            </a:extLst>
          </p:cNvPr>
          <p:cNvSpPr/>
          <p:nvPr/>
        </p:nvSpPr>
        <p:spPr>
          <a:xfrm>
            <a:off x="7284074" y="4076546"/>
            <a:ext cx="43350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Gilroy-Light" panose="020B0604020202020204"/>
                <a:cs typeface="Helvetica"/>
              </a:rPr>
              <a:t>Участие в образовательной программе «СИРИУС ЛЕТО 2022/2023 НАЧНИ СВОЙ ПРОЕКТ»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F87A3BF-E71C-4BE7-8DBB-F80D5986E707}"/>
              </a:ext>
            </a:extLst>
          </p:cNvPr>
          <p:cNvSpPr/>
          <p:nvPr/>
        </p:nvSpPr>
        <p:spPr>
          <a:xfrm>
            <a:off x="3066359" y="5447356"/>
            <a:ext cx="48334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spc="30" dirty="0">
                <a:solidFill>
                  <a:srgbClr val="262626"/>
                </a:solidFill>
                <a:latin typeface="Gilroy-Light" panose="020B0604020202020204"/>
                <a:ea typeface="Times New Roman" panose="02020603050405020304" pitchFamily="18" charset="0"/>
                <a:cs typeface="Helvetica"/>
              </a:rPr>
              <a:t>Победитель </a:t>
            </a:r>
            <a:r>
              <a:rPr lang="ru-RU" sz="2000" b="1" dirty="0">
                <a:latin typeface="Gilroy-Light" panose="020B0604020202020204" charset="-52"/>
                <a:cs typeface="Helvetica"/>
                <a:sym typeface="Calibri"/>
              </a:rPr>
              <a:t>межрегионального конкурса разработок «Изобретено </a:t>
            </a:r>
            <a:br>
              <a:rPr lang="ru-RU" sz="2000" b="1" dirty="0">
                <a:latin typeface="Gilroy-Light" panose="020B0604020202020204" charset="-52"/>
                <a:cs typeface="Helvetica"/>
                <a:sym typeface="Calibri"/>
              </a:rPr>
            </a:br>
            <a:r>
              <a:rPr lang="ru-RU" sz="2000" b="1" dirty="0">
                <a:latin typeface="Gilroy-Light" panose="020B0604020202020204" charset="-52"/>
                <a:cs typeface="Helvetica"/>
                <a:sym typeface="Calibri"/>
              </a:rPr>
              <a:t>на верхней Волге»</a:t>
            </a:r>
            <a:endParaRPr lang="ru-RU" sz="2000" b="1" dirty="0">
              <a:latin typeface="Gilroy-Light" panose="020B0604020202020204"/>
              <a:cs typeface="Helvetica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8C8A5CF-C627-46F6-B23A-14AB1868A0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4664" y="843819"/>
            <a:ext cx="2353260" cy="315190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810A74C-77FA-4AFB-A4CB-BB17519328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1336" y="2215875"/>
            <a:ext cx="2533400" cy="328001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04597AF-22D8-4FDD-A25C-25E8ECFACA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6020" y="2219380"/>
            <a:ext cx="2536156" cy="328602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F454842-9D42-4C01-90E4-F15E721113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8582" y="2206360"/>
            <a:ext cx="2536156" cy="328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9565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126609" y="995119"/>
            <a:ext cx="52366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r>
              <a:rPr lang="en-US" dirty="0"/>
              <a:t> </a:t>
            </a:r>
            <a:r>
              <a:rPr lang="ru-RU" dirty="0"/>
              <a:t>КОМАНДЫ. </a:t>
            </a:r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РУКОВОДИТЕЛЬ ПРОЕКТА(</a:t>
            </a:r>
            <a:r>
              <a:rPr lang="en-US" dirty="0"/>
              <a:t>id 3403041</a:t>
            </a:r>
            <a:r>
              <a:rPr lang="ru-RU" dirty="0"/>
              <a:t>)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/>
              <a:t>951 747 60 67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E</a:t>
            </a:r>
            <a:r>
              <a:rPr dirty="0"/>
              <a:t>mail</a:t>
            </a:r>
            <a:r>
              <a:rPr lang="ru-RU" dirty="0"/>
              <a:t> </a:t>
            </a:r>
            <a:r>
              <a:rPr lang="en-US" dirty="0"/>
              <a:t>miroasalavadolgodvorova@yandex.ru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3589</TotalTime>
  <Words>2183</Words>
  <Application>Microsoft Office PowerPoint</Application>
  <PresentationFormat>Широкоэкранный</PresentationFormat>
  <Paragraphs>309</Paragraphs>
  <Slides>24</Slides>
  <Notes>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24</vt:i4>
      </vt:variant>
    </vt:vector>
  </HeadingPairs>
  <TitlesOfParts>
    <vt:vector size="39" baseType="lpstr">
      <vt:lpstr>Arial</vt:lpstr>
      <vt:lpstr>Calibri</vt:lpstr>
      <vt:lpstr>Calibri Light</vt:lpstr>
      <vt:lpstr>Gilroy</vt:lpstr>
      <vt:lpstr>Gilroy-Black</vt:lpstr>
      <vt:lpstr>Gilroy-Bold</vt:lpstr>
      <vt:lpstr>Gilroy-ExtraBold</vt:lpstr>
      <vt:lpstr>Gilroy-Light</vt:lpstr>
      <vt:lpstr>Helvetica</vt:lpstr>
      <vt:lpstr>Helvetica Neue</vt:lpstr>
      <vt:lpstr>Sitka Subheading</vt:lpstr>
      <vt:lpstr>Times New Roman</vt:lpstr>
      <vt:lpstr>Тема Office</vt:lpstr>
      <vt:lpstr>Office Theme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М Д</cp:lastModifiedBy>
  <cp:revision>32</cp:revision>
  <dcterms:modified xsi:type="dcterms:W3CDTF">2023-11-30T15:19:23Z</dcterms:modified>
</cp:coreProperties>
</file>