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7" r:id="rId5"/>
    <p:sldId id="286" r:id="rId6"/>
    <p:sldId id="287" r:id="rId7"/>
    <p:sldId id="288" r:id="rId8"/>
    <p:sldId id="275" r:id="rId9"/>
    <p:sldId id="269" r:id="rId10"/>
    <p:sldId id="277" r:id="rId11"/>
    <p:sldId id="272" r:id="rId12"/>
    <p:sldId id="276" r:id="rId13"/>
    <p:sldId id="278" r:id="rId14"/>
    <p:sldId id="270" r:id="rId15"/>
    <p:sldId id="271" r:id="rId16"/>
    <p:sldId id="279" r:id="rId17"/>
    <p:sldId id="280" r:id="rId18"/>
    <p:sldId id="281" r:id="rId19"/>
    <p:sldId id="282" r:id="rId20"/>
    <p:sldId id="283" r:id="rId21"/>
    <p:sldId id="284" r:id="rId22"/>
    <p:sldId id="289" r:id="rId23"/>
    <p:sldId id="285" r:id="rId2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>
      <p:cViewPr varScale="1">
        <p:scale>
          <a:sx n="97" d="100"/>
          <a:sy n="97" d="100"/>
        </p:scale>
        <p:origin x="11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79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t>25.04.2025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8561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8079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72025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904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5156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390B6-A938-4A3C-81E6-728DA5F6F5C9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B6574-69C6-4D24-9F36-307D5EE1909D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6B729A-78D4-46ED-B78F-25AAD81A9EA1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B8932-1B2E-4152-972E-5DDDF189815E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ABA02B-48D7-4F45-BDF4-92DC0DAD942C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t>25.04.2025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FBF441-4B8C-07FE-9D0B-0B80E9EF1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64" y="0"/>
            <a:ext cx="2401532" cy="2175332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B59D1DF2-E4B1-1755-97DA-EB67761B25E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01684" y="1490662"/>
            <a:ext cx="8102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Разработка комплекса</a:t>
            </a:r>
            <a:b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рекомендаций по здоровому питанию для подростков</a:t>
            </a:r>
            <a:endParaRPr lang="ru-RU" dirty="0"/>
          </a:p>
        </p:txBody>
      </p:sp>
      <p:sp>
        <p:nvSpPr>
          <p:cNvPr id="3" name="Подзаголовок 5">
            <a:extLst>
              <a:ext uri="{FF2B5EF4-FFF2-40B4-BE49-F238E27FC236}">
                <a16:creationId xmlns:a16="http://schemas.microsoft.com/office/drawing/2014/main" id="{A93992F7-F887-B59C-276E-06756210E0B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43059" y="3319462"/>
            <a:ext cx="7261225" cy="1365250"/>
          </a:xfrm>
        </p:spPr>
        <p:txBody>
          <a:bodyPr>
            <a:normAutofit fontScale="77500" lnSpcReduction="20000"/>
          </a:bodyPr>
          <a:lstStyle/>
          <a:p>
            <a:r>
              <a:rPr lang="ru-RU" sz="3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ФГБОУ ВО МГТУ</a:t>
            </a:r>
          </a:p>
          <a:p>
            <a:r>
              <a:rPr lang="ru-RU" sz="3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«Центр развития цифровых профессиональных</a:t>
            </a:r>
          </a:p>
          <a:p>
            <a:r>
              <a:rPr lang="ru-RU" sz="3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Центр </a:t>
            </a:r>
            <a:r>
              <a:rPr lang="ru-RU" sz="3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компетенций</a:t>
            </a:r>
            <a:r>
              <a:rPr lang="ru-RU" sz="3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ФудСовет</a:t>
            </a:r>
            <a:r>
              <a:rPr lang="ru-RU" sz="3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CC48B-80DD-494F-C15B-2CE6B0B0F283}"/>
              </a:ext>
            </a:extLst>
          </p:cNvPr>
          <p:cNvSpPr txBox="1"/>
          <p:nvPr/>
        </p:nvSpPr>
        <p:spPr>
          <a:xfrm>
            <a:off x="3696077" y="5078207"/>
            <a:ext cx="479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ЗАКАЗНАЯ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5;p16">
            <a:extLst>
              <a:ext uri="{FF2B5EF4-FFF2-40B4-BE49-F238E27FC236}">
                <a16:creationId xmlns:a16="http://schemas.microsoft.com/office/drawing/2014/main" id="{DA387AC2-84B5-6FAE-D0BD-7801F91A068A}"/>
              </a:ext>
            </a:extLst>
          </p:cNvPr>
          <p:cNvSpPr txBox="1">
            <a:spLocks/>
          </p:cNvSpPr>
          <p:nvPr/>
        </p:nvSpPr>
        <p:spPr>
          <a:xfrm>
            <a:off x="424868" y="1102177"/>
            <a:ext cx="10590181" cy="50214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200"/>
              </a:spcAft>
            </a:pPr>
            <a:r>
              <a:rPr lang="ru-RU" sz="2400" dirty="0">
                <a:latin typeface="Arial" panose="020B0604020202020204" pitchFamily="34" charset="0"/>
              </a:rPr>
              <a:t>Разработка жизнеспособного полезного продукта питания для успешного  фуд-стартапа, позволяющего восполнять недостаток микроэлементов в   рационе </a:t>
            </a:r>
            <a:r>
              <a:rPr lang="ru-RU" sz="2400" dirty="0" err="1">
                <a:latin typeface="Arial" panose="020B0604020202020204" pitchFamily="34" charset="0"/>
              </a:rPr>
              <a:t>потребителей,выявленного</a:t>
            </a:r>
            <a:r>
              <a:rPr lang="ru-RU" sz="2400" dirty="0">
                <a:latin typeface="Arial" panose="020B0604020202020204" pitchFamily="34" charset="0"/>
              </a:rPr>
              <a:t> на основе результатов исследований состояния здоровья.Изучение </a:t>
            </a:r>
            <a:r>
              <a:rPr lang="ru-RU" sz="2400" dirty="0" err="1">
                <a:latin typeface="Arial" panose="020B0604020202020204" pitchFamily="34" charset="0"/>
              </a:rPr>
              <a:t>микроэлементного</a:t>
            </a:r>
            <a:r>
              <a:rPr lang="ru-RU" sz="2400" dirty="0">
                <a:latin typeface="Arial" panose="020B0604020202020204" pitchFamily="34" charset="0"/>
              </a:rPr>
              <a:t> статуса школьников в рамках эпидемиологического контроля имеет важное значение для здоровья нации. Дефицит микроэлементов (железо, йод, цинк, селен и   др.) негативно влияет на развитие, иммунитет и успеваемость детей. Мониторинг позволяет выявить региональные особенности дефицита и разрабатывать профилактические меры.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EE9111-3B9A-B3ED-1DD8-83A6A4AE2468}"/>
              </a:ext>
            </a:extLst>
          </p:cNvPr>
          <p:cNvSpPr txBox="1"/>
          <p:nvPr/>
        </p:nvSpPr>
        <p:spPr>
          <a:xfrm>
            <a:off x="555460" y="443619"/>
            <a:ext cx="5164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О заказчике и задаче </a:t>
            </a:r>
          </a:p>
        </p:txBody>
      </p:sp>
    </p:spTree>
    <p:extLst>
      <p:ext uri="{BB962C8B-B14F-4D97-AF65-F5344CB8AC3E}">
        <p14:creationId xmlns:p14="http://schemas.microsoft.com/office/powerpoint/2010/main" val="6041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9C856EF-D2DC-6FAF-AE49-868B9A07FB31}"/>
              </a:ext>
            </a:extLst>
          </p:cNvPr>
          <p:cNvSpPr txBox="1">
            <a:spLocks/>
          </p:cNvSpPr>
          <p:nvPr/>
        </p:nvSpPr>
        <p:spPr>
          <a:xfrm>
            <a:off x="475166" y="1378811"/>
            <a:ext cx="9948894" cy="3416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latin typeface="Arial" panose="020B0604020202020204" pitchFamily="34" charset="0"/>
              </a:rPr>
              <a:t>Основная аудитория — школьники средних и старших классов, а также студенты, заинтересованные в поддержании здоровья. Продукт должен быть привлекательным и полезным именно для них. Дополнительно в решение проблемы могут быть вовлечены родители и администрации школ, заинтересованные в более здоровых альтернативах питания.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10E9CF-1FCA-21C9-C588-897DCFCE2869}"/>
              </a:ext>
            </a:extLst>
          </p:cNvPr>
          <p:cNvSpPr txBox="1"/>
          <p:nvPr/>
        </p:nvSpPr>
        <p:spPr>
          <a:xfrm>
            <a:off x="680016" y="581936"/>
            <a:ext cx="5415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О пользователе заказчика </a:t>
            </a:r>
          </a:p>
        </p:txBody>
      </p:sp>
    </p:spTree>
    <p:extLst>
      <p:ext uri="{BB962C8B-B14F-4D97-AF65-F5344CB8AC3E}">
        <p14:creationId xmlns:p14="http://schemas.microsoft.com/office/powerpoint/2010/main" val="35656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0;p17">
            <a:extLst>
              <a:ext uri="{FF2B5EF4-FFF2-40B4-BE49-F238E27FC236}">
                <a16:creationId xmlns:a16="http://schemas.microsoft.com/office/drawing/2014/main" id="{53C34725-89F1-1BD2-1F90-206228A2CE98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/>
              <a:t>Пожелания и ограничения заказчика</a:t>
            </a:r>
          </a:p>
        </p:txBody>
      </p:sp>
      <p:sp>
        <p:nvSpPr>
          <p:cNvPr id="4" name="Google Shape;81;p17">
            <a:extLst>
              <a:ext uri="{FF2B5EF4-FFF2-40B4-BE49-F238E27FC236}">
                <a16:creationId xmlns:a16="http://schemas.microsoft.com/office/drawing/2014/main" id="{30388E3C-65C0-69A3-C1DF-A146D2510F22}"/>
              </a:ext>
            </a:extLst>
          </p:cNvPr>
          <p:cNvSpPr txBox="1">
            <a:spLocks/>
          </p:cNvSpPr>
          <p:nvPr/>
        </p:nvSpPr>
        <p:spPr>
          <a:xfrm>
            <a:off x="311700" y="1017725"/>
            <a:ext cx="11105727" cy="45940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latin typeface="Arial" panose="020B0604020202020204" pitchFamily="34" charset="0"/>
              </a:rPr>
              <a:t>Заказчик должен иметь право использовать решение задачи для любых  своих целей. На старте выполнения заказной задачи в команде может быть один участник - основатель, далее команда должна дополниться другими участниками. Преимуществом команд будет наличие в составе участников  </a:t>
            </a:r>
            <a:r>
              <a:rPr lang="ru-RU" sz="2400" dirty="0" err="1">
                <a:latin typeface="Arial" panose="020B0604020202020204" pitchFamily="34" charset="0"/>
              </a:rPr>
              <a:t>студентов,изучающих</a:t>
            </a:r>
            <a:r>
              <a:rPr lang="ru-RU" sz="2400" dirty="0">
                <a:latin typeface="Arial" panose="020B0604020202020204" pitchFamily="34" charset="0"/>
              </a:rPr>
              <a:t> предпринимательство,</a:t>
            </a:r>
            <a:r>
              <a:rPr lang="ru-RU" sz="2400" dirty="0" err="1">
                <a:latin typeface="Arial" panose="020B0604020202020204" pitchFamily="34" charset="0"/>
              </a:rPr>
              <a:t>маркетинг,дизайн</a:t>
            </a:r>
            <a:r>
              <a:rPr lang="ru-RU" sz="2400" dirty="0">
                <a:latin typeface="Arial" panose="020B0604020202020204" pitchFamily="34" charset="0"/>
              </a:rPr>
              <a:t>,производство пищевых продуктов, персонализированное </a:t>
            </a:r>
            <a:r>
              <a:rPr lang="ru-RU" sz="2400" dirty="0" err="1">
                <a:latin typeface="Arial" panose="020B0604020202020204" pitchFamily="34" charset="0"/>
              </a:rPr>
              <a:t>питание,диетологию</a:t>
            </a:r>
            <a:r>
              <a:rPr lang="ru-RU" sz="2400" dirty="0">
                <a:latin typeface="Arial" panose="020B0604020202020204" pitchFamily="34" charset="0"/>
              </a:rPr>
              <a:t>, или  возможность привлечь экспертов в указанных областях. Для того чтобы команда претендовала на победу и дальнейшую поддержку в ней должно  быть не менее 4 участников.</a:t>
            </a:r>
          </a:p>
          <a:p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69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7ED53D7-B70D-EC83-671A-A4A8009DE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461904" y="250863"/>
            <a:ext cx="9829800" cy="103481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137F05F9-53F3-60C0-4177-9BA07C98E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7429" r="1874"/>
          <a:stretch/>
        </p:blipFill>
        <p:spPr>
          <a:xfrm>
            <a:off x="-1" y="-1699605"/>
            <a:ext cx="12205413" cy="8708124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0A47719-87AD-E4E6-64FD-535D8AB79C17}"/>
              </a:ext>
            </a:extLst>
          </p:cNvPr>
          <p:cNvSpPr txBox="1"/>
          <p:nvPr/>
        </p:nvSpPr>
        <p:spPr>
          <a:xfrm>
            <a:off x="1892000" y="8406"/>
            <a:ext cx="8359937" cy="2554545"/>
          </a:xfrm>
          <a:prstGeom prst="rect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endParaRPr lang="ru-RU" sz="2800" b="1" i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.SFUI-Regular"/>
            </a:endParaRPr>
          </a:p>
          <a:p>
            <a:pPr algn="ctr"/>
            <a:r>
              <a:rPr lang="ru-RU" sz="2800" b="1" i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.SFUI-Regular"/>
              </a:rPr>
              <a:t>Цель работы: </a:t>
            </a:r>
          </a:p>
          <a:p>
            <a:pPr algn="ctr"/>
            <a:r>
              <a:rPr lang="ru-RU" sz="2800" i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.SFUI-Regular"/>
              </a:rPr>
              <a:t>Изучить особенности питания детей сельской и городской местности.</a:t>
            </a:r>
            <a:endParaRPr lang="ru-RU" sz="2800" i="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.SFUI-Regular"/>
            </a:endParaRPr>
          </a:p>
          <a:p>
            <a:pPr algn="ctr"/>
            <a:endParaRPr lang="ru-RU" sz="2800" b="1" i="0" dirty="0">
              <a:solidFill>
                <a:schemeClr val="accent1">
                  <a:lumMod val="75000"/>
                </a:schemeClr>
              </a:solidFill>
              <a:effectLst/>
              <a:latin typeface=".SFUI-Regular"/>
            </a:endParaRPr>
          </a:p>
          <a:p>
            <a:pPr algn="justLow"/>
            <a:endParaRPr lang="ru-RU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22445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2FEC33-8A5D-CA0B-4BBF-3A373502F1E0}"/>
              </a:ext>
            </a:extLst>
          </p:cNvPr>
          <p:cNvSpPr txBox="1"/>
          <p:nvPr/>
        </p:nvSpPr>
        <p:spPr>
          <a:xfrm>
            <a:off x="297901" y="324114"/>
            <a:ext cx="4712770" cy="44012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.SFUI-Regular"/>
              </a:rPr>
              <a:t>Актуальность исследования</a:t>
            </a:r>
            <a:r>
              <a:rPr lang="ru-RU" sz="2000" b="1" i="0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.SFUI-Regular"/>
              </a:rPr>
              <a:t>:</a:t>
            </a:r>
            <a:endParaRPr lang="ru-RU" sz="2000" b="1" i="0" u="sng" dirty="0">
              <a:solidFill>
                <a:schemeClr val="accent1">
                  <a:lumMod val="75000"/>
                </a:schemeClr>
              </a:solidFill>
              <a:effectLst/>
              <a:latin typeface=".SFUI-Regular"/>
            </a:endParaRPr>
          </a:p>
          <a:p>
            <a:pPr>
              <a:buNone/>
            </a:pP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1. </a:t>
            </a:r>
            <a:r>
              <a:rPr lang="ru-RU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.SFUI-Semibold"/>
              </a:rPr>
              <a:t>Хронический стресс и эмоциональное перенапряжение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, </a:t>
            </a:r>
            <a:r>
              <a:rPr lang="ru-RU" sz="2000" b="0" i="0" dirty="0">
                <a:effectLst/>
                <a:latin typeface=".SFUI-Regular"/>
              </a:rPr>
              <a:t>особенно в период подготовки к ЕГЭ;</a:t>
            </a:r>
            <a:endParaRPr lang="ru-RU" sz="2000" dirty="0">
              <a:effectLst/>
              <a:latin typeface=".SF UI"/>
            </a:endParaRPr>
          </a:p>
          <a:p>
            <a:pPr>
              <a:buNone/>
            </a:pPr>
            <a:r>
              <a:rPr lang="ru-RU" sz="2000" b="0" i="0" dirty="0">
                <a:effectLst/>
                <a:latin typeface=".SFUI-Regular"/>
              </a:rPr>
              <a:t> 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2. </a:t>
            </a:r>
            <a:r>
              <a:rPr lang="ru-RU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.SFUI-Semibold"/>
              </a:rPr>
              <a:t>Недостаточная осведомлённость детей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 </a:t>
            </a:r>
            <a:r>
              <a:rPr lang="ru-RU" sz="2000" b="0" i="0" dirty="0">
                <a:effectLst/>
                <a:latin typeface=".SFUI-Regular"/>
              </a:rPr>
              <a:t>о роли питания и микроэлементов в поддержании здоровья;</a:t>
            </a:r>
            <a:endParaRPr lang="ru-RU" sz="2000" dirty="0">
              <a:effectLst/>
              <a:latin typeface=".SF UI"/>
            </a:endParaRPr>
          </a:p>
          <a:p>
            <a:pPr>
              <a:buNone/>
            </a:pP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 3. </a:t>
            </a:r>
            <a:r>
              <a:rPr lang="ru-RU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.SFUI-Semibold"/>
              </a:rPr>
              <a:t>Дефицит микроэлементов и витаминов в питании у  подростков 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,</a:t>
            </a:r>
            <a:r>
              <a:rPr lang="ru-RU" sz="2000" b="0" i="0" dirty="0">
                <a:effectLst/>
                <a:latin typeface=".SFUI-Regular"/>
              </a:rPr>
              <a:t> обусловленный </a:t>
            </a:r>
            <a:r>
              <a:rPr lang="ru-RU" sz="2000" b="0" i="0" dirty="0" err="1">
                <a:effectLst/>
                <a:latin typeface=".SFUI-Regular"/>
              </a:rPr>
              <a:t>несбалансированным</a:t>
            </a:r>
            <a:r>
              <a:rPr lang="ru-RU" sz="2000" b="0" i="0" dirty="0">
                <a:effectLst/>
                <a:latin typeface=".SFUI-Regular"/>
              </a:rPr>
              <a:t> рационом;</a:t>
            </a:r>
            <a:endParaRPr lang="ru-RU" sz="2000" dirty="0">
              <a:effectLst/>
              <a:latin typeface=".SF UI"/>
            </a:endParaRPr>
          </a:p>
          <a:p>
            <a:r>
              <a:rPr lang="ru-RU" sz="2000" b="0" i="0" dirty="0">
                <a:effectLst/>
                <a:latin typeface=".SFUI-Regular"/>
              </a:rPr>
              <a:t> 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4. </a:t>
            </a:r>
            <a:r>
              <a:rPr lang="ru-RU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.SFUI-Semibold"/>
              </a:rPr>
              <a:t>Иммунная нестабильность</a:t>
            </a: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.SFUI-Regular"/>
              </a:rPr>
              <a:t> </a:t>
            </a:r>
            <a:r>
              <a:rPr lang="ru-RU" sz="2000" b="0" i="0" dirty="0">
                <a:effectLst/>
                <a:latin typeface=".SFUI-Regular"/>
              </a:rPr>
              <a:t>и частые заболевания, снижающие качество жизни подростков.</a:t>
            </a:r>
            <a:endParaRPr lang="ru-RU" sz="2000" dirty="0">
              <a:effectLst/>
              <a:latin typeface=".SF U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9C028-57CA-EA7E-DB81-29117BD22D06}"/>
              </a:ext>
            </a:extLst>
          </p:cNvPr>
          <p:cNvSpPr txBox="1"/>
          <p:nvPr/>
        </p:nvSpPr>
        <p:spPr>
          <a:xfrm>
            <a:off x="5529271" y="324114"/>
            <a:ext cx="6134222" cy="43088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.SFUI-Semibold"/>
              </a:rPr>
              <a:t>Для того , чтобы решить эти проблемы мы выбрали следующие методы исследования:</a:t>
            </a:r>
            <a:endParaRPr lang="ru-RU" sz="2000" b="1" u="sng" dirty="0">
              <a:solidFill>
                <a:schemeClr val="accent1">
                  <a:lumMod val="75000"/>
                </a:schemeClr>
              </a:solidFill>
              <a:effectLst/>
              <a:latin typeface=".SF UI"/>
            </a:endParaRPr>
          </a:p>
          <a:p>
            <a:pPr>
              <a:buNone/>
            </a:pPr>
            <a:r>
              <a:rPr lang="ru-RU" dirty="0">
                <a:latin typeface=".SFUI-Regular"/>
              </a:rPr>
              <a:t>1. Составить анкету и провести анкетирование;</a:t>
            </a:r>
          </a:p>
          <a:p>
            <a:pPr>
              <a:buNone/>
            </a:pPr>
            <a:r>
              <a:rPr lang="ru-RU" dirty="0">
                <a:effectLst/>
                <a:latin typeface=".SFUI-Regular"/>
              </a:rPr>
              <a:t>2. Выявить по анкетным данным дефициты микроэлементов;</a:t>
            </a:r>
          </a:p>
          <a:p>
            <a:pPr>
              <a:buNone/>
            </a:pPr>
            <a:r>
              <a:rPr lang="ru-RU" dirty="0">
                <a:latin typeface=".SFUI-Regular"/>
              </a:rPr>
              <a:t>3. </a:t>
            </a:r>
            <a:r>
              <a:rPr lang="ru-RU" b="0" i="0" dirty="0">
                <a:effectLst/>
                <a:latin typeface=".SFUI-Regular"/>
              </a:rPr>
              <a:t>На основе полученных данных разработать индивидуальные и групповые рекомендации по корректировке питания;</a:t>
            </a:r>
          </a:p>
          <a:p>
            <a:r>
              <a:rPr lang="ru-RU" dirty="0">
                <a:latin typeface=".SFUI-Regular"/>
              </a:rPr>
              <a:t>4.</a:t>
            </a:r>
            <a:r>
              <a:rPr lang="ru-RU" b="0" i="0" dirty="0">
                <a:effectLst/>
                <a:latin typeface=".SFUI-Regular"/>
              </a:rPr>
              <a:t> С помощью спектрометрии по биологическому материалу (волосам) определить количественное содержание микроэлементов в организме подростков.</a:t>
            </a:r>
            <a:endParaRPr lang="ru-RU" dirty="0">
              <a:latin typeface=".SFUI-Regular"/>
            </a:endParaRPr>
          </a:p>
          <a:p>
            <a:pPr>
              <a:buNone/>
            </a:pPr>
            <a:r>
              <a:rPr lang="ru-RU" dirty="0">
                <a:latin typeface=".SFUI-Regular"/>
              </a:rPr>
              <a:t>5</a:t>
            </a:r>
            <a:r>
              <a:rPr lang="ru-RU" dirty="0">
                <a:effectLst/>
                <a:latin typeface=".SFUI-Regular"/>
              </a:rPr>
              <a:t>. Р</a:t>
            </a:r>
            <a:r>
              <a:rPr lang="ru-RU" b="0" i="0" dirty="0">
                <a:effectLst/>
                <a:latin typeface=".SFUI-Regular"/>
              </a:rPr>
              <a:t>азработать </a:t>
            </a:r>
            <a:r>
              <a:rPr lang="ru-RU" b="1" i="0" dirty="0">
                <a:effectLst/>
                <a:latin typeface=".SFUI-Semibold"/>
              </a:rPr>
              <a:t>функциональные батончики</a:t>
            </a:r>
            <a:r>
              <a:rPr lang="ru-RU" b="0" i="0" dirty="0">
                <a:effectLst/>
                <a:latin typeface=".SFUI-Regular"/>
              </a:rPr>
              <a:t>, которые помогут восполнить дефицит жизненно важных витаминов и микроэлементов, а также поддержать организм в условиях повышенной учебной нагрузки и стресса.</a:t>
            </a:r>
            <a:endParaRPr lang="ru-RU" dirty="0">
              <a:effectLst/>
              <a:latin typeface=".SF U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6136227-437A-4F12-E527-4E22CF91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710" y="4771486"/>
            <a:ext cx="3575922" cy="208651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B860E2F-786B-2A88-9134-229D09F6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626" y="4890977"/>
            <a:ext cx="2836505" cy="184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EE3D1-9656-298B-A237-B3D5B0127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80" y="39991"/>
            <a:ext cx="9829800" cy="1082674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Как уже решается проблема:</a:t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21D524-544F-79E1-2F3F-09661F5E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937" y="807767"/>
            <a:ext cx="3689543" cy="59278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5F0E106-CDB3-B428-B6EE-B441587F0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440"/>
          <a:stretch/>
        </p:blipFill>
        <p:spPr>
          <a:xfrm>
            <a:off x="5784187" y="807768"/>
            <a:ext cx="3689543" cy="592782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9D97087-E9BC-5286-EA9F-B4224EFC8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437" y="137589"/>
            <a:ext cx="2609639" cy="2651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8B6132-8A1C-8E17-4C59-262E50B4B7EC}"/>
              </a:ext>
            </a:extLst>
          </p:cNvPr>
          <p:cNvSpPr txBox="1"/>
          <p:nvPr/>
        </p:nvSpPr>
        <p:spPr>
          <a:xfrm>
            <a:off x="10003856" y="586011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  </a:t>
            </a:r>
            <a:r>
              <a:rPr lang="ru-RU" i="1" dirty="0"/>
              <a:t>_________</a:t>
            </a:r>
          </a:p>
          <a:p>
            <a:pPr algn="l"/>
            <a:r>
              <a:rPr lang="ru-RU" dirty="0"/>
              <a:t>   ________</a:t>
            </a:r>
          </a:p>
          <a:p>
            <a:pPr algn="l"/>
            <a:r>
              <a:rPr lang="ru-RU" dirty="0"/>
              <a:t>    _______</a:t>
            </a:r>
          </a:p>
          <a:p>
            <a:pPr algn="l"/>
            <a:r>
              <a:rPr lang="ru-RU" dirty="0"/>
              <a:t>     ______</a:t>
            </a:r>
          </a:p>
          <a:p>
            <a:pPr algn="l"/>
            <a:r>
              <a:rPr lang="ru-RU" dirty="0"/>
              <a:t>       ____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345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0309" y="-395496"/>
            <a:ext cx="9829800" cy="973302"/>
          </a:xfrm>
        </p:spPr>
        <p:txBody>
          <a:bodyPr rtlCol="0"/>
          <a:lstStyle/>
          <a:p>
            <a:pPr rtl="0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Как уже решается проблема: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80CD3D-2BBB-53A6-262F-6D915F12CC6C}"/>
              </a:ext>
            </a:extLst>
          </p:cNvPr>
          <p:cNvSpPr txBox="1"/>
          <p:nvPr/>
        </p:nvSpPr>
        <p:spPr>
          <a:xfrm>
            <a:off x="4831202" y="224529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82B76A3-7215-FD7B-A352-0821FBEFF2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13" t="14791" r="17918"/>
          <a:stretch/>
        </p:blipFill>
        <p:spPr>
          <a:xfrm>
            <a:off x="1224933" y="3735681"/>
            <a:ext cx="4520668" cy="2810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90E401-5C47-140A-4417-5321C83F5B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90" t="27201" r="16995" b="10817"/>
          <a:stretch/>
        </p:blipFill>
        <p:spPr>
          <a:xfrm>
            <a:off x="5834870" y="3735681"/>
            <a:ext cx="4274840" cy="2810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654BF0-E00B-8B1D-32BE-79F5168E26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16" t="13045" r="9050" b="19212"/>
          <a:stretch/>
        </p:blipFill>
        <p:spPr>
          <a:xfrm>
            <a:off x="5834870" y="619730"/>
            <a:ext cx="4274840" cy="306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DE562A-06B0-6798-4C7C-26ED8CCECF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77" t="30748" r="4058" b="25553"/>
          <a:stretch/>
        </p:blipFill>
        <p:spPr>
          <a:xfrm>
            <a:off x="1224933" y="619731"/>
            <a:ext cx="4520669" cy="306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DDCDE-B706-0DA8-0CB6-2C603A4F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51" y="-205625"/>
            <a:ext cx="11846497" cy="128568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В проведении анкетирования приняли участие ученики двух школ:</a:t>
            </a:r>
            <a:b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</a:b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6619F6-7151-029D-5B66-F16060E2E3A3}"/>
              </a:ext>
            </a:extLst>
          </p:cNvPr>
          <p:cNvSpPr txBox="1"/>
          <p:nvPr/>
        </p:nvSpPr>
        <p:spPr>
          <a:xfrm rot="10800000" flipV="1">
            <a:off x="172750" y="783616"/>
            <a:ext cx="11846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МБОУ «ОЦ №9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Майкопского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района»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МБОУ «КСОШ №9» х.Тихонов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Шовгеновского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района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298704-948F-A46C-C9E3-CBDF43DAF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53" y="1568232"/>
            <a:ext cx="5110791" cy="3833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57B3AB-D2C8-6155-9A76-8F10147B5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702" y="1568232"/>
            <a:ext cx="5110791" cy="3833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62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C54EC62D-2F47-4ED9-21A8-9F4CB165AF7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t="13320" r="8846" b="3829"/>
          <a:stretch/>
        </p:blipFill>
        <p:spPr>
          <a:xfrm>
            <a:off x="6096000" y="1877193"/>
            <a:ext cx="5608578" cy="4578557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8D172CA-DF0B-18BC-6097-9C9A011D85FB}"/>
              </a:ext>
            </a:extLst>
          </p:cNvPr>
          <p:cNvSpPr txBox="1">
            <a:spLocks noGrp="1"/>
          </p:cNvSpPr>
          <p:nvPr/>
        </p:nvSpPr>
        <p:spPr>
          <a:xfrm>
            <a:off x="2962280" y="115890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3" name="Заголовок 37">
            <a:extLst>
              <a:ext uri="{FF2B5EF4-FFF2-40B4-BE49-F238E27FC236}">
                <a16:creationId xmlns:a16="http://schemas.microsoft.com/office/drawing/2014/main" id="{1FAF24D3-F460-6B3A-40B4-A43A98672B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012" y="1324806"/>
            <a:ext cx="4389120" cy="42473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accent3"/>
                </a:solidFill>
              </a:rPr>
              <a:t>Городская школа 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:a16="http://schemas.microsoft.com/office/drawing/2014/main" id="{C05842E2-98D4-17D3-8E23-B735F2D5B6BB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83825" y="1324806"/>
            <a:ext cx="4389118" cy="42473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4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accent3"/>
                </a:solidFill>
              </a:rPr>
              <a:t>Сельская школа</a:t>
            </a:r>
          </a:p>
        </p:txBody>
      </p:sp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68186086-D98A-05D7-F584-7E8593F98F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75552" y="1877194"/>
            <a:ext cx="5256040" cy="4578557"/>
          </a:xfr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7961A83-C1AB-69DB-39C4-E03939220C50}"/>
              </a:ext>
            </a:extLst>
          </p:cNvPr>
          <p:cNvSpPr txBox="1"/>
          <p:nvPr/>
        </p:nvSpPr>
        <p:spPr>
          <a:xfrm>
            <a:off x="709012" y="720097"/>
            <a:ext cx="10348615" cy="47705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5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С</a:t>
            </a:r>
            <a:r>
              <a:rPr lang="ru-RU" sz="2500" b="1" i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читаете ли Вы необходимым придерживаться здорового питания ?</a:t>
            </a: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: </a:t>
            </a:r>
            <a:endParaRPr lang="ru-RU" sz="25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8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06C7E092-BE5D-E608-39BE-DF394AED5B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5427"/>
          <a:stretch/>
        </p:blipFill>
        <p:spPr>
          <a:xfrm>
            <a:off x="105597" y="1710322"/>
            <a:ext cx="5477373" cy="4723536"/>
          </a:xfr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D505EA1-1C37-379C-4617-6632A231D4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r="3735"/>
          <a:stretch/>
        </p:blipFill>
        <p:spPr>
          <a:xfrm>
            <a:off x="6194134" y="1710322"/>
            <a:ext cx="5575371" cy="4723536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B581C2-CA41-B3FF-4791-5E5BB53D6A6F}"/>
              </a:ext>
            </a:extLst>
          </p:cNvPr>
          <p:cNvSpPr txBox="1"/>
          <p:nvPr/>
        </p:nvSpPr>
        <p:spPr>
          <a:xfrm>
            <a:off x="1757758" y="649574"/>
            <a:ext cx="8676484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</a:rPr>
              <a:t>    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Как часто вы употребляете фастфуд?         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</a:rPr>
              <a:t>    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96CB74-5171-46AD-E12D-F6D0F0835C12}"/>
              </a:ext>
            </a:extLst>
          </p:cNvPr>
          <p:cNvSpPr txBox="1"/>
          <p:nvPr/>
        </p:nvSpPr>
        <p:spPr>
          <a:xfrm>
            <a:off x="3253774" y="57644"/>
            <a:ext cx="5286999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3190FE4C-41D1-2146-A3F1-32171E45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078" y="1179948"/>
            <a:ext cx="3704992" cy="461665"/>
          </a:xfrm>
          <a:solidFill>
            <a:schemeClr val="bg1"/>
          </a:solidFill>
          <a:ln>
            <a:solidFill>
              <a:schemeClr val="accent3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3"/>
                </a:solidFill>
              </a:rPr>
              <a:t>Городская школа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B7FB7CF-CBDC-C528-0CCA-2A255F74A3E6}"/>
              </a:ext>
            </a:extLst>
          </p:cNvPr>
          <p:cNvSpPr txBox="1"/>
          <p:nvPr/>
        </p:nvSpPr>
        <p:spPr>
          <a:xfrm>
            <a:off x="7596038" y="1179949"/>
            <a:ext cx="370499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</a:rPr>
              <a:t>Сельская школа</a:t>
            </a:r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45E4587-45F9-62A4-D17E-B2C9E97CD1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3921" r="2309" b="2475"/>
          <a:stretch/>
        </p:blipFill>
        <p:spPr>
          <a:xfrm>
            <a:off x="88020" y="1772384"/>
            <a:ext cx="5786673" cy="431188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D655A736-4B88-6A22-063D-4395CF25CC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12396" y="48100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C9B46A-EF8C-AED6-FB42-1BD3F812599C}"/>
              </a:ext>
            </a:extLst>
          </p:cNvPr>
          <p:cNvSpPr txBox="1"/>
          <p:nvPr/>
        </p:nvSpPr>
        <p:spPr>
          <a:xfrm>
            <a:off x="3198862" y="681884"/>
            <a:ext cx="6020742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Отдаёте чаще предпочтение: 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1135A218-2DB6-D40E-AD94-5400221C029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 t="10561" r="1539" b="1966"/>
          <a:stretch/>
        </p:blipFill>
        <p:spPr>
          <a:xfrm>
            <a:off x="5961004" y="1772384"/>
            <a:ext cx="5874693" cy="4311882"/>
          </a:xfrm>
        </p:spPr>
      </p:pic>
      <p:sp>
        <p:nvSpPr>
          <p:cNvPr id="21" name="Текст 20">
            <a:extLst>
              <a:ext uri="{FF2B5EF4-FFF2-40B4-BE49-F238E27FC236}">
                <a16:creationId xmlns:a16="http://schemas.microsoft.com/office/drawing/2014/main" id="{AA0E034D-2042-E98B-07EC-0EAF184B001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533181" y="1276378"/>
            <a:ext cx="4389438" cy="42473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/>
                </a:solidFill>
              </a:rPr>
              <a:t>Сельская школа</a:t>
            </a:r>
          </a:p>
        </p:txBody>
      </p:sp>
      <p:sp>
        <p:nvSpPr>
          <p:cNvPr id="25" name="Заголовок 37">
            <a:extLst>
              <a:ext uri="{FF2B5EF4-FFF2-40B4-BE49-F238E27FC236}">
                <a16:creationId xmlns:a16="http://schemas.microsoft.com/office/drawing/2014/main" id="{7621720A-EBD4-8105-80FA-C6C6ADA6F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502" y="1276378"/>
            <a:ext cx="3841585" cy="42473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accent3"/>
                </a:solidFill>
              </a:rPr>
              <a:t>Городская школа </a:t>
            </a:r>
          </a:p>
        </p:txBody>
      </p:sp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6D244-2E31-3F23-A615-AE6456387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317" y="760336"/>
            <a:ext cx="9996535" cy="49398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</a:rPr>
              <a:t>Выявленные возможные дефициты и их последствия </a:t>
            </a: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738BAB72-150D-1CD3-C292-81636558B522}"/>
              </a:ext>
            </a:extLst>
          </p:cNvPr>
          <p:cNvSpPr txBox="1">
            <a:spLocks/>
          </p:cNvSpPr>
          <p:nvPr/>
        </p:nvSpPr>
        <p:spPr>
          <a:xfrm>
            <a:off x="3266981" y="123545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632A5B-D473-CECD-31DC-9E2DF51BB483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6AA5565F-A9EB-8768-3FD1-9CF20B88F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008674" cy="1600201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A5A66-BBF2-0A8B-D189-0639F2F5FC96}"/>
              </a:ext>
            </a:extLst>
          </p:cNvPr>
          <p:cNvSpPr txBox="1"/>
          <p:nvPr/>
        </p:nvSpPr>
        <p:spPr>
          <a:xfrm>
            <a:off x="528120" y="1397127"/>
            <a:ext cx="1166388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i="0" dirty="0">
                <a:solidFill>
                  <a:schemeClr val="accent3">
                    <a:lumMod val="75000"/>
                  </a:schemeClr>
                </a:solidFill>
                <a:effectLst/>
                <a:latin typeface=".SFUI-Semibold"/>
              </a:rPr>
              <a:t>Дефицит калия</a:t>
            </a:r>
            <a:r>
              <a:rPr lang="ru-RU" sz="2300" b="1" i="0" dirty="0">
                <a:solidFill>
                  <a:schemeClr val="accent1">
                    <a:lumMod val="50000"/>
                  </a:schemeClr>
                </a:solidFill>
                <a:effectLst/>
                <a:latin typeface=".SFUI-Semibold"/>
              </a:rPr>
              <a:t> </a:t>
            </a:r>
            <a:r>
              <a:rPr lang="ru-RU" b="1" i="0" dirty="0">
                <a:effectLst/>
                <a:latin typeface=".SFUI-Semibold"/>
              </a:rPr>
              <a:t>(</a:t>
            </a:r>
            <a:r>
              <a:rPr lang="ru-RU" b="1" i="0" dirty="0" err="1">
                <a:effectLst/>
                <a:latin typeface=".SFUI-Semibold"/>
              </a:rPr>
              <a:t>гипокалиемия</a:t>
            </a:r>
            <a:r>
              <a:rPr lang="ru-RU" b="1" i="0" dirty="0">
                <a:effectLst/>
                <a:latin typeface=".SFUI-Semibold"/>
              </a:rPr>
              <a:t>) у детей может привести к различным проблемам со здоровьем</a:t>
            </a:r>
            <a:r>
              <a:rPr lang="ru-RU" b="0" i="0" dirty="0">
                <a:effectLst/>
                <a:latin typeface=".SFUI-Regular"/>
              </a:rPr>
              <a:t>, так как калий важен для нормальной работы мозга, нервной, сердечно-сосудистой и мышечной систем. </a:t>
            </a:r>
            <a:endParaRPr lang="ru-RU" dirty="0">
              <a:effectLst/>
              <a:latin typeface=".SF UI"/>
            </a:endParaRPr>
          </a:p>
          <a:p>
            <a:r>
              <a:rPr lang="ru-RU" b="0" i="0" dirty="0">
                <a:effectLst/>
                <a:latin typeface=".SFUI-Regular"/>
              </a:rPr>
              <a:t>Некоторые последствия дефицита калия: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Сонливость, усталость, замедление мозговой деятельности</a:t>
            </a:r>
            <a:r>
              <a:rPr lang="ru-RU" b="0" i="0" dirty="0">
                <a:effectLst/>
                <a:latin typeface=".SFUI-Regular"/>
              </a:rPr>
              <a:t>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Раздражительность, мышечная слабость, боли в мышцах и судороги</a:t>
            </a:r>
            <a:r>
              <a:rPr lang="ru-RU" b="0" i="0" dirty="0">
                <a:effectLst/>
                <a:latin typeface=".SFUI-Regular"/>
              </a:rPr>
              <a:t>, особенно в </a:t>
            </a:r>
            <a:r>
              <a:rPr lang="ru-RU" b="0" i="0" dirty="0" err="1">
                <a:effectLst/>
                <a:latin typeface=".SFUI-Regular"/>
              </a:rPr>
              <a:t>икроножных</a:t>
            </a:r>
            <a:r>
              <a:rPr lang="ru-RU" b="0" i="0" dirty="0">
                <a:effectLst/>
                <a:latin typeface=".SFUI-Regular"/>
              </a:rPr>
              <a:t>.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Нарушение частоты сердечных сокращений и аритмия</a:t>
            </a:r>
            <a:r>
              <a:rPr lang="ru-RU" b="0" i="0" dirty="0">
                <a:effectLst/>
                <a:latin typeface=".SFUI-Regular"/>
              </a:rPr>
              <a:t>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Снижение аппетита, частая тошнота, вздутие живота, запоры</a:t>
            </a:r>
            <a:r>
              <a:rPr lang="ru-RU" b="0" i="0" dirty="0">
                <a:effectLst/>
                <a:latin typeface=".SFUI-Regular"/>
              </a:rPr>
              <a:t>, в тяжёлых случаях — функциональная кишечная непроходимость.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Избыточное выделение мочи</a:t>
            </a:r>
            <a:r>
              <a:rPr lang="ru-RU" b="0" i="0" dirty="0">
                <a:effectLst/>
                <a:latin typeface=".SFUI-Regular"/>
              </a:rPr>
              <a:t>, снижение артериального давления или </a:t>
            </a:r>
            <a:r>
              <a:rPr lang="ru-RU" b="0" i="0" dirty="0" err="1">
                <a:effectLst/>
                <a:latin typeface=".SFUI-Regular"/>
              </a:rPr>
              <a:t>гипертензия</a:t>
            </a:r>
            <a:r>
              <a:rPr lang="ru-RU" b="0" i="0" dirty="0">
                <a:effectLst/>
                <a:latin typeface=".SFUI-Regular"/>
              </a:rPr>
              <a:t>, что часто сопровождается обмороками и головокружениями.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При выраженной </a:t>
            </a:r>
            <a:r>
              <a:rPr lang="ru-RU" b="1" i="0" dirty="0" err="1">
                <a:effectLst/>
                <a:latin typeface=".SFUI-Semibold"/>
              </a:rPr>
              <a:t>гипокалиемии</a:t>
            </a:r>
            <a:r>
              <a:rPr lang="ru-RU" b="0" i="0" dirty="0">
                <a:effectLst/>
                <a:latin typeface=".SFUI-Regular"/>
              </a:rPr>
              <a:t> — нарушение функции дыхательных мышц с развитием дыхательной недостаточности.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Длительный дефицит</a:t>
            </a:r>
            <a:r>
              <a:rPr lang="ru-RU" b="0" i="0" dirty="0">
                <a:effectLst/>
                <a:latin typeface=".SFUI-Regular"/>
              </a:rPr>
              <a:t> может привести к задержке роста ребёнка.  </a:t>
            </a:r>
            <a:endParaRPr lang="ru-RU" dirty="0">
              <a:effectLst/>
              <a:latin typeface=".SF UI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32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CE65FC2-5819-21E7-DCB7-D836AEFCBCB1}"/>
              </a:ext>
            </a:extLst>
          </p:cNvPr>
          <p:cNvSpPr txBox="1">
            <a:spLocks/>
          </p:cNvSpPr>
          <p:nvPr/>
        </p:nvSpPr>
        <p:spPr>
          <a:xfrm>
            <a:off x="3266981" y="123545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6438176-118C-AC20-F3CC-F528E13A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317" y="760336"/>
            <a:ext cx="9996535" cy="49398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</a:rPr>
              <a:t>Выявленные возможные дефициты и их последствия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3F727E-AAE7-8763-FD83-5A6B0F367C18}"/>
              </a:ext>
            </a:extLst>
          </p:cNvPr>
          <p:cNvSpPr txBox="1"/>
          <p:nvPr/>
        </p:nvSpPr>
        <p:spPr>
          <a:xfrm>
            <a:off x="641287" y="1397127"/>
            <a:ext cx="1124138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i="0" dirty="0">
                <a:solidFill>
                  <a:schemeClr val="accent3">
                    <a:lumMod val="75000"/>
                  </a:schemeClr>
                </a:solidFill>
                <a:effectLst/>
                <a:latin typeface=".SFUI-Regular"/>
              </a:rPr>
              <a:t>Дефицит железа</a:t>
            </a:r>
            <a:r>
              <a:rPr lang="ru-RU" b="0" i="0" dirty="0">
                <a:effectLst/>
                <a:latin typeface=".SFUI-Regular"/>
              </a:rPr>
              <a:t> в организме ребёнка может привести к тяжёлым последствиям, среди которых: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Задержка физического и психического развития</a:t>
            </a:r>
            <a:r>
              <a:rPr lang="ru-RU" b="0" i="0" dirty="0">
                <a:effectLst/>
                <a:latin typeface=".SFUI-Regular"/>
              </a:rPr>
              <a:t>. Нарушается созревание мозга, ребёнок плохо учится, не усваивает школьную программу, часто отличается неадекватным поведением.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Торможение полового развития, гормональный дисбаланс</a:t>
            </a:r>
            <a:r>
              <a:rPr lang="ru-RU" b="0" i="0" dirty="0">
                <a:effectLst/>
                <a:latin typeface=".SFUI-Regular"/>
              </a:rPr>
              <a:t>. Из-за неправильной работы эндокринной системы вторично страдают многие органы.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Ухудшение памяти и всех высших психических функций</a:t>
            </a:r>
            <a:r>
              <a:rPr lang="ru-RU" b="0" i="0" dirty="0">
                <a:effectLst/>
                <a:latin typeface=".SFUI-Regular"/>
              </a:rPr>
              <a:t>. Сдвиги в психике препятствуют социальной адаптации, мешают налаживать дружеские взаимоотношения, участвовать в коллективных занятиях и мероприятиях.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Обострение уже существующих заболеваний внутренних органов</a:t>
            </a:r>
            <a:r>
              <a:rPr lang="ru-RU" b="0" i="0" dirty="0">
                <a:effectLst/>
                <a:latin typeface=".SFUI-Regular"/>
              </a:rPr>
              <a:t>. Все клетки и ткани организма испытывают кислородное голодание, при котором замедляются жизненные процессы.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Развитие </a:t>
            </a:r>
            <a:r>
              <a:rPr lang="ru-RU" b="1" i="0" dirty="0" err="1">
                <a:effectLst/>
                <a:latin typeface=".SFUI-Semibold"/>
              </a:rPr>
              <a:t>миокардиодистрофии</a:t>
            </a:r>
            <a:r>
              <a:rPr lang="ru-RU" b="0" i="0" dirty="0">
                <a:effectLst/>
                <a:latin typeface=".SFUI-Regular"/>
              </a:rPr>
              <a:t>. Это опасное состояние, чреватое развитием сердечной недостаточности.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Снижение активности иммунной системы</a:t>
            </a:r>
            <a:r>
              <a:rPr lang="ru-RU" b="0" i="0" dirty="0">
                <a:effectLst/>
                <a:latin typeface=".SFUI-Regular"/>
              </a:rPr>
              <a:t>. Дети с дефицитом железа склонны к частым простудным, вирусным и бактериальным инфекциям, которые могут протекать в тяжёлой форме со множественными осложнениями. </a:t>
            </a:r>
            <a:endParaRPr lang="ru-RU" dirty="0">
              <a:effectLst/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95598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90878E74-9ED9-AB7A-6370-66E7CA9516C5}"/>
              </a:ext>
            </a:extLst>
          </p:cNvPr>
          <p:cNvSpPr txBox="1">
            <a:spLocks/>
          </p:cNvSpPr>
          <p:nvPr/>
        </p:nvSpPr>
        <p:spPr>
          <a:xfrm>
            <a:off x="3266981" y="123545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35BBD28-FD98-742F-7EA0-75CF46112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2" y="760336"/>
            <a:ext cx="9680040" cy="49398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</a:rPr>
              <a:t>Выявленные возможные дефициты и их последствия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61061-DDA0-B68D-7F68-F3A4B6FEF32E}"/>
              </a:ext>
            </a:extLst>
          </p:cNvPr>
          <p:cNvSpPr txBox="1"/>
          <p:nvPr/>
        </p:nvSpPr>
        <p:spPr>
          <a:xfrm>
            <a:off x="616138" y="1356003"/>
            <a:ext cx="112162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200" b="1" i="0" dirty="0">
                <a:solidFill>
                  <a:schemeClr val="accent3">
                    <a:lumMod val="75000"/>
                  </a:schemeClr>
                </a:solidFill>
                <a:effectLst/>
                <a:latin typeface=".SFUI-Regular"/>
              </a:rPr>
              <a:t>Дефицит кальция </a:t>
            </a:r>
            <a:r>
              <a:rPr lang="ru-RU" b="0" i="0" dirty="0">
                <a:effectLst/>
                <a:latin typeface=".SFUI-Regular"/>
              </a:rPr>
              <a:t>у детей может привести к серьёзным последствиям для здоровья. Некоторые из них: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Нарушения развития скелета, хрупкость костей</a:t>
            </a:r>
            <a:r>
              <a:rPr lang="ru-RU" b="0" i="0" dirty="0">
                <a:effectLst/>
                <a:latin typeface=".SFUI-Regular"/>
              </a:rPr>
              <a:t>. Длительно существующий дефицит кальция может вызвать недостаточное накопление костной массы, снижение минеральной плотности кости и развитие </a:t>
            </a:r>
            <a:r>
              <a:rPr lang="ru-RU" b="0" i="0" dirty="0" err="1">
                <a:effectLst/>
                <a:latin typeface=".SFUI-Regular"/>
              </a:rPr>
              <a:t>остеопороза</a:t>
            </a:r>
            <a:r>
              <a:rPr lang="ru-RU" b="0" i="0" dirty="0">
                <a:effectLst/>
                <a:latin typeface=".SFUI-Regular"/>
              </a:rPr>
              <a:t>.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Разрушение зубов</a:t>
            </a:r>
            <a:r>
              <a:rPr lang="ru-RU" b="0" i="0" dirty="0">
                <a:effectLst/>
                <a:latin typeface=".SFUI-Regular"/>
              </a:rPr>
              <a:t>, потемнение эмали, появление сколов и ямочек. В дальнейшем может развиться кариес, аномалии формирования прикуса и пародонтоз.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Выпадение волос</a:t>
            </a:r>
            <a:r>
              <a:rPr lang="ru-RU" b="0" i="0" dirty="0">
                <a:effectLst/>
                <a:latin typeface=".SFUI-Regular"/>
              </a:rPr>
              <a:t>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Утрата эластичности кожи</a:t>
            </a:r>
            <a:r>
              <a:rPr lang="ru-RU" b="0" i="0" dirty="0">
                <a:effectLst/>
                <a:latin typeface=".SFUI-Regular"/>
              </a:rPr>
              <a:t>, из-за чего её становится легко поранить.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Судороги</a:t>
            </a:r>
            <a:r>
              <a:rPr lang="ru-RU" b="0" i="0" dirty="0">
                <a:effectLst/>
                <a:latin typeface=".SFUI-Regular"/>
              </a:rPr>
              <a:t>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Слабость мышц</a:t>
            </a:r>
            <a:r>
              <a:rPr lang="ru-RU" b="0" i="0" dirty="0">
                <a:effectLst/>
                <a:latin typeface=".SFUI-Regular"/>
              </a:rPr>
              <a:t>, повышенная утомляемость.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Кардиологические проблемы</a:t>
            </a:r>
            <a:r>
              <a:rPr lang="ru-RU" b="0" i="0" dirty="0">
                <a:effectLst/>
                <a:latin typeface=".SFUI-Regular"/>
              </a:rPr>
              <a:t>: </a:t>
            </a:r>
            <a:r>
              <a:rPr lang="ru-RU" b="0" i="0" dirty="0" err="1">
                <a:effectLst/>
                <a:latin typeface=".SFUI-Regular"/>
              </a:rPr>
              <a:t>тахикардия</a:t>
            </a:r>
            <a:r>
              <a:rPr lang="ru-RU" b="0" i="0" dirty="0">
                <a:effectLst/>
                <a:latin typeface=".SFUI-Regular"/>
              </a:rPr>
              <a:t>, аритмии, нарушение процессов возбудимости и проводимости в миокарде.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Сбои в работе ЖКТ</a:t>
            </a:r>
            <a:r>
              <a:rPr lang="ru-RU" b="0" i="0" dirty="0">
                <a:effectLst/>
                <a:latin typeface=".SFUI-Regular"/>
              </a:rPr>
              <a:t>: боли в животе, запоры, метеоризм. </a:t>
            </a:r>
            <a:endParaRPr lang="ru-RU" dirty="0">
              <a:effectLst/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137689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704E0EB6-DB6E-A342-22C7-75E48FE83870}"/>
              </a:ext>
            </a:extLst>
          </p:cNvPr>
          <p:cNvSpPr txBox="1">
            <a:spLocks/>
          </p:cNvSpPr>
          <p:nvPr/>
        </p:nvSpPr>
        <p:spPr>
          <a:xfrm>
            <a:off x="3266981" y="123545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BF94F2-51C8-E180-BA10-B7CBBA379B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60413"/>
            <a:ext cx="9680575" cy="4937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</a:rPr>
              <a:t>Выявленные возможные дефициты и их последствия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4313E4-CDBB-F45A-5A28-4939B7614D25}"/>
              </a:ext>
            </a:extLst>
          </p:cNvPr>
          <p:cNvSpPr txBox="1"/>
          <p:nvPr/>
        </p:nvSpPr>
        <p:spPr>
          <a:xfrm>
            <a:off x="653861" y="1254317"/>
            <a:ext cx="11191089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300" b="1" i="0" dirty="0">
                <a:solidFill>
                  <a:schemeClr val="accent3">
                    <a:lumMod val="75000"/>
                  </a:schemeClr>
                </a:solidFill>
                <a:effectLst/>
                <a:latin typeface=".SFUI-Semibold"/>
              </a:rPr>
              <a:t>Дефицит цинка</a:t>
            </a:r>
            <a:r>
              <a:rPr lang="ru-RU" b="1" i="0" dirty="0">
                <a:effectLst/>
                <a:latin typeface=".SFUI-Semibold"/>
              </a:rPr>
              <a:t> у детей может привести к следующим последствиям: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Плохое заживление ран</a:t>
            </a:r>
            <a:r>
              <a:rPr lang="ru-RU" b="0" i="0" dirty="0">
                <a:effectLst/>
                <a:latin typeface=".SFUI-Regular"/>
              </a:rPr>
              <a:t>. Обычные, </a:t>
            </a:r>
            <a:r>
              <a:rPr lang="ru-RU" b="0" i="0" dirty="0" err="1">
                <a:effectLst/>
                <a:latin typeface=".SFUI-Regular"/>
              </a:rPr>
              <a:t>неосложнённые</a:t>
            </a:r>
            <a:r>
              <a:rPr lang="ru-RU" b="0" i="0" dirty="0">
                <a:effectLst/>
                <a:latin typeface=".SFUI-Regular"/>
              </a:rPr>
              <a:t> ссадины или царапины подолгу не рубцуются, склонны к нагноению.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Ухудшение состояния мышечной и костной ткани</a:t>
            </a:r>
            <a:r>
              <a:rPr lang="ru-RU" b="0" i="0" dirty="0">
                <a:effectLst/>
                <a:latin typeface=".SFUI-Regular"/>
              </a:rPr>
              <a:t>. Возникает предрасположенность к искривлению позвоночника, формированию грыж.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Снижение остроты зрения</a:t>
            </a:r>
            <a:r>
              <a:rPr lang="ru-RU" b="0" i="0" dirty="0">
                <a:effectLst/>
                <a:latin typeface=".SFUI-Regular"/>
              </a:rPr>
              <a:t>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Изменение состояния органов пищеварительного тракта</a:t>
            </a:r>
            <a:r>
              <a:rPr lang="ru-RU" b="0" i="0" dirty="0">
                <a:effectLst/>
                <a:latin typeface=".SFUI-Regular"/>
              </a:rPr>
              <a:t>. Изменяется аппетит, снижается вес, появляются вкусовые предпочтения, не свойственные ребёнку ранее.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Кровоточивость дёсен</a:t>
            </a:r>
            <a:r>
              <a:rPr lang="ru-RU" b="0" i="0" dirty="0">
                <a:effectLst/>
                <a:latin typeface=".SFUI-Regular"/>
              </a:rPr>
              <a:t>, неприятный запах изо рта, обильное выпадение зубов.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Частые простуды</a:t>
            </a:r>
            <a:r>
              <a:rPr lang="ru-RU" b="0" i="0" dirty="0">
                <a:effectLst/>
                <a:latin typeface=".SFUI-Regular"/>
              </a:rPr>
              <a:t>, аллергия на продукты, которые ранее переносились нормально.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Расстройство нервной системы</a:t>
            </a:r>
            <a:r>
              <a:rPr lang="ru-RU" b="0" i="0" dirty="0">
                <a:effectLst/>
                <a:latin typeface=".SFUI-Regular"/>
              </a:rPr>
              <a:t> — бессонница, раздражительность, капризность, плаксивость, апатия, недружелюбное отношение к сверстникам.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Задержка роста</a:t>
            </a:r>
            <a:r>
              <a:rPr lang="ru-RU" b="0" i="0" dirty="0">
                <a:effectLst/>
                <a:latin typeface=".SFUI-Regular"/>
              </a:rPr>
              <a:t>, неполноценное развитие половых признаков.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Отставание ребёнка в развитии</a:t>
            </a:r>
            <a:r>
              <a:rPr lang="ru-RU" b="0" i="0" dirty="0">
                <a:effectLst/>
                <a:latin typeface=".SFUI-Regular"/>
              </a:rPr>
              <a:t> — он не усваивает школьную программу, демонстрирует педагогическую запущенность. </a:t>
            </a:r>
            <a:endParaRPr lang="ru-RU" dirty="0">
              <a:effectLst/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395719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0">
            <a:extLst>
              <a:ext uri="{FF2B5EF4-FFF2-40B4-BE49-F238E27FC236}">
                <a16:creationId xmlns:a16="http://schemas.microsoft.com/office/drawing/2014/main" id="{6E0032C1-A109-7E56-5836-AE92878DF0E7}"/>
              </a:ext>
            </a:extLst>
          </p:cNvPr>
          <p:cNvSpPr txBox="1">
            <a:spLocks/>
          </p:cNvSpPr>
          <p:nvPr/>
        </p:nvSpPr>
        <p:spPr>
          <a:xfrm>
            <a:off x="3074217" y="203560"/>
            <a:ext cx="4967208" cy="49398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defPPr rtl="0"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900" b="1" dirty="0">
                <a:solidFill>
                  <a:schemeClr val="bg2"/>
                </a:solidFill>
              </a:rPr>
              <a:t>Результаты анкетирования: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6D83668-B76B-01B8-BC8B-75479784F4A5}"/>
              </a:ext>
            </a:extLst>
          </p:cNvPr>
          <p:cNvSpPr txBox="1">
            <a:spLocks/>
          </p:cNvSpPr>
          <p:nvPr/>
        </p:nvSpPr>
        <p:spPr>
          <a:xfrm>
            <a:off x="1068812" y="861007"/>
            <a:ext cx="9680575" cy="493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</a:rPr>
              <a:t>Выявленные возможные дефициты и их последствия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B12CBE-8642-6A95-0096-1DFB75B12615}"/>
              </a:ext>
            </a:extLst>
          </p:cNvPr>
          <p:cNvSpPr txBox="1"/>
          <p:nvPr/>
        </p:nvSpPr>
        <p:spPr>
          <a:xfrm>
            <a:off x="930495" y="1518185"/>
            <a:ext cx="10650397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300" b="1" i="0" dirty="0">
                <a:solidFill>
                  <a:schemeClr val="accent3">
                    <a:lumMod val="75000"/>
                  </a:schemeClr>
                </a:solidFill>
                <a:effectLst/>
                <a:latin typeface=".SFUI-Semibold"/>
              </a:rPr>
              <a:t>Дефицит йода</a:t>
            </a:r>
            <a:r>
              <a:rPr lang="ru-RU" b="1" i="0" dirty="0">
                <a:effectLst/>
                <a:latin typeface=".SFUI-Semibold"/>
              </a:rPr>
              <a:t> у детей может привести к различным проблемам со здоровьем</a:t>
            </a:r>
            <a:r>
              <a:rPr lang="ru-RU" b="0" i="0" dirty="0">
                <a:effectLst/>
                <a:latin typeface=".SFUI-Regular"/>
              </a:rPr>
              <a:t>, затрагивающим эндокринную, нервную, сердечно-сосудистую и другие системы организма. Некоторые последствия: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Отставание в физическом и интеллектуальном развитии</a:t>
            </a:r>
            <a:r>
              <a:rPr lang="ru-RU" b="0" i="0" dirty="0">
                <a:effectLst/>
                <a:latin typeface=".SFUI-Regular"/>
              </a:rPr>
              <a:t>. Особенно опасен дефицит йода в период внутриутробного развития ребёнка.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Формирование зоба</a:t>
            </a:r>
            <a:r>
              <a:rPr lang="ru-RU" b="0" i="0" dirty="0">
                <a:effectLst/>
                <a:latin typeface=".SFUI-Regular"/>
              </a:rPr>
              <a:t>. Это увеличение ткани щитовидной железы, которое возникает как компенсаторная реакция на сниженное поступление йода.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Гипотиреоз</a:t>
            </a:r>
            <a:r>
              <a:rPr lang="ru-RU" b="0" i="0" dirty="0">
                <a:effectLst/>
                <a:latin typeface=".SFUI-Regular"/>
              </a:rPr>
              <a:t>. Дефицит гормонов щитовидной железы, при котором железа вынуждена работать в усиленном режиме.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Снижение иммунитета</a:t>
            </a:r>
            <a:r>
              <a:rPr lang="ru-RU" b="0" i="0" dirty="0">
                <a:effectLst/>
                <a:latin typeface=".SFUI-Regular"/>
              </a:rPr>
              <a:t>. Дети с дефицитом йода чаще болеют, особенно затяжными ОРВИ.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Нарушение терморегуляции</a:t>
            </a:r>
            <a:r>
              <a:rPr lang="ru-RU" b="0" i="0" dirty="0">
                <a:effectLst/>
                <a:latin typeface=".SFUI-Regular"/>
              </a:rPr>
              <a:t>. Ребёнок постоянно мёрзнет, температура тела низкая.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Проблемы с кожей и волосами</a:t>
            </a:r>
            <a:r>
              <a:rPr lang="ru-RU" b="0" i="0" dirty="0">
                <a:effectLst/>
                <a:latin typeface=".SFUI-Regular"/>
              </a:rPr>
              <a:t>. Кожа становится сухой, волосы выпадают больше обычного, ногти слоятся и ломаются.  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Нарушения менструального цикла</a:t>
            </a:r>
            <a:r>
              <a:rPr lang="ru-RU" b="0" i="0" dirty="0">
                <a:effectLst/>
                <a:latin typeface=".SFUI-Regular"/>
              </a:rPr>
              <a:t>. У девушек-подростков. </a:t>
            </a:r>
            <a:endParaRPr lang="ru-RU" dirty="0">
              <a:effectLst/>
              <a:latin typeface=".SF U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i="0" dirty="0">
                <a:effectLst/>
                <a:latin typeface=".SFUI-Semibold"/>
              </a:rPr>
              <a:t>Замедление сердечного ритма</a:t>
            </a:r>
            <a:r>
              <a:rPr lang="ru-RU" b="0" i="0" dirty="0">
                <a:effectLst/>
                <a:latin typeface=".SFUI-Regular"/>
              </a:rPr>
              <a:t>.  </a:t>
            </a:r>
            <a:endParaRPr lang="ru-RU" dirty="0">
              <a:effectLst/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8444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5CC3DC-D148-230B-47D0-DD323622B007}"/>
              </a:ext>
            </a:extLst>
          </p:cNvPr>
          <p:cNvSpPr txBox="1"/>
          <p:nvPr/>
        </p:nvSpPr>
        <p:spPr>
          <a:xfrm>
            <a:off x="2590297" y="0"/>
            <a:ext cx="6199109" cy="477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accent3">
                    <a:lumMod val="75000"/>
                  </a:schemeClr>
                </a:solidFill>
              </a:rPr>
              <a:t>Решение выявленных проблем: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50177B-A9FC-F70B-94B8-DE8B796AD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76" y="1116318"/>
            <a:ext cx="2866297" cy="38227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C97D2B-CB87-1F41-A236-15E2DB1FA83B}"/>
              </a:ext>
            </a:extLst>
          </p:cNvPr>
          <p:cNvSpPr txBox="1"/>
          <p:nvPr/>
        </p:nvSpPr>
        <p:spPr>
          <a:xfrm>
            <a:off x="5186928" y="248706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F2FBA23-E978-C25A-DFDE-DA15C7DF2DB2}"/>
              </a:ext>
            </a:extLst>
          </p:cNvPr>
          <p:cNvSpPr/>
          <p:nvPr/>
        </p:nvSpPr>
        <p:spPr>
          <a:xfrm>
            <a:off x="203197" y="687368"/>
            <a:ext cx="991133" cy="10510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bg1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6EC326E-9545-85D9-0F13-A3DC2D0D8F0E}"/>
              </a:ext>
            </a:extLst>
          </p:cNvPr>
          <p:cNvSpPr/>
          <p:nvPr/>
        </p:nvSpPr>
        <p:spPr>
          <a:xfrm>
            <a:off x="4457966" y="687368"/>
            <a:ext cx="991133" cy="9544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bg1">
                    <a:lumMod val="10000"/>
                  </a:schemeClr>
                </a:solidFill>
              </a:rPr>
              <a:t>2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78751F-4BA9-5C43-1A5B-3287DE5FF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069" y="2309090"/>
            <a:ext cx="2886641" cy="28866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D6E271-7460-E844-9200-D5D734940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826" y="1097580"/>
            <a:ext cx="2651323" cy="26016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71FF335-5E68-E621-3E66-622623AF6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557" y="3401468"/>
            <a:ext cx="2601610" cy="26065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B2D4FE5-9460-8E36-0540-C331B1891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0905" y="1968077"/>
            <a:ext cx="2654819" cy="260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4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7A34E4-8CC7-D1C1-396B-9BAB1F2240FD}"/>
              </a:ext>
            </a:extLst>
          </p:cNvPr>
          <p:cNvSpPr txBox="1"/>
          <p:nvPr/>
        </p:nvSpPr>
        <p:spPr>
          <a:xfrm>
            <a:off x="682530" y="994356"/>
            <a:ext cx="914274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>
                <a:solidFill>
                  <a:schemeClr val="tx1"/>
                </a:solidFill>
              </a:rPr>
              <a:t>Целевая аудитория: активные родители, студенты, молодежь- Интернет-магазины (</a:t>
            </a:r>
            <a:r>
              <a:rPr lang="af-ZA" sz="2000" dirty="0">
                <a:solidFill>
                  <a:schemeClr val="tx1"/>
                </a:solidFill>
              </a:rPr>
              <a:t>Ozon, Wildberries, </a:t>
            </a:r>
            <a:r>
              <a:rPr lang="ru-RU" sz="2000" dirty="0">
                <a:solidFill>
                  <a:schemeClr val="tx1"/>
                </a:solidFill>
              </a:rPr>
              <a:t>Яндекс.Маркет)— Продвижение через соцсети и </a:t>
            </a:r>
            <a:r>
              <a:rPr lang="af-ZA" sz="2000" dirty="0">
                <a:solidFill>
                  <a:schemeClr val="tx1"/>
                </a:solidFill>
              </a:rPr>
              <a:t>Telegram-</a:t>
            </a:r>
            <a:r>
              <a:rPr lang="ru-RU" sz="2000" dirty="0">
                <a:solidFill>
                  <a:schemeClr val="tx1"/>
                </a:solidFill>
              </a:rPr>
              <a:t>канал с рекомендациями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>
                <a:solidFill>
                  <a:schemeClr val="tx1"/>
                </a:solidFill>
              </a:rPr>
              <a:t>Целевая аудитория: дети и подростки, занимающиеся спортом- Секции, </a:t>
            </a:r>
            <a:r>
              <a:rPr lang="ru-RU" sz="2000" dirty="0" err="1">
                <a:solidFill>
                  <a:schemeClr val="tx1"/>
                </a:solidFill>
              </a:rPr>
              <a:t>спортшколы</a:t>
            </a:r>
            <a:r>
              <a:rPr lang="ru-RU" sz="2000" dirty="0">
                <a:solidFill>
                  <a:schemeClr val="tx1"/>
                </a:solidFill>
              </a:rPr>
              <a:t>, фитнес-центры для детей и подростков- </a:t>
            </a:r>
            <a:r>
              <a:rPr lang="ru-RU" sz="2000" dirty="0" err="1">
                <a:solidFill>
                  <a:schemeClr val="tx1"/>
                </a:solidFill>
              </a:rPr>
              <a:t>Позиционирование</a:t>
            </a:r>
            <a:r>
              <a:rPr lang="ru-RU" sz="2000" dirty="0">
                <a:solidFill>
                  <a:schemeClr val="tx1"/>
                </a:solidFill>
              </a:rPr>
              <a:t> как функциональный перекус для восстановления и энергии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2A36F7-0D52-451D-3C8C-4C859C13703E}"/>
              </a:ext>
            </a:extLst>
          </p:cNvPr>
          <p:cNvSpPr txBox="1"/>
          <p:nvPr/>
        </p:nvSpPr>
        <p:spPr>
          <a:xfrm>
            <a:off x="682530" y="34302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Рынок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E617C-9B52-83FF-27EE-377FE6632AF5}"/>
              </a:ext>
            </a:extLst>
          </p:cNvPr>
          <p:cNvSpPr txBox="1"/>
          <p:nvPr/>
        </p:nvSpPr>
        <p:spPr>
          <a:xfrm>
            <a:off x="682530" y="3087237"/>
            <a:ext cx="64006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None/>
            </a:pPr>
            <a:r>
              <a:rPr lang="ru-RU" b="1" i="0" dirty="0">
                <a:effectLst/>
                <a:latin typeface=".SFUI-Semibold"/>
              </a:rPr>
              <a:t>Рынок &amp; Потенциал</a:t>
            </a:r>
            <a:endParaRPr lang="ru-RU" dirty="0">
              <a:effectLst/>
              <a:latin typeface=".SF UI"/>
            </a:endParaRPr>
          </a:p>
          <a:p>
            <a:pPr>
              <a:buNone/>
            </a:pPr>
            <a:r>
              <a:rPr lang="ru-RU" b="1" i="0" dirty="0">
                <a:effectLst/>
                <a:latin typeface=".SFUI-Semibold"/>
              </a:rPr>
              <a:t>Российский рынок (или СНГ):</a:t>
            </a:r>
            <a:endParaRPr lang="ru-RU" dirty="0">
              <a:effectLst/>
              <a:latin typeface=".SF UI"/>
            </a:endParaRPr>
          </a:p>
          <a:p>
            <a:pPr>
              <a:buNone/>
            </a:pPr>
            <a:r>
              <a:rPr lang="ru-RU" b="0" i="0" dirty="0">
                <a:effectLst/>
                <a:latin typeface=".SFUI-Regular"/>
              </a:rPr>
              <a:t> • Рынок батончиков в РФ в 2023 году — </a:t>
            </a:r>
            <a:r>
              <a:rPr lang="ru-RU" b="1" i="0" dirty="0">
                <a:effectLst/>
                <a:latin typeface=".SFUI-Semibold"/>
              </a:rPr>
              <a:t>более 20 млрд рублей</a:t>
            </a:r>
            <a:endParaRPr lang="ru-RU" dirty="0">
              <a:effectLst/>
              <a:latin typeface=".SF UI"/>
            </a:endParaRPr>
          </a:p>
          <a:p>
            <a:pPr>
              <a:buNone/>
            </a:pPr>
            <a:r>
              <a:rPr lang="ru-RU" b="0" i="0" dirty="0">
                <a:effectLst/>
                <a:latin typeface=".SFUI-Regular"/>
              </a:rPr>
              <a:t> • Рост спроса на батончики </a:t>
            </a:r>
            <a:r>
              <a:rPr lang="ru-RU" b="1" i="0" dirty="0">
                <a:effectLst/>
                <a:latin typeface=".SFUI-Semibold"/>
              </a:rPr>
              <a:t>с пользой, а не просто перекус</a:t>
            </a:r>
            <a:endParaRPr lang="ru-RU" dirty="0">
              <a:effectLst/>
              <a:latin typeface=".SF UI"/>
            </a:endParaRPr>
          </a:p>
          <a:p>
            <a:pPr>
              <a:buNone/>
            </a:pPr>
            <a:r>
              <a:rPr lang="ru-RU" b="0" i="0" dirty="0">
                <a:effectLst/>
                <a:latin typeface=".SFUI-Regular"/>
              </a:rPr>
              <a:t> • Категория “здоровые </a:t>
            </a:r>
            <a:r>
              <a:rPr lang="ru-RU" b="0" i="0" dirty="0" err="1">
                <a:effectLst/>
                <a:latin typeface=".SFUI-Regular"/>
              </a:rPr>
              <a:t>снеки</a:t>
            </a:r>
            <a:r>
              <a:rPr lang="ru-RU" b="0" i="0" dirty="0">
                <a:effectLst/>
                <a:latin typeface=".SFUI-Regular"/>
              </a:rPr>
              <a:t>” активно расширяется</a:t>
            </a:r>
            <a:endParaRPr lang="ru-RU" b="0" i="0" dirty="0">
              <a:latin typeface=".SF UI"/>
            </a:endParaRPr>
          </a:p>
          <a:p>
            <a:pPr>
              <a:buNone/>
            </a:pPr>
            <a:endParaRPr lang="ru-RU" dirty="0">
              <a:effectLst/>
              <a:latin typeface=".SF UI"/>
            </a:endParaRPr>
          </a:p>
          <a:p>
            <a:r>
              <a:rPr lang="ru-RU" b="0" i="1" dirty="0">
                <a:effectLst/>
                <a:latin typeface=".SFUI-RegularItalic"/>
              </a:rPr>
              <a:t>Мы выходим на рынок, где батончик — это не просто перекус, а способ восполнить дефицит магния, железа, калия и других микроэлементов. Удобно. Вкусно. Ежедневно.</a:t>
            </a:r>
            <a:endParaRPr lang="ru-RU" dirty="0">
              <a:effectLst/>
              <a:latin typeface=".SF UI"/>
            </a:endParaRPr>
          </a:p>
        </p:txBody>
      </p:sp>
    </p:spTree>
    <p:extLst>
      <p:ext uri="{BB962C8B-B14F-4D97-AF65-F5344CB8AC3E}">
        <p14:creationId xmlns:p14="http://schemas.microsoft.com/office/powerpoint/2010/main" val="351960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12F92B-F89A-1371-8066-693514B3D8F1}"/>
              </a:ext>
            </a:extLst>
          </p:cNvPr>
          <p:cNvSpPr txBox="1"/>
          <p:nvPr/>
        </p:nvSpPr>
        <p:spPr>
          <a:xfrm>
            <a:off x="3900259" y="0"/>
            <a:ext cx="2588058" cy="56938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33AEB9-DCA7-8D35-AFFE-4A2A64957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59" y="842942"/>
            <a:ext cx="3140397" cy="40170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F9C3BB-FFAB-358D-839C-372298C81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646" y="842941"/>
            <a:ext cx="3345931" cy="40170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E1BF54-3726-0C18-D573-29B77E80A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086" y="842941"/>
            <a:ext cx="3345930" cy="40170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A26E55-9D2B-1C61-6D44-D32A6CAD2168}"/>
              </a:ext>
            </a:extLst>
          </p:cNvPr>
          <p:cNvSpPr txBox="1"/>
          <p:nvPr/>
        </p:nvSpPr>
        <p:spPr>
          <a:xfrm>
            <a:off x="5182468" y="247757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A26275-91BB-62E2-5356-33A1DD8064DA}"/>
              </a:ext>
            </a:extLst>
          </p:cNvPr>
          <p:cNvSpPr txBox="1"/>
          <p:nvPr/>
        </p:nvSpPr>
        <p:spPr>
          <a:xfrm>
            <a:off x="4980412" y="4925837"/>
            <a:ext cx="2231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100" b="1" dirty="0">
                <a:solidFill>
                  <a:schemeClr val="accent3">
                    <a:lumMod val="75000"/>
                  </a:schemeClr>
                </a:solidFill>
              </a:rPr>
              <a:t>Статистик</a:t>
            </a:r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5BD28D-6827-8A81-DAC3-A45945D87209}"/>
              </a:ext>
            </a:extLst>
          </p:cNvPr>
          <p:cNvSpPr txBox="1"/>
          <p:nvPr/>
        </p:nvSpPr>
        <p:spPr>
          <a:xfrm>
            <a:off x="5184115" y="248064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C3AB0C-AB3B-2585-04AA-33A7F96BC08A}"/>
              </a:ext>
            </a:extLst>
          </p:cNvPr>
          <p:cNvSpPr txBox="1"/>
          <p:nvPr/>
        </p:nvSpPr>
        <p:spPr>
          <a:xfrm>
            <a:off x="1132857" y="4873592"/>
            <a:ext cx="1828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accent3">
                    <a:lumMod val="75000"/>
                  </a:schemeClr>
                </a:solidFill>
              </a:rPr>
              <a:t>Редактор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45C1F3-E546-EF09-7336-159467D42A2C}"/>
              </a:ext>
            </a:extLst>
          </p:cNvPr>
          <p:cNvSpPr txBox="1"/>
          <p:nvPr/>
        </p:nvSpPr>
        <p:spPr>
          <a:xfrm>
            <a:off x="8751872" y="4847497"/>
            <a:ext cx="219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Координатор</a:t>
            </a:r>
          </a:p>
        </p:txBody>
      </p:sp>
    </p:spTree>
    <p:extLst>
      <p:ext uri="{BB962C8B-B14F-4D97-AF65-F5344CB8AC3E}">
        <p14:creationId xmlns:p14="http://schemas.microsoft.com/office/powerpoint/2010/main" val="388403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Дети-друзья 16 х 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688_TF03896101.potx" id="{A3AB8EB1-32C8-42D1-A2F7-9C8024EB1CB7}" vid="{880779B9-4198-47E8-81D9-8281AF4E13F9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174</Words>
  <Application>Microsoft Office PowerPoint</Application>
  <PresentationFormat>Широкоэкранный</PresentationFormat>
  <Paragraphs>37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Дети-друзья 16 х 9</vt:lpstr>
      <vt:lpstr>Разработка комплекса рекомендаций по здоровому питанию для подростков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уже решается проблема: </vt:lpstr>
      <vt:lpstr>Как уже решается проблема:</vt:lpstr>
      <vt:lpstr>В проведении анкетирования приняли участие ученики двух школ: </vt:lpstr>
      <vt:lpstr>Презентация PowerPoint</vt:lpstr>
      <vt:lpstr>Городская школа </vt:lpstr>
      <vt:lpstr>Результаты анкетирования:</vt:lpstr>
      <vt:lpstr>Выявленные возможные дефициты и их последствия </vt:lpstr>
      <vt:lpstr>Выявленные возможные дефициты и их последствия </vt:lpstr>
      <vt:lpstr>Выявленные возможные дефициты и их последствия </vt:lpstr>
      <vt:lpstr>Выявленные возможные дефициты и их последствия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питания детей сельской и городской местности </dc:title>
  <dc:creator>darinakushu64355@gmail.com</dc:creator>
  <cp:keywords/>
  <cp:lastModifiedBy>darinakushu64355@gmail.com</cp:lastModifiedBy>
  <cp:revision>13</cp:revision>
  <dcterms:created xsi:type="dcterms:W3CDTF">2025-04-23T15:17:10Z</dcterms:created>
  <dcterms:modified xsi:type="dcterms:W3CDTF">2025-04-25T10:27:17Z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