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256" r:id="rId2"/>
    <p:sldId id="286" r:id="rId3"/>
    <p:sldId id="289" r:id="rId4"/>
    <p:sldId id="288" r:id="rId5"/>
    <p:sldId id="290" r:id="rId6"/>
    <p:sldId id="291" r:id="rId7"/>
    <p:sldId id="293" r:id="rId8"/>
    <p:sldId id="295" r:id="rId9"/>
    <p:sldId id="294" r:id="rId10"/>
    <p:sldId id="29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52" autoAdjust="0"/>
    <p:restoredTop sz="94629" autoAdjust="0"/>
  </p:normalViewPr>
  <p:slideViewPr>
    <p:cSldViewPr snapToGrid="0">
      <p:cViewPr varScale="1">
        <p:scale>
          <a:sx n="113" d="100"/>
          <a:sy n="113" d="100"/>
        </p:scale>
        <p:origin x="260" y="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701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AC5A05-E2CA-41D4-85A1-3A8FB3813B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16C068F-938D-417D-8749-144162C833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02C6A7-C145-491D-875D-1CD0A4E04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CFCE03-FC85-4596-9635-BE74B384E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FCF2CA-1489-4ACA-8248-E3F4C7120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95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30681-BA46-40F5-AF07-6F022CBAE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483D3A-F0C0-4B14-A309-A03A83444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F67889-69E9-4BE9-8BB9-D0A4B7C28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DB8A2E-71A2-4AF9-BC23-13E0F5CF0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52DA04-3CC5-4636-9450-3C18A73AE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15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978C7-74EE-4058-B130-16AE8BAE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4F3B21-465D-4F5D-85CC-5C8372200A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C6F21D-5966-4CAD-9A55-E26D1E2DA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139EF9-89DD-43C0-A4E9-0939ACF6F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A05DFA-1499-4948-B711-59B612F5E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615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F752E4-8E37-4894-A537-63BDBD070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FEF520-13E4-42F2-A578-968989E6A5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D07ED8-23A6-4552-8988-D99CC99990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D40E8A-756E-4C90-BEB5-FD105C7E0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E84331-FBA3-4C46-B06F-C93FE6809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8B4C8C-42B8-4655-A806-4C4B55C5B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57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EB8F8E-E072-4062-BBD7-148AF1473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62BF02-BB58-4873-B6F4-9EEFBF7A0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9A0780-5BFB-4C4B-AC64-D9FE4A2F5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B17B6D4-EE2B-4A85-A0D7-5DED00BD04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3B2C8EF-45F5-4F75-9EDC-56221F5289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85B7150-71AF-429F-B009-B5C0BEB65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4EA73EF-FFDE-47C6-9942-359C4BB8D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F672540-4D99-4863-8C5F-45C31776B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65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22ED03-EC38-4963-A044-7426787BC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B7C5E89-708A-4333-96D1-AEBD28A84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1D1BBE7-EEE6-4435-B641-C2F89CCEC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F296A67-CF95-44E8-87F5-FCF8920CF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225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5D20F69-1127-4481-8290-62D8EAFA6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AF37E98-94AA-4EB4-A9CC-9C296CD31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556DA6-8C91-415C-9A31-5115730F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651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A75415-E75A-4F38-874D-AF818AD30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7F86E5-7F93-4BFB-8115-BB575885F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5EDB78-D6F6-418F-9C6F-7A99482855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62B8E8-7B4F-4F39-BA8C-DE433733B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6B5A37-CD52-4765-B769-3DCE98682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A55719-81B1-4A0A-A8A6-0C9496D8E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41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6FF61-3605-4B3F-80D1-B2F7A69F4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4FA0EF3-1DC2-4A95-8F75-EB67305CBE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D9F472B-6316-45BE-A81F-21D54B097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164209F-5F1E-4B8B-BA25-5A987C18F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0F322E-438F-4539-9CB7-530AC97B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852615-74FD-4E97-87F0-5B4B6722D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90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0F82BC-ED2C-428B-B37A-72194933B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6D9E98-A08F-480D-A167-32148C9AF7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DB952D-787E-49DC-BC49-09AC23840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59AED5-76B4-4C52-A6A9-4B2025D61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0DBE16-55BE-4A47-AB6A-14B9B860E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051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3EDD3C1-A004-4FF7-A5CB-A9200BAF25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7400CB9-7BD6-4935-9592-4DBEC3CE55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C3E5B1-0920-47FF-AB55-7A3CA2B67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999FE1-6BF8-42B0-95BC-E395C3FB0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ED9247-EFB5-48E4-BC14-A65E16E5D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61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AE2F28-56E8-4E49-B879-51D891A37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16745B-64FD-4EC7-A275-E49DD5F16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56B5D8-0A02-441F-86FE-255CD8D8CE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51CED-465B-40B5-ADCE-957C918F227B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BEB088-C548-49C3-872D-7978568FBC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8BCC98-17AE-4E94-8D52-4200F9A00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3CB2A-1702-4C1D-9CC4-8D472D39F1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41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package" Target="../embeddings/Microsoft_Visio_Drawing.vsdx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37144" y="815373"/>
            <a:ext cx="10734444" cy="1775427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Низкоскоростная радиосвязь c удаленными объектами по ионосферному каналу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C77958-A832-08B8-0AC4-411C981ACA14}"/>
              </a:ext>
            </a:extLst>
          </p:cNvPr>
          <p:cNvSpPr txBox="1"/>
          <p:nvPr/>
        </p:nvSpPr>
        <p:spPr>
          <a:xfrm>
            <a:off x="5298678" y="6016963"/>
            <a:ext cx="27169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dirty="0">
                <a:latin typeface="Times New Roman"/>
                <a:cs typeface="Times New Roman"/>
              </a:rPr>
              <a:t>Йошкар-Ола</a:t>
            </a:r>
          </a:p>
          <a:p>
            <a:pPr algn="ctr"/>
            <a:r>
              <a:rPr lang="ru-RU" dirty="0">
                <a:latin typeface="Times New Roman"/>
                <a:cs typeface="Times New Roman"/>
              </a:rPr>
              <a:t>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2FE2F5-CD0E-48BB-AD28-F266440CFCB4}"/>
              </a:ext>
            </a:extLst>
          </p:cNvPr>
          <p:cNvSpPr txBox="1"/>
          <p:nvPr/>
        </p:nvSpPr>
        <p:spPr>
          <a:xfrm>
            <a:off x="1253169" y="3944294"/>
            <a:ext cx="60978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Наставник: </a:t>
            </a:r>
          </a:p>
          <a:p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Елсуков Алексей Александрович</a:t>
            </a:r>
          </a:p>
          <a:p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Команда:</a:t>
            </a:r>
          </a:p>
          <a:p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Краснов Кирилл Алексеевич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4">
            <a:extLst>
              <a:ext uri="{FF2B5EF4-FFF2-40B4-BE49-F238E27FC236}">
                <a16:creationId xmlns:a16="http://schemas.microsoft.com/office/drawing/2014/main" id="{D1407445-0BAD-4BFC-844D-E5291DB69EA0}"/>
              </a:ext>
            </a:extLst>
          </p:cNvPr>
          <p:cNvSpPr txBox="1">
            <a:spLocks/>
          </p:cNvSpPr>
          <p:nvPr/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Актуальность проекта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55108B-7177-4342-A01C-DB2A7111E72D}"/>
              </a:ext>
            </a:extLst>
          </p:cNvPr>
          <p:cNvSpPr txBox="1"/>
          <p:nvPr/>
        </p:nvSpPr>
        <p:spPr>
          <a:xfrm>
            <a:off x="779443" y="1426464"/>
            <a:ext cx="107662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При создании систем мониторинга и управления различными удаленными объектами, возникает необходимость передачи данных малого объема по радиоканалу с высокой надежностью.</a:t>
            </a: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AE3CE7E-A65E-474A-9188-0FE3582B4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668" y="2805338"/>
            <a:ext cx="5199311" cy="292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256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4">
            <a:extLst>
              <a:ext uri="{FF2B5EF4-FFF2-40B4-BE49-F238E27FC236}">
                <a16:creationId xmlns:a16="http://schemas.microsoft.com/office/drawing/2014/main" id="{1732BAEA-6E40-4AE5-8A2A-B842E582AC14}"/>
              </a:ext>
            </a:extLst>
          </p:cNvPr>
          <p:cNvSpPr txBox="1">
            <a:spLocks/>
          </p:cNvSpPr>
          <p:nvPr/>
        </p:nvSpPr>
        <p:spPr>
          <a:xfrm>
            <a:off x="548089" y="414678"/>
            <a:ext cx="9741217" cy="9110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Существующие решения и их недостатки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EA7155-D8E8-41CC-8DB1-21BA81FBC5C0}"/>
              </a:ext>
            </a:extLst>
          </p:cNvPr>
          <p:cNvSpPr txBox="1"/>
          <p:nvPr/>
        </p:nvSpPr>
        <p:spPr>
          <a:xfrm>
            <a:off x="548089" y="1499556"/>
            <a:ext cx="1065108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 этой задачей легко могут справится существующие системы передачи данных УКВ диапазона. В этом диапазоне для развития технологий межмашинного взаимодействия и интернета вещей разработано несколько стандартов: NB-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IoT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NB-Fi,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LoRa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и т.д. Данные системы работают </a:t>
            </a:r>
            <a:r>
              <a:rPr lang="ru-RU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в пределах прямой видимости с зоной охвата до нескольких десятков километров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поэтому </a:t>
            </a:r>
            <a:r>
              <a:rPr lang="ru-RU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при отсутствии сплошного покрытия инфокоммуникационными сетями малонаселенной территории 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необходимо искать другие варианты организации связи. Спутниковые системы связи имеют высокую стоимость и используются в основном для организации высокоскоростных каналов.</a:t>
            </a:r>
            <a:endParaRPr lang="ru-RU" dirty="0"/>
          </a:p>
        </p:txBody>
      </p:sp>
      <p:pic>
        <p:nvPicPr>
          <p:cNvPr id="2050" name="Picture 2" descr="Логотип NB-IoT">
            <a:extLst>
              <a:ext uri="{FF2B5EF4-FFF2-40B4-BE49-F238E27FC236}">
                <a16:creationId xmlns:a16="http://schemas.microsoft.com/office/drawing/2014/main" id="{342943E3-12EE-4269-8919-C03837506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19" y="4783073"/>
            <a:ext cx="3311487" cy="115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A738B51-C79B-47DA-972C-2D4AF52F34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7" t="13828" r="20078" b="12150"/>
          <a:stretch/>
        </p:blipFill>
        <p:spPr bwMode="auto">
          <a:xfrm>
            <a:off x="4362680" y="4181016"/>
            <a:ext cx="3723702" cy="235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688B963C-55CF-4588-B9CB-BCCECC48A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343" y="4332497"/>
            <a:ext cx="3672290" cy="2203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295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9">
            <a:extLst>
              <a:ext uri="{FF2B5EF4-FFF2-40B4-BE49-F238E27FC236}">
                <a16:creationId xmlns:a16="http://schemas.microsoft.com/office/drawing/2014/main" id="{852EEEAB-61FA-4375-9AD0-E09EDBD6FE10}"/>
              </a:ext>
            </a:extLst>
          </p:cNvPr>
          <p:cNvSpPr txBox="1">
            <a:spLocks/>
          </p:cNvSpPr>
          <p:nvPr/>
        </p:nvSpPr>
        <p:spPr>
          <a:xfrm>
            <a:off x="707302" y="307137"/>
            <a:ext cx="9741217" cy="9110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Проблема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83A19A0D-DD3D-49D2-AA66-E2E935449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512" y="2410718"/>
            <a:ext cx="5526903" cy="414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6B6463D-99CD-4C49-9B89-6FF68B649776}"/>
              </a:ext>
            </a:extLst>
          </p:cNvPr>
          <p:cNvSpPr txBox="1"/>
          <p:nvPr/>
        </p:nvSpPr>
        <p:spPr>
          <a:xfrm>
            <a:off x="270933" y="1771640"/>
            <a:ext cx="500097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Спутниковый или ионосферный канал. </a:t>
            </a:r>
          </a:p>
          <a:p>
            <a:endParaRPr lang="ru-RU" dirty="0"/>
          </a:p>
          <a:p>
            <a:r>
              <a:rPr lang="ru-RU" dirty="0"/>
              <a:t>Спутниковый канал слишком дорогой. </a:t>
            </a:r>
          </a:p>
          <a:p>
            <a:endParaRPr lang="ru-RU" dirty="0"/>
          </a:p>
          <a:p>
            <a:r>
              <a:rPr lang="ru-RU" dirty="0"/>
              <a:t>Ионосферный канал нестабилен. </a:t>
            </a:r>
          </a:p>
          <a:p>
            <a:r>
              <a:rPr lang="ru-RU" dirty="0"/>
              <a:t>Это связано с изменчивостью среды распространения радиосигнала. </a:t>
            </a:r>
          </a:p>
          <a:p>
            <a:endParaRPr lang="ru-RU" dirty="0"/>
          </a:p>
          <a:p>
            <a:r>
              <a:rPr lang="ru-RU" dirty="0"/>
              <a:t>Поэтому передача информации по ионосферному каналу с высокой скоростью и надёжностью требует выбора оптимальной рабочей частоты с использованием методов спектрального мониторинга и сенсорной диагностики всего диапазона возможных частот.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0F05EA-43AA-43FA-B6B6-59425E07C516}"/>
              </a:ext>
            </a:extLst>
          </p:cNvPr>
          <p:cNvSpPr txBox="1"/>
          <p:nvPr/>
        </p:nvSpPr>
        <p:spPr>
          <a:xfrm>
            <a:off x="214489" y="1011325"/>
            <a:ext cx="1112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При отсутствии сплошного покрытия инфокоммуникационными сетями малонаселенной территории необходимо искать другие варианты организации связи. </a:t>
            </a:r>
          </a:p>
        </p:txBody>
      </p:sp>
    </p:spTree>
    <p:extLst>
      <p:ext uri="{BB962C8B-B14F-4D97-AF65-F5344CB8AC3E}">
        <p14:creationId xmlns:p14="http://schemas.microsoft.com/office/powerpoint/2010/main" val="2315539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9">
            <a:extLst>
              <a:ext uri="{FF2B5EF4-FFF2-40B4-BE49-F238E27FC236}">
                <a16:creationId xmlns:a16="http://schemas.microsoft.com/office/drawing/2014/main" id="{A991A191-5726-4771-88AE-BB9C56010ACD}"/>
              </a:ext>
            </a:extLst>
          </p:cNvPr>
          <p:cNvSpPr txBox="1">
            <a:spLocks/>
          </p:cNvSpPr>
          <p:nvPr/>
        </p:nvSpPr>
        <p:spPr>
          <a:xfrm>
            <a:off x="707302" y="307137"/>
            <a:ext cx="9741217" cy="9110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Решение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86F64C-A23B-4A07-935D-5AE830DF7796}"/>
              </a:ext>
            </a:extLst>
          </p:cNvPr>
          <p:cNvSpPr txBox="1"/>
          <p:nvPr/>
        </p:nvSpPr>
        <p:spPr>
          <a:xfrm>
            <a:off x="608545" y="1129447"/>
            <a:ext cx="1109673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В задачах передачи малого объема возможно использование низкоскоростного режима передачи на основе сигналов, используемых для сенсорной диагностики. В этом режиме ограниченное по длительности сообщение несколько раз повторяется на всех возможных частотах, что обеспечивает высокую вероятность использования и оптимальной для передачи частоты. </a:t>
            </a:r>
          </a:p>
          <a:p>
            <a:endParaRPr lang="ru-RU" dirty="0"/>
          </a:p>
          <a:p>
            <a:r>
              <a:rPr lang="ru-RU" dirty="0"/>
              <a:t>Требуется разработать ПО для универсальной программно-определяемой системы реализующие обработку сигналов и определить параметры сигнала согласно условиям среды распространения.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64B2214-F2B0-4E34-8FD4-1A88FE855F14}"/>
              </a:ext>
            </a:extLst>
          </p:cNvPr>
          <p:cNvGrpSpPr/>
          <p:nvPr/>
        </p:nvGrpSpPr>
        <p:grpSpPr>
          <a:xfrm>
            <a:off x="2144614" y="4452285"/>
            <a:ext cx="7722150" cy="2028669"/>
            <a:chOff x="174661" y="54037"/>
            <a:chExt cx="3258873" cy="2030909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C71C423A-8E25-4E13-8BB5-62E99D4A364F}"/>
                </a:ext>
              </a:extLst>
            </p:cNvPr>
            <p:cNvPicPr/>
            <p:nvPr/>
          </p:nvPicPr>
          <p:blipFill rotWithShape="1">
            <a:blip r:embed="rId2"/>
            <a:srcRect l="17686" t="-52" r="2" b="63"/>
            <a:stretch/>
          </p:blipFill>
          <p:spPr>
            <a:xfrm>
              <a:off x="295601" y="1673052"/>
              <a:ext cx="2284794" cy="380033"/>
            </a:xfrm>
            <a:prstGeom prst="rect">
              <a:avLst/>
            </a:prstGeom>
          </p:spPr>
        </p:pic>
        <p:sp>
          <p:nvSpPr>
            <p:cNvPr id="13" name="Надпись 7">
              <a:extLst>
                <a:ext uri="{FF2B5EF4-FFF2-40B4-BE49-F238E27FC236}">
                  <a16:creationId xmlns:a16="http://schemas.microsoft.com/office/drawing/2014/main" id="{61FD7BB6-77A2-4CC6-A113-CAD3FA857A20}"/>
                </a:ext>
              </a:extLst>
            </p:cNvPr>
            <p:cNvSpPr txBox="1"/>
            <p:nvPr/>
          </p:nvSpPr>
          <p:spPr>
            <a:xfrm>
              <a:off x="188595" y="54037"/>
              <a:ext cx="224790" cy="32067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</a:t>
              </a:r>
              <a:endParaRPr lang="ru-RU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Надпись 19">
              <a:extLst>
                <a:ext uri="{FF2B5EF4-FFF2-40B4-BE49-F238E27FC236}">
                  <a16:creationId xmlns:a16="http://schemas.microsoft.com/office/drawing/2014/main" id="{1B90B1E1-5429-4F6F-8B63-8253FC8D80E0}"/>
                </a:ext>
              </a:extLst>
            </p:cNvPr>
            <p:cNvSpPr txBox="1"/>
            <p:nvPr/>
          </p:nvSpPr>
          <p:spPr>
            <a:xfrm>
              <a:off x="174661" y="1392926"/>
              <a:ext cx="295276" cy="32004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US" sz="1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f1</a:t>
              </a:r>
              <a:endPara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7" name="Надпись 19">
              <a:extLst>
                <a:ext uri="{FF2B5EF4-FFF2-40B4-BE49-F238E27FC236}">
                  <a16:creationId xmlns:a16="http://schemas.microsoft.com/office/drawing/2014/main" id="{CCB45FDB-7C72-4425-8FC6-E404F32549C4}"/>
                </a:ext>
              </a:extLst>
            </p:cNvPr>
            <p:cNvSpPr txBox="1"/>
            <p:nvPr/>
          </p:nvSpPr>
          <p:spPr>
            <a:xfrm>
              <a:off x="186565" y="291364"/>
              <a:ext cx="295276" cy="32067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en-US" sz="10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f2</a:t>
              </a:r>
              <a:endParaRPr lang="ru-RU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9" name="Надпись 19">
              <a:extLst>
                <a:ext uri="{FF2B5EF4-FFF2-40B4-BE49-F238E27FC236}">
                  <a16:creationId xmlns:a16="http://schemas.microsoft.com/office/drawing/2014/main" id="{E5411C19-7F71-467B-B736-F1B3B8FFAA0F}"/>
                </a:ext>
              </a:extLst>
            </p:cNvPr>
            <p:cNvSpPr txBox="1"/>
            <p:nvPr/>
          </p:nvSpPr>
          <p:spPr>
            <a:xfrm>
              <a:off x="3093210" y="1769351"/>
              <a:ext cx="224790" cy="31559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US" sz="10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</a:t>
              </a:r>
              <a:endParaRPr lang="ru-RU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1" name="Надпись 19">
              <a:extLst>
                <a:ext uri="{FF2B5EF4-FFF2-40B4-BE49-F238E27FC236}">
                  <a16:creationId xmlns:a16="http://schemas.microsoft.com/office/drawing/2014/main" id="{DA145CF2-7CB5-4002-BA6E-58F509BC6957}"/>
                </a:ext>
              </a:extLst>
            </p:cNvPr>
            <p:cNvSpPr txBox="1"/>
            <p:nvPr/>
          </p:nvSpPr>
          <p:spPr>
            <a:xfrm>
              <a:off x="1968039" y="1049358"/>
              <a:ext cx="353060" cy="30289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endParaRPr lang="ru-RU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3" name="Надпись 19">
              <a:extLst>
                <a:ext uri="{FF2B5EF4-FFF2-40B4-BE49-F238E27FC236}">
                  <a16:creationId xmlns:a16="http://schemas.microsoft.com/office/drawing/2014/main" id="{DE8B9A68-4D4D-46A7-92CD-8B2FC417758E}"/>
                </a:ext>
              </a:extLst>
            </p:cNvPr>
            <p:cNvSpPr txBox="1"/>
            <p:nvPr/>
          </p:nvSpPr>
          <p:spPr>
            <a:xfrm>
              <a:off x="3079201" y="1317661"/>
              <a:ext cx="224790" cy="31559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en-US" sz="10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</a:t>
              </a:r>
              <a:endParaRPr lang="ru-RU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26" name="Прямая со стрелкой 25">
              <a:extLst>
                <a:ext uri="{FF2B5EF4-FFF2-40B4-BE49-F238E27FC236}">
                  <a16:creationId xmlns:a16="http://schemas.microsoft.com/office/drawing/2014/main" id="{C085DC13-18B1-4CF8-AB5F-B25B41305C1C}"/>
                </a:ext>
              </a:extLst>
            </p:cNvPr>
            <p:cNvCxnSpPr/>
            <p:nvPr/>
          </p:nvCxnSpPr>
          <p:spPr>
            <a:xfrm flipV="1">
              <a:off x="290191" y="201228"/>
              <a:ext cx="0" cy="13701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7BB30FF8-76EF-4534-92B8-D3138CD455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1896" y="1387446"/>
              <a:ext cx="0" cy="665639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694ADE10-162F-48D6-863A-93780A6FBF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1484" y="1174624"/>
              <a:ext cx="0" cy="861427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58F83408-5DF5-40A6-8BF7-5EB3A19147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13055" y="959070"/>
              <a:ext cx="0" cy="1094016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BFB322D0-16F6-458F-B662-D757A35544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6240" y="743518"/>
              <a:ext cx="8062" cy="1309567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6E19BE3D-F450-48D0-B380-57EFF662F7DB}"/>
                </a:ext>
              </a:extLst>
            </p:cNvPr>
            <p:cNvCxnSpPr/>
            <p:nvPr/>
          </p:nvCxnSpPr>
          <p:spPr>
            <a:xfrm flipV="1">
              <a:off x="290191" y="430153"/>
              <a:ext cx="2279805" cy="1134726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37ECD7D5-B55E-4E9D-8A54-A4C1BF9A1BD8}"/>
                </a:ext>
              </a:extLst>
            </p:cNvPr>
            <p:cNvCxnSpPr/>
            <p:nvPr/>
          </p:nvCxnSpPr>
          <p:spPr>
            <a:xfrm>
              <a:off x="649683" y="1387969"/>
              <a:ext cx="429635" cy="0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3453972E-9F4D-4D99-AD94-02A68B3F6F83}"/>
                </a:ext>
              </a:extLst>
            </p:cNvPr>
            <p:cNvCxnSpPr/>
            <p:nvPr/>
          </p:nvCxnSpPr>
          <p:spPr>
            <a:xfrm>
              <a:off x="1079318" y="1172375"/>
              <a:ext cx="429079" cy="0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C0B0AD2E-459E-45C2-80B5-1F0EEA82401C}"/>
                </a:ext>
              </a:extLst>
            </p:cNvPr>
            <p:cNvCxnSpPr>
              <a:cxnSpLocks/>
            </p:cNvCxnSpPr>
            <p:nvPr/>
          </p:nvCxnSpPr>
          <p:spPr>
            <a:xfrm>
              <a:off x="1511350" y="959143"/>
              <a:ext cx="428778" cy="0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>
              <a:extLst>
                <a:ext uri="{FF2B5EF4-FFF2-40B4-BE49-F238E27FC236}">
                  <a16:creationId xmlns:a16="http://schemas.microsoft.com/office/drawing/2014/main" id="{B1D2485B-4BE2-4DEB-AD49-294E4F40612F}"/>
                </a:ext>
              </a:extLst>
            </p:cNvPr>
            <p:cNvCxnSpPr/>
            <p:nvPr/>
          </p:nvCxnSpPr>
          <p:spPr>
            <a:xfrm flipV="1">
              <a:off x="290191" y="1597367"/>
              <a:ext cx="0" cy="4386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C97FB782-D369-44D3-BC57-DB242CDB5A0B}"/>
                </a:ext>
              </a:extLst>
            </p:cNvPr>
            <p:cNvCxnSpPr/>
            <p:nvPr/>
          </p:nvCxnSpPr>
          <p:spPr>
            <a:xfrm>
              <a:off x="290606" y="1569549"/>
              <a:ext cx="3018324" cy="0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CA956E09-703C-4361-BB3E-8C2483B3D36E}"/>
                </a:ext>
              </a:extLst>
            </p:cNvPr>
            <p:cNvCxnSpPr/>
            <p:nvPr/>
          </p:nvCxnSpPr>
          <p:spPr>
            <a:xfrm flipH="1">
              <a:off x="287826" y="429433"/>
              <a:ext cx="2279390" cy="0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Надпись 19">
              <a:extLst>
                <a:ext uri="{FF2B5EF4-FFF2-40B4-BE49-F238E27FC236}">
                  <a16:creationId xmlns:a16="http://schemas.microsoft.com/office/drawing/2014/main" id="{153CC954-1077-41F3-B690-7B9FAAC98191}"/>
                </a:ext>
              </a:extLst>
            </p:cNvPr>
            <p:cNvSpPr txBox="1"/>
            <p:nvPr/>
          </p:nvSpPr>
          <p:spPr>
            <a:xfrm>
              <a:off x="597371" y="101640"/>
              <a:ext cx="2836163" cy="31148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ru-RU" sz="1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Частотно-временное представление передаваемого сигнала</a:t>
              </a:r>
              <a:endPara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70" name="Прямая соединительная линия 69">
              <a:extLst>
                <a:ext uri="{FF2B5EF4-FFF2-40B4-BE49-F238E27FC236}">
                  <a16:creationId xmlns:a16="http://schemas.microsoft.com/office/drawing/2014/main" id="{DCF5C252-920C-4F49-BE31-2A5173D99A42}"/>
                </a:ext>
              </a:extLst>
            </p:cNvPr>
            <p:cNvCxnSpPr/>
            <p:nvPr/>
          </p:nvCxnSpPr>
          <p:spPr>
            <a:xfrm>
              <a:off x="285668" y="2036051"/>
              <a:ext cx="3018324" cy="0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2" name="Надпись 19">
              <a:extLst>
                <a:ext uri="{FF2B5EF4-FFF2-40B4-BE49-F238E27FC236}">
                  <a16:creationId xmlns:a16="http://schemas.microsoft.com/office/drawing/2014/main" id="{BA7DDEED-18C9-4342-862E-6C2654830A47}"/>
                </a:ext>
              </a:extLst>
            </p:cNvPr>
            <p:cNvSpPr txBox="1"/>
            <p:nvPr/>
          </p:nvSpPr>
          <p:spPr>
            <a:xfrm>
              <a:off x="304724" y="1504240"/>
              <a:ext cx="365752" cy="32004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ru-RU" sz="10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Сообщение</a:t>
              </a:r>
              <a:endPara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73" name="Надпись 19">
              <a:extLst>
                <a:ext uri="{FF2B5EF4-FFF2-40B4-BE49-F238E27FC236}">
                  <a16:creationId xmlns:a16="http://schemas.microsoft.com/office/drawing/2014/main" id="{AC48D57E-2235-48C9-BFEC-10E08490277E}"/>
                </a:ext>
              </a:extLst>
            </p:cNvPr>
            <p:cNvSpPr txBox="1"/>
            <p:nvPr/>
          </p:nvSpPr>
          <p:spPr>
            <a:xfrm>
              <a:off x="682557" y="1333483"/>
              <a:ext cx="365752" cy="32004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ru-RU" sz="10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Сообщение</a:t>
              </a:r>
              <a:endPara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74" name="Надпись 19">
              <a:extLst>
                <a:ext uri="{FF2B5EF4-FFF2-40B4-BE49-F238E27FC236}">
                  <a16:creationId xmlns:a16="http://schemas.microsoft.com/office/drawing/2014/main" id="{748B2111-B734-4E64-A756-E6962D18BD41}"/>
                </a:ext>
              </a:extLst>
            </p:cNvPr>
            <p:cNvSpPr txBox="1"/>
            <p:nvPr/>
          </p:nvSpPr>
          <p:spPr>
            <a:xfrm>
              <a:off x="1124291" y="1123565"/>
              <a:ext cx="365752" cy="32004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ru-RU" sz="10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Сообщение</a:t>
              </a:r>
              <a:endPara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75" name="Надпись 19">
              <a:extLst>
                <a:ext uri="{FF2B5EF4-FFF2-40B4-BE49-F238E27FC236}">
                  <a16:creationId xmlns:a16="http://schemas.microsoft.com/office/drawing/2014/main" id="{E8C2C471-975C-49A2-994D-0B7309A22902}"/>
                </a:ext>
              </a:extLst>
            </p:cNvPr>
            <p:cNvSpPr txBox="1"/>
            <p:nvPr/>
          </p:nvSpPr>
          <p:spPr>
            <a:xfrm>
              <a:off x="1542863" y="943028"/>
              <a:ext cx="365752" cy="32004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ru-RU" sz="10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Сообщение</a:t>
              </a:r>
              <a:endPara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1482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5EB658-5D13-4E39-8A2C-9B053A3EFFA1}"/>
              </a:ext>
            </a:extLst>
          </p:cNvPr>
          <p:cNvSpPr txBox="1">
            <a:spLocks/>
          </p:cNvSpPr>
          <p:nvPr/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Текущие результаты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EA11D18-7729-49B4-A0B1-44E2EC7074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953057"/>
              </p:ext>
            </p:extLst>
          </p:nvPr>
        </p:nvGraphicFramePr>
        <p:xfrm>
          <a:off x="469157" y="1828774"/>
          <a:ext cx="5844408" cy="1525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Visio" r:id="rId3" imgW="5213261" imgH="1358605" progId="Visio.Drawing.15">
                  <p:embed/>
                </p:oleObj>
              </mc:Choice>
              <mc:Fallback>
                <p:oleObj name="Visio" r:id="rId3" imgW="5213261" imgH="1358605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157" y="1828774"/>
                        <a:ext cx="5844408" cy="15252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computer | History, Parts, Networking, Operating Systems, &amp; Facts |  Britannica">
            <a:extLst>
              <a:ext uri="{FF2B5EF4-FFF2-40B4-BE49-F238E27FC236}">
                <a16:creationId xmlns:a16="http://schemas.microsoft.com/office/drawing/2014/main" id="{7249223C-CF15-4814-A454-49696B239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660" y="3867546"/>
            <a:ext cx="1182635" cy="811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USRP N210">
            <a:extLst>
              <a:ext uri="{FF2B5EF4-FFF2-40B4-BE49-F238E27FC236}">
                <a16:creationId xmlns:a16="http://schemas.microsoft.com/office/drawing/2014/main" id="{6060594A-4C6D-4CF9-A50A-738AF13C75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35" b="20988"/>
          <a:stretch/>
        </p:blipFill>
        <p:spPr bwMode="auto">
          <a:xfrm>
            <a:off x="284674" y="3867546"/>
            <a:ext cx="1574901" cy="74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870561-30EE-4078-BBEC-B6CE55100564}"/>
              </a:ext>
            </a:extLst>
          </p:cNvPr>
          <p:cNvSpPr txBox="1"/>
          <p:nvPr/>
        </p:nvSpPr>
        <p:spPr>
          <a:xfrm>
            <a:off x="410322" y="4886824"/>
            <a:ext cx="1347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USRP N210</a:t>
            </a:r>
            <a:endParaRPr lang="en-US" sz="1400" dirty="0"/>
          </a:p>
          <a:p>
            <a:endParaRPr lang="ru-RU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819E0A-8A13-4D9D-A7C0-4B0DDABF0377}"/>
              </a:ext>
            </a:extLst>
          </p:cNvPr>
          <p:cNvSpPr txBox="1"/>
          <p:nvPr/>
        </p:nvSpPr>
        <p:spPr>
          <a:xfrm>
            <a:off x="1966296" y="4886824"/>
            <a:ext cx="134772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Персональный Компьютер</a:t>
            </a:r>
            <a:endParaRPr lang="en-US" sz="1400" dirty="0"/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8CDB05-61FC-4E2E-AB98-144CDFDF86BF}"/>
              </a:ext>
            </a:extLst>
          </p:cNvPr>
          <p:cNvSpPr txBox="1"/>
          <p:nvPr/>
        </p:nvSpPr>
        <p:spPr>
          <a:xfrm>
            <a:off x="772777" y="1324537"/>
            <a:ext cx="11148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TRL 3: Для подтверждения концепции разработан макетный образец технологии, чтобы продемонстрировать ее ключевые характеристики.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53E5E56-23E0-4893-B1B4-331384F870D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849" y="3693738"/>
            <a:ext cx="1808694" cy="127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igh Power Amplifier, 0.1 - 200 MHz, 50Ω">
            <a:extLst>
              <a:ext uri="{FF2B5EF4-FFF2-40B4-BE49-F238E27FC236}">
                <a16:creationId xmlns:a16="http://schemas.microsoft.com/office/drawing/2014/main" id="{83F4654C-16D9-4938-9AE9-10063DA77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605" y="3867546"/>
            <a:ext cx="1013068" cy="921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BAEAF9-95AB-4162-BD3B-0737C4B9D23A}"/>
              </a:ext>
            </a:extLst>
          </p:cNvPr>
          <p:cNvSpPr txBox="1"/>
          <p:nvPr/>
        </p:nvSpPr>
        <p:spPr>
          <a:xfrm>
            <a:off x="3557537" y="4886824"/>
            <a:ext cx="10130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Усилитель Мощности</a:t>
            </a:r>
            <a:endParaRPr lang="en-US" sz="1400" dirty="0"/>
          </a:p>
          <a:p>
            <a:endParaRPr lang="ru-RU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9E73B6-2AF9-428B-AC1A-26156A3EC558}"/>
              </a:ext>
            </a:extLst>
          </p:cNvPr>
          <p:cNvSpPr txBox="1"/>
          <p:nvPr/>
        </p:nvSpPr>
        <p:spPr>
          <a:xfrm>
            <a:off x="5230617" y="4886824"/>
            <a:ext cx="1347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Антенна</a:t>
            </a:r>
            <a:endParaRPr lang="en-US" sz="1400" dirty="0"/>
          </a:p>
          <a:p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AC85D3-29E4-496F-AE6F-287E96F6F64D}"/>
              </a:ext>
            </a:extLst>
          </p:cNvPr>
          <p:cNvSpPr txBox="1"/>
          <p:nvPr/>
        </p:nvSpPr>
        <p:spPr>
          <a:xfrm>
            <a:off x="6823245" y="1910982"/>
            <a:ext cx="4983187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Разработаны алгоритмы формирования и обработки сигнала.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Разработано программное обеспечение для универсальной платформы.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Создан прототип и проведена экспериментальная апробация передачи данных по ионосферному каналу.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Разработаны планы по созданию компании, привлечению инвестиций, маркетинговой стратегии.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1DF525-F2FF-44E4-9D26-8D324FEDBBD6}"/>
              </a:ext>
            </a:extLst>
          </p:cNvPr>
          <p:cNvSpPr txBox="1"/>
          <p:nvPr/>
        </p:nvSpPr>
        <p:spPr>
          <a:xfrm>
            <a:off x="6821858" y="4486714"/>
            <a:ext cx="5081672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/>
              <a:t>Основные технические параметры продукта: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Дальность связи: до 10000 км.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Максимальный объем данных передаваемых в одном блоке данных: до 280 бит.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Время на передачу одного блока данных : до 4,5 мин.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Мощность передатчика: до 100 Вт.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Размер антенны: до 25 м.</a:t>
            </a:r>
          </a:p>
          <a:p>
            <a:r>
              <a:rPr lang="ru-RU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1792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3F3179-5812-4127-B463-2B004F099741}"/>
              </a:ext>
            </a:extLst>
          </p:cNvPr>
          <p:cNvSpPr txBox="1"/>
          <p:nvPr/>
        </p:nvSpPr>
        <p:spPr>
          <a:xfrm>
            <a:off x="155222" y="1291862"/>
            <a:ext cx="1163002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В результате реализации проекта станет возможной передача коротких сообщений, в том числе телеграфных, с высокой надежностью на большие расстояния в несколько тысяч километров. </a:t>
            </a:r>
          </a:p>
          <a:p>
            <a:pPr algn="just"/>
            <a:endParaRPr lang="ru-RU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Кроме того возможна организация радиосвязи на небольшие расстояния 50-400 км в условиях отсутствия прямой видимости между передатчиком и приемником из-за сложного рельефа местности.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Данная система может быть использована не только для связи со стационарными объектами, но и с подвижными – судами и самолетами.</a:t>
            </a:r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F314944-890B-458F-ADAD-DC86A91E7ED6}"/>
              </a:ext>
            </a:extLst>
          </p:cNvPr>
          <p:cNvSpPr txBox="1">
            <a:spLocks/>
          </p:cNvSpPr>
          <p:nvPr/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Результат</a:t>
            </a:r>
            <a:endParaRPr lang="ru-RU" dirty="0"/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id="{5ED126B1-F43E-4AEA-BD88-774B5CFF127F}"/>
              </a:ext>
            </a:extLst>
          </p:cNvPr>
          <p:cNvSpPr txBox="1">
            <a:spLocks/>
          </p:cNvSpPr>
          <p:nvPr/>
        </p:nvSpPr>
        <p:spPr>
          <a:xfrm>
            <a:off x="752458" y="3921128"/>
            <a:ext cx="9741217" cy="9110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Потенциальные потребители</a:t>
            </a:r>
          </a:p>
          <a:p>
            <a:endParaRPr lang="ru-RU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EEA954-DE35-4AD6-B51D-6BC8D796B65D}"/>
              </a:ext>
            </a:extLst>
          </p:cNvPr>
          <p:cNvSpPr txBox="1"/>
          <p:nvPr/>
        </p:nvSpPr>
        <p:spPr>
          <a:xfrm>
            <a:off x="340413" y="4937456"/>
            <a:ext cx="106588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Промышленные предприятия занимающиеся внедрением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киберфизических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систем в производство (индустрия 4.0).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200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26CC86-ED59-4A41-870C-93B3EDF9943A}"/>
              </a:ext>
            </a:extLst>
          </p:cNvPr>
          <p:cNvSpPr txBox="1">
            <a:spLocks/>
          </p:cNvSpPr>
          <p:nvPr/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/>
              <a:t>Бизнес-модель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0515C6-64C9-4F6B-9645-E6C298E69AC7}"/>
              </a:ext>
            </a:extLst>
          </p:cNvPr>
          <p:cNvSpPr txBox="1"/>
          <p:nvPr/>
        </p:nvSpPr>
        <p:spPr>
          <a:xfrm>
            <a:off x="711200" y="1262775"/>
            <a:ext cx="10391423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Создание ценности</a:t>
            </a:r>
            <a:r>
              <a:rPr lang="ru-RU" dirty="0"/>
              <a:t>: Разработка и производство высокотехнологичных модемов с уникальными характеристиками для обеспечения эффективной и стабильной передачи данных в условиях интернета вещей. </a:t>
            </a:r>
          </a:p>
          <a:p>
            <a:endParaRPr lang="ru-RU" dirty="0"/>
          </a:p>
          <a:p>
            <a:r>
              <a:rPr lang="ru-RU" b="1" dirty="0"/>
              <a:t>Финансовые ресурсы:</a:t>
            </a:r>
            <a:r>
              <a:rPr lang="ru-RU" dirty="0"/>
              <a:t> Привлечение финансирования через инвестиции, в том числе от венчурных капиталистов, для финансирования исследований и разработок, масштабирования производства и маркетинговых кампаний. </a:t>
            </a:r>
          </a:p>
          <a:p>
            <a:endParaRPr lang="ru-RU" dirty="0"/>
          </a:p>
          <a:p>
            <a:r>
              <a:rPr lang="ru-RU" b="1" dirty="0"/>
              <a:t>Каналы продвижения и сбыта: </a:t>
            </a:r>
            <a:r>
              <a:rPr lang="ru-RU" dirty="0"/>
              <a:t>Продажи через собственный онлайн-магазин, обеспечивающий прямой доступ к конечным потребителям. Сотрудничество с дистрибьюторами для расширения рынка и увеличения охвата. </a:t>
            </a:r>
          </a:p>
          <a:p>
            <a:endParaRPr lang="ru-RU" dirty="0"/>
          </a:p>
          <a:p>
            <a:r>
              <a:rPr lang="ru-RU" b="1" dirty="0"/>
              <a:t>Маркетинг:</a:t>
            </a:r>
            <a:r>
              <a:rPr lang="ru-RU" dirty="0"/>
              <a:t> Реализация маркетинговых кампаний, охватывающих онлайн-рекламу, участие в событиях и выставках, а также прямое взаимодействие с целевой аудиторией. Использование контент-маркетинга для образования рынка и повышения узнаваемости бренда. </a:t>
            </a:r>
          </a:p>
          <a:p>
            <a:endParaRPr lang="ru-RU" dirty="0"/>
          </a:p>
          <a:p>
            <a:r>
              <a:rPr lang="ru-RU" b="1" dirty="0"/>
              <a:t>Долгосрочная устойчивость:</a:t>
            </a:r>
            <a:r>
              <a:rPr lang="ru-RU" dirty="0"/>
              <a:t> Регулярное обновление продукта на основе технологических инноваций и обратной связи от клиентов. Установление долгосрочных отношений с клиентами и постоянное совершенствование бизнес-процессов.</a:t>
            </a:r>
          </a:p>
        </p:txBody>
      </p:sp>
    </p:spTree>
    <p:extLst>
      <p:ext uri="{BB962C8B-B14F-4D97-AF65-F5344CB8AC3E}">
        <p14:creationId xmlns:p14="http://schemas.microsoft.com/office/powerpoint/2010/main" val="199499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9">
            <a:extLst>
              <a:ext uri="{FF2B5EF4-FFF2-40B4-BE49-F238E27FC236}">
                <a16:creationId xmlns:a16="http://schemas.microsoft.com/office/drawing/2014/main" id="{35A97FAE-A504-44DD-B0BC-D935B2C35F67}"/>
              </a:ext>
            </a:extLst>
          </p:cNvPr>
          <p:cNvSpPr txBox="1">
            <a:spLocks/>
          </p:cNvSpPr>
          <p:nvPr/>
        </p:nvSpPr>
        <p:spPr>
          <a:xfrm>
            <a:off x="402502" y="678612"/>
            <a:ext cx="9741217" cy="9110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5FDA06-A9CD-4007-9E26-70C461CE4970}"/>
              </a:ext>
            </a:extLst>
          </p:cNvPr>
          <p:cNvSpPr txBox="1">
            <a:spLocks/>
          </p:cNvSpPr>
          <p:nvPr/>
        </p:nvSpPr>
        <p:spPr>
          <a:xfrm>
            <a:off x="174801" y="1117874"/>
            <a:ext cx="3238677" cy="3544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/>
              <a:t>Наставник команды </a:t>
            </a:r>
          </a:p>
          <a:p>
            <a:pPr marL="0" indent="0">
              <a:buNone/>
            </a:pPr>
            <a:r>
              <a:rPr lang="ru-RU" sz="1800" dirty="0" err="1">
                <a:solidFill>
                  <a:schemeClr val="tx1"/>
                </a:solidFill>
              </a:rPr>
              <a:t>Елсуков</a:t>
            </a:r>
            <a:r>
              <a:rPr lang="ru-RU" sz="1800" dirty="0">
                <a:solidFill>
                  <a:schemeClr val="tx1"/>
                </a:solidFill>
              </a:rPr>
              <a:t> Алексей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91FA5B9-3F84-4D6C-BE35-F47C5A57A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01" y="4087126"/>
            <a:ext cx="2396897" cy="2353815"/>
          </a:xfrm>
          <a:prstGeom prst="rect">
            <a:avLst/>
          </a:prstGeo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4BAEDAEC-3052-4E17-833E-0D1142BA3A94}"/>
              </a:ext>
            </a:extLst>
          </p:cNvPr>
          <p:cNvSpPr txBox="1">
            <a:spLocks/>
          </p:cNvSpPr>
          <p:nvPr/>
        </p:nvSpPr>
        <p:spPr>
          <a:xfrm>
            <a:off x="3517481" y="1414973"/>
            <a:ext cx="2657656" cy="14874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800" dirty="0">
                <a:solidFill>
                  <a:schemeClr val="bg2">
                    <a:lumMod val="75000"/>
                  </a:schemeClr>
                </a:solidFill>
              </a:rPr>
              <a:t>Руководитель</a:t>
            </a:r>
            <a:r>
              <a:rPr lang="ru-RU" sz="1800" dirty="0"/>
              <a:t> </a:t>
            </a:r>
            <a:r>
              <a:rPr lang="ru-RU" sz="1800" dirty="0">
                <a:solidFill>
                  <a:schemeClr val="bg2">
                    <a:lumMod val="75000"/>
                  </a:schemeClr>
                </a:solidFill>
              </a:rPr>
              <a:t>проекта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800" dirty="0"/>
              <a:t>Краснов Кирилл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9DB20E-5773-4170-ABAA-32EBF8AB8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0271" y="3318766"/>
            <a:ext cx="2089218" cy="254904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5ACBB9-FE55-4282-8803-9C1CD714D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4913" y="4215202"/>
            <a:ext cx="2241665" cy="236232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DCD7666-79B6-4B16-80B0-A449934830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8440" y="2755607"/>
            <a:ext cx="2419474" cy="2444876"/>
          </a:xfrm>
          <a:prstGeom prst="rect">
            <a:avLst/>
          </a:prstGeom>
        </p:spPr>
      </p:pic>
      <p:sp>
        <p:nvSpPr>
          <p:cNvPr id="11" name="Объект 2">
            <a:extLst>
              <a:ext uri="{FF2B5EF4-FFF2-40B4-BE49-F238E27FC236}">
                <a16:creationId xmlns:a16="http://schemas.microsoft.com/office/drawing/2014/main" id="{68A290B8-0767-48A9-9BC3-B2FBF882F53F}"/>
              </a:ext>
            </a:extLst>
          </p:cNvPr>
          <p:cNvSpPr txBox="1">
            <a:spLocks/>
          </p:cNvSpPr>
          <p:nvPr/>
        </p:nvSpPr>
        <p:spPr>
          <a:xfrm>
            <a:off x="9537043" y="1268129"/>
            <a:ext cx="2419474" cy="14874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800" dirty="0">
                <a:solidFill>
                  <a:schemeClr val="bg2">
                    <a:lumMod val="75000"/>
                  </a:schemeClr>
                </a:solidFill>
              </a:rPr>
              <a:t>Разработчик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800" dirty="0" err="1"/>
              <a:t>Кожмаков</a:t>
            </a:r>
            <a:r>
              <a:rPr lang="ru-RU" sz="1800" dirty="0"/>
              <a:t> Александр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3F1EEC2F-625B-47C9-BE0B-A16E7DD8BBBB}"/>
              </a:ext>
            </a:extLst>
          </p:cNvPr>
          <p:cNvSpPr txBox="1">
            <a:spLocks/>
          </p:cNvSpPr>
          <p:nvPr/>
        </p:nvSpPr>
        <p:spPr>
          <a:xfrm>
            <a:off x="6775384" y="2685261"/>
            <a:ext cx="2419474" cy="14874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800" dirty="0">
                <a:solidFill>
                  <a:schemeClr val="bg2">
                    <a:lumMod val="75000"/>
                  </a:schemeClr>
                </a:solidFill>
              </a:rPr>
              <a:t>Разработчик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800" dirty="0" err="1"/>
              <a:t>Светлаков</a:t>
            </a:r>
            <a:r>
              <a:rPr lang="ru-RU" sz="1800" dirty="0"/>
              <a:t> Павел</a:t>
            </a:r>
          </a:p>
        </p:txBody>
      </p:sp>
    </p:spTree>
    <p:extLst>
      <p:ext uri="{BB962C8B-B14F-4D97-AF65-F5344CB8AC3E}">
        <p14:creationId xmlns:p14="http://schemas.microsoft.com/office/powerpoint/2010/main" val="903101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8D7E3E6-8248-40B5-B8F5-F2F5D28E4D45}"/>
              </a:ext>
            </a:extLst>
          </p:cNvPr>
          <p:cNvSpPr txBox="1">
            <a:spLocks/>
          </p:cNvSpPr>
          <p:nvPr/>
        </p:nvSpPr>
        <p:spPr>
          <a:xfrm>
            <a:off x="3290093" y="2861028"/>
            <a:ext cx="5611813" cy="12823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98728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7112</TotalTime>
  <Words>636</Words>
  <Application>Microsoft Office PowerPoint</Application>
  <PresentationFormat>Широкоэкранный</PresentationFormat>
  <Paragraphs>84</Paragraphs>
  <Slides>10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Times New Roman</vt:lpstr>
      <vt:lpstr>Wingdings 3</vt:lpstr>
      <vt:lpstr>Тема Office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Lexa</cp:lastModifiedBy>
  <cp:revision>181</cp:revision>
  <dcterms:created xsi:type="dcterms:W3CDTF">2023-03-13T11:53:44Z</dcterms:created>
  <dcterms:modified xsi:type="dcterms:W3CDTF">2023-12-08T15:55:54Z</dcterms:modified>
</cp:coreProperties>
</file>