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12192000" cy="6858000"/>
  <p:notesSz cx="12192000" cy="685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2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ownloads\&#1054;&#1094;&#1080;&#1092;&#1088;&#1086;&#1074;&#1082;&#1072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782720161776182"/>
          <c:y val="7.5496902460573168E-2"/>
          <c:w val="0.78212391214256116"/>
          <c:h val="0.7763947127091041"/>
        </c:manualLayout>
      </c:layout>
      <c:barChart>
        <c:barDir val="col"/>
        <c:grouping val="clustered"/>
        <c:varyColors val="0"/>
        <c:ser>
          <c:idx val="0"/>
          <c:order val="0"/>
          <c:tx>
            <c:v>7 дней</c:v>
          </c:tx>
          <c:spPr>
            <a:ln w="19050">
              <a:solidFill>
                <a:sysClr val="windowText" lastClr="000000"/>
              </a:solidFill>
            </a:ln>
          </c:spPr>
          <c:invertIfNegative val="0"/>
          <c:cat>
            <c:numRef>
              <c:f>Графики!$A$57:$A$61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cat>
          <c:val>
            <c:numRef>
              <c:f>Графики!$B$57:$B$61</c:f>
              <c:numCache>
                <c:formatCode>General</c:formatCode>
                <c:ptCount val="5"/>
                <c:pt idx="0">
                  <c:v>23.213999999999999</c:v>
                </c:pt>
                <c:pt idx="1">
                  <c:v>19.625</c:v>
                </c:pt>
                <c:pt idx="2">
                  <c:v>15.595000000000001</c:v>
                </c:pt>
                <c:pt idx="3">
                  <c:v>11.31</c:v>
                </c:pt>
                <c:pt idx="4">
                  <c:v>8.125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EC-4E0C-87AE-C287371F1CDD}"/>
            </c:ext>
          </c:extLst>
        </c:ser>
        <c:ser>
          <c:idx val="2"/>
          <c:order val="1"/>
          <c:tx>
            <c:v>28 дней</c:v>
          </c:tx>
          <c:spPr>
            <a:ln w="19050">
              <a:solidFill>
                <a:srgbClr val="4F81BD"/>
              </a:solidFill>
            </a:ln>
          </c:spPr>
          <c:invertIfNegative val="0"/>
          <c:cat>
            <c:numRef>
              <c:f>Графики!$A$57:$A$61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cat>
          <c:val>
            <c:numRef>
              <c:f>Графики!$C$57:$C$61</c:f>
              <c:numCache>
                <c:formatCode>General</c:formatCode>
                <c:ptCount val="5"/>
                <c:pt idx="0">
                  <c:v>28</c:v>
                </c:pt>
                <c:pt idx="1">
                  <c:v>34</c:v>
                </c:pt>
                <c:pt idx="2">
                  <c:v>29</c:v>
                </c:pt>
                <c:pt idx="3">
                  <c:v>18.75</c:v>
                </c:pt>
                <c:pt idx="4">
                  <c:v>12.625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EC-4E0C-87AE-C287371F1CDD}"/>
            </c:ext>
          </c:extLst>
        </c:ser>
        <c:ser>
          <c:idx val="3"/>
          <c:order val="2"/>
          <c:tx>
            <c:v>91 дней</c:v>
          </c:tx>
          <c:spPr>
            <a:ln w="19050">
              <a:solidFill>
                <a:srgbClr val="C0504D"/>
              </a:solidFill>
            </a:ln>
          </c:spPr>
          <c:invertIfNegative val="0"/>
          <c:cat>
            <c:numRef>
              <c:f>Графики!$A$57:$A$61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cat>
          <c:val>
            <c:numRef>
              <c:f>Графики!$D$57:$D$61</c:f>
              <c:numCache>
                <c:formatCode>General</c:formatCode>
                <c:ptCount val="5"/>
                <c:pt idx="0">
                  <c:v>33.451999999999998</c:v>
                </c:pt>
                <c:pt idx="1">
                  <c:v>38</c:v>
                </c:pt>
                <c:pt idx="2">
                  <c:v>37</c:v>
                </c:pt>
                <c:pt idx="3">
                  <c:v>34.286000000000001</c:v>
                </c:pt>
                <c:pt idx="4">
                  <c:v>27.125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EC-4E0C-87AE-C287371F1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266048"/>
        <c:axId val="82315136"/>
      </c:barChart>
      <c:catAx>
        <c:axId val="49266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sz="1100" b="1" i="0" baseline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Тонкомолотые отходы </a:t>
                </a:r>
                <a:r>
                  <a:rPr lang="en-US" sz="1100" b="1" i="0" baseline="0" dirty="0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(%)</a:t>
                </a:r>
                <a:endParaRPr lang="ru-RU" sz="11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32211336311746391"/>
              <c:y val="0.9154928121653636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crossAx val="82315136"/>
        <c:crosses val="autoZero"/>
        <c:auto val="0"/>
        <c:lblAlgn val="ctr"/>
        <c:lblOffset val="1"/>
        <c:noMultiLvlLbl val="0"/>
      </c:catAx>
      <c:valAx>
        <c:axId val="82315136"/>
        <c:scaling>
          <c:orientation val="minMax"/>
          <c:max val="45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sz="11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Прочность на сжатие </a:t>
                </a:r>
                <a:r>
                  <a:rPr lang="en-US" sz="11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ru-RU" sz="11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МПа</a:t>
                </a:r>
                <a:r>
                  <a:rPr lang="en-US" sz="11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ru-RU" sz="11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4.1336180731152368E-2"/>
              <c:y val="0.21508544542484684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crossAx val="49266048"/>
        <c:crossesAt val="1"/>
        <c:crossBetween val="between"/>
        <c:majorUnit val="5"/>
        <c:minorUnit val="2.5"/>
      </c:valAx>
    </c:plotArea>
    <c:legend>
      <c:legendPos val="r"/>
      <c:legendEntry>
        <c:idx val="0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7507575765144787"/>
          <c:y val="2.0862761280492644E-2"/>
          <c:w val="0.17331672143464461"/>
          <c:h val="0.24937738399437098"/>
        </c:manualLayout>
      </c:layout>
      <c:overlay val="0"/>
      <c:spPr>
        <a:ln w="9525"/>
      </c:sp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Рынок SAM</c:v>
                </c:pt>
                <c:pt idx="1">
                  <c:v>Рынок SOM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594000</c:v>
                </c:pt>
                <c:pt idx="1">
                  <c:v>59000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9-411A-AA15-FF6F5B6AD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1C9855-72E9-4183-9EEA-133C05BF62F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1BFE16-8A92-4567-AE5C-E02D1C311553}">
      <dgm:prSet phldrT="[Текст]"/>
      <dgm:spPr/>
      <dgm:t>
        <a:bodyPr/>
        <a:lstStyle/>
        <a:p>
          <a:r>
            <a:rPr lang="ru-RU" dirty="0" smtClean="0"/>
            <a:t>Ключевые потребители</a:t>
          </a:r>
          <a:endParaRPr lang="ru-RU" dirty="0"/>
        </a:p>
      </dgm:t>
    </dgm:pt>
    <dgm:pt modelId="{82FF0E15-8B3B-4955-BBB3-725F05359384}" type="parTrans" cxnId="{715C3898-AFE6-4C6F-8AF1-D92F19125367}">
      <dgm:prSet/>
      <dgm:spPr/>
      <dgm:t>
        <a:bodyPr/>
        <a:lstStyle/>
        <a:p>
          <a:endParaRPr lang="ru-RU"/>
        </a:p>
      </dgm:t>
    </dgm:pt>
    <dgm:pt modelId="{9536096D-BF2B-4AD2-8828-0838E1DC025D}" type="sibTrans" cxnId="{715C3898-AFE6-4C6F-8AF1-D92F19125367}">
      <dgm:prSet/>
      <dgm:spPr/>
      <dgm:t>
        <a:bodyPr/>
        <a:lstStyle/>
        <a:p>
          <a:endParaRPr lang="ru-RU"/>
        </a:p>
      </dgm:t>
    </dgm:pt>
    <dgm:pt modelId="{F5C783C8-F68D-4D5D-95C1-36A481FCD36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Промышленные предприятия</a:t>
          </a:r>
          <a:endParaRPr lang="ru-RU" dirty="0">
            <a:solidFill>
              <a:schemeClr val="bg1"/>
            </a:solidFill>
          </a:endParaRPr>
        </a:p>
      </dgm:t>
    </dgm:pt>
    <dgm:pt modelId="{6290068C-9391-46AA-99CD-E77F8CED5C45}" type="parTrans" cxnId="{00F2F71B-5282-4F55-85EE-DC39F97E3CD1}">
      <dgm:prSet/>
      <dgm:spPr/>
      <dgm:t>
        <a:bodyPr/>
        <a:lstStyle/>
        <a:p>
          <a:endParaRPr lang="ru-RU"/>
        </a:p>
      </dgm:t>
    </dgm:pt>
    <dgm:pt modelId="{9B21C8D2-F26D-4B33-B109-4F8CB3B9088B}" type="sibTrans" cxnId="{00F2F71B-5282-4F55-85EE-DC39F97E3CD1}">
      <dgm:prSet/>
      <dgm:spPr/>
      <dgm:t>
        <a:bodyPr/>
        <a:lstStyle/>
        <a:p>
          <a:endParaRPr lang="ru-RU"/>
        </a:p>
      </dgm:t>
    </dgm:pt>
    <dgm:pt modelId="{7674E46A-E0E3-4E44-BF97-CA45601FE18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Частные предприятия</a:t>
          </a:r>
          <a:endParaRPr lang="ru-RU" dirty="0">
            <a:solidFill>
              <a:schemeClr val="bg1"/>
            </a:solidFill>
          </a:endParaRPr>
        </a:p>
      </dgm:t>
    </dgm:pt>
    <dgm:pt modelId="{07D3B9AA-A3C4-40EB-88F0-782297C880DA}" type="parTrans" cxnId="{7C98CB19-641C-47B7-BE9F-D9A63E7761CB}">
      <dgm:prSet/>
      <dgm:spPr/>
      <dgm:t>
        <a:bodyPr/>
        <a:lstStyle/>
        <a:p>
          <a:endParaRPr lang="ru-RU"/>
        </a:p>
      </dgm:t>
    </dgm:pt>
    <dgm:pt modelId="{FD7EABD6-18A8-4F3B-A8D3-27D8444EBCBD}" type="sibTrans" cxnId="{7C98CB19-641C-47B7-BE9F-D9A63E7761CB}">
      <dgm:prSet/>
      <dgm:spPr/>
      <dgm:t>
        <a:bodyPr/>
        <a:lstStyle/>
        <a:p>
          <a:endParaRPr lang="ru-RU"/>
        </a:p>
      </dgm:t>
    </dgm:pt>
    <dgm:pt modelId="{6AD8288D-1577-4426-8680-9A6772EDF738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Индивидуальные застройщики</a:t>
          </a:r>
          <a:endParaRPr lang="ru-RU" dirty="0">
            <a:solidFill>
              <a:schemeClr val="bg1"/>
            </a:solidFill>
          </a:endParaRPr>
        </a:p>
      </dgm:t>
    </dgm:pt>
    <dgm:pt modelId="{67F74DDD-01ED-482A-8B82-BB9004B12EC7}" type="parTrans" cxnId="{3E64F4B1-5AAD-43C9-8FAB-B1F3161093B9}">
      <dgm:prSet/>
      <dgm:spPr/>
      <dgm:t>
        <a:bodyPr/>
        <a:lstStyle/>
        <a:p>
          <a:endParaRPr lang="ru-RU"/>
        </a:p>
      </dgm:t>
    </dgm:pt>
    <dgm:pt modelId="{5CFF89BE-C29E-4F79-806A-631D4A1420EA}" type="sibTrans" cxnId="{3E64F4B1-5AAD-43C9-8FAB-B1F3161093B9}">
      <dgm:prSet/>
      <dgm:spPr/>
      <dgm:t>
        <a:bodyPr/>
        <a:lstStyle/>
        <a:p>
          <a:endParaRPr lang="ru-RU"/>
        </a:p>
      </dgm:t>
    </dgm:pt>
    <dgm:pt modelId="{9686D6E8-BDA6-4235-91F2-487D69EC986A}" type="pres">
      <dgm:prSet presAssocID="{671C9855-72E9-4183-9EEA-133C05BF62F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7F17E6-06A8-4326-AEC6-7EEA4C1A2CE8}" type="pres">
      <dgm:prSet presAssocID="{701BFE16-8A92-4567-AE5C-E02D1C311553}" presName="root1" presStyleCnt="0"/>
      <dgm:spPr/>
    </dgm:pt>
    <dgm:pt modelId="{304ECB6E-80ED-41F1-A8A0-8C69BF256989}" type="pres">
      <dgm:prSet presAssocID="{701BFE16-8A92-4567-AE5C-E02D1C311553}" presName="LevelOneTextNode" presStyleLbl="node0" presStyleIdx="0" presStyleCnt="1" custLinFactNeighborX="62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962A7-AC13-4A48-8265-5E882FB640BE}" type="pres">
      <dgm:prSet presAssocID="{701BFE16-8A92-4567-AE5C-E02D1C311553}" presName="level2hierChild" presStyleCnt="0"/>
      <dgm:spPr/>
    </dgm:pt>
    <dgm:pt modelId="{DC18650A-EA6D-4D97-9CBC-245238E1289B}" type="pres">
      <dgm:prSet presAssocID="{6290068C-9391-46AA-99CD-E77F8CED5C45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A5ABF35F-D026-48CF-A5B9-A5FE3F4CD920}" type="pres">
      <dgm:prSet presAssocID="{6290068C-9391-46AA-99CD-E77F8CED5C45}" presName="connTx" presStyleLbl="parChTrans1D2" presStyleIdx="0" presStyleCnt="3"/>
      <dgm:spPr/>
      <dgm:t>
        <a:bodyPr/>
        <a:lstStyle/>
        <a:p>
          <a:endParaRPr lang="ru-RU"/>
        </a:p>
      </dgm:t>
    </dgm:pt>
    <dgm:pt modelId="{323C1DE1-55CD-49F8-9462-1C6722506354}" type="pres">
      <dgm:prSet presAssocID="{F5C783C8-F68D-4D5D-95C1-36A481FCD365}" presName="root2" presStyleCnt="0"/>
      <dgm:spPr/>
    </dgm:pt>
    <dgm:pt modelId="{4D80B017-8F0F-4BC1-A6E7-43D975AB5D7D}" type="pres">
      <dgm:prSet presAssocID="{F5C783C8-F68D-4D5D-95C1-36A481FCD365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B44DC7-732C-4DF4-8828-58B39F5FB629}" type="pres">
      <dgm:prSet presAssocID="{F5C783C8-F68D-4D5D-95C1-36A481FCD365}" presName="level3hierChild" presStyleCnt="0"/>
      <dgm:spPr/>
    </dgm:pt>
    <dgm:pt modelId="{F44A59EA-176E-4012-94D3-FCEEAFBC31CD}" type="pres">
      <dgm:prSet presAssocID="{07D3B9AA-A3C4-40EB-88F0-782297C880D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EC6EC1BA-6D5E-432B-8A0F-4CE4BF884FD9}" type="pres">
      <dgm:prSet presAssocID="{07D3B9AA-A3C4-40EB-88F0-782297C880D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A905A67-4841-4469-845B-A00C6041EA2C}" type="pres">
      <dgm:prSet presAssocID="{7674E46A-E0E3-4E44-BF97-CA45601FE18E}" presName="root2" presStyleCnt="0"/>
      <dgm:spPr/>
    </dgm:pt>
    <dgm:pt modelId="{B5A1C4A0-02EB-49AD-817D-3E25F1DA1630}" type="pres">
      <dgm:prSet presAssocID="{7674E46A-E0E3-4E44-BF97-CA45601FE18E}" presName="LevelTwoTextNode" presStyleLbl="node2" presStyleIdx="1" presStyleCnt="3" custLinFactNeighborX="1215" custLinFactNeighborY="-47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197B82-9DFA-49E5-992E-618A1461537C}" type="pres">
      <dgm:prSet presAssocID="{7674E46A-E0E3-4E44-BF97-CA45601FE18E}" presName="level3hierChild" presStyleCnt="0"/>
      <dgm:spPr/>
    </dgm:pt>
    <dgm:pt modelId="{C242742B-42F7-4364-9BDF-C42090225877}" type="pres">
      <dgm:prSet presAssocID="{67F74DDD-01ED-482A-8B82-BB9004B12EC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77BBB0D9-15EF-44DF-B5D3-EBDC8BA38246}" type="pres">
      <dgm:prSet presAssocID="{67F74DDD-01ED-482A-8B82-BB9004B12EC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C6BDAE8-D0CE-4163-938A-AB10CAD814A2}" type="pres">
      <dgm:prSet presAssocID="{6AD8288D-1577-4426-8680-9A6772EDF738}" presName="root2" presStyleCnt="0"/>
      <dgm:spPr/>
    </dgm:pt>
    <dgm:pt modelId="{5FBC82D3-B4F9-4FFD-A935-DCB278AA72F4}" type="pres">
      <dgm:prSet presAssocID="{6AD8288D-1577-4426-8680-9A6772EDF738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72C8C8-5741-4435-804E-1546E9D86DEF}" type="pres">
      <dgm:prSet presAssocID="{6AD8288D-1577-4426-8680-9A6772EDF738}" presName="level3hierChild" presStyleCnt="0"/>
      <dgm:spPr/>
    </dgm:pt>
  </dgm:ptLst>
  <dgm:cxnLst>
    <dgm:cxn modelId="{5445FE7D-48E0-4F8C-BAB0-D4091BF66C43}" type="presOf" srcId="{6AD8288D-1577-4426-8680-9A6772EDF738}" destId="{5FBC82D3-B4F9-4FFD-A935-DCB278AA72F4}" srcOrd="0" destOrd="0" presId="urn:microsoft.com/office/officeart/2008/layout/HorizontalMultiLevelHierarchy"/>
    <dgm:cxn modelId="{9C9A815A-AE24-45A2-9D3A-419F7C3AD7DA}" type="presOf" srcId="{6290068C-9391-46AA-99CD-E77F8CED5C45}" destId="{A5ABF35F-D026-48CF-A5B9-A5FE3F4CD920}" srcOrd="1" destOrd="0" presId="urn:microsoft.com/office/officeart/2008/layout/HorizontalMultiLevelHierarchy"/>
    <dgm:cxn modelId="{786140E3-1034-41A2-8016-1C5386769770}" type="presOf" srcId="{6290068C-9391-46AA-99CD-E77F8CED5C45}" destId="{DC18650A-EA6D-4D97-9CBC-245238E1289B}" srcOrd="0" destOrd="0" presId="urn:microsoft.com/office/officeart/2008/layout/HorizontalMultiLevelHierarchy"/>
    <dgm:cxn modelId="{038016D1-63C9-4B8C-ADD7-9CAE04848053}" type="presOf" srcId="{67F74DDD-01ED-482A-8B82-BB9004B12EC7}" destId="{77BBB0D9-15EF-44DF-B5D3-EBDC8BA38246}" srcOrd="1" destOrd="0" presId="urn:microsoft.com/office/officeart/2008/layout/HorizontalMultiLevelHierarchy"/>
    <dgm:cxn modelId="{16A99FDB-BB71-4A9F-878C-8A8C727E5EA2}" type="presOf" srcId="{7674E46A-E0E3-4E44-BF97-CA45601FE18E}" destId="{B5A1C4A0-02EB-49AD-817D-3E25F1DA1630}" srcOrd="0" destOrd="0" presId="urn:microsoft.com/office/officeart/2008/layout/HorizontalMultiLevelHierarchy"/>
    <dgm:cxn modelId="{4B4FCB94-2811-421B-9791-237E68055ADD}" type="presOf" srcId="{F5C783C8-F68D-4D5D-95C1-36A481FCD365}" destId="{4D80B017-8F0F-4BC1-A6E7-43D975AB5D7D}" srcOrd="0" destOrd="0" presId="urn:microsoft.com/office/officeart/2008/layout/HorizontalMultiLevelHierarchy"/>
    <dgm:cxn modelId="{82BC782F-2CEC-41BF-9395-1B3F6C3217AA}" type="presOf" srcId="{07D3B9AA-A3C4-40EB-88F0-782297C880DA}" destId="{EC6EC1BA-6D5E-432B-8A0F-4CE4BF884FD9}" srcOrd="1" destOrd="0" presId="urn:microsoft.com/office/officeart/2008/layout/HorizontalMultiLevelHierarchy"/>
    <dgm:cxn modelId="{00F2F71B-5282-4F55-85EE-DC39F97E3CD1}" srcId="{701BFE16-8A92-4567-AE5C-E02D1C311553}" destId="{F5C783C8-F68D-4D5D-95C1-36A481FCD365}" srcOrd="0" destOrd="0" parTransId="{6290068C-9391-46AA-99CD-E77F8CED5C45}" sibTransId="{9B21C8D2-F26D-4B33-B109-4F8CB3B9088B}"/>
    <dgm:cxn modelId="{17801F72-D7D7-4B95-A299-391D1EB424AB}" type="presOf" srcId="{671C9855-72E9-4183-9EEA-133C05BF62F4}" destId="{9686D6E8-BDA6-4235-91F2-487D69EC986A}" srcOrd="0" destOrd="0" presId="urn:microsoft.com/office/officeart/2008/layout/HorizontalMultiLevelHierarchy"/>
    <dgm:cxn modelId="{7C98CB19-641C-47B7-BE9F-D9A63E7761CB}" srcId="{701BFE16-8A92-4567-AE5C-E02D1C311553}" destId="{7674E46A-E0E3-4E44-BF97-CA45601FE18E}" srcOrd="1" destOrd="0" parTransId="{07D3B9AA-A3C4-40EB-88F0-782297C880DA}" sibTransId="{FD7EABD6-18A8-4F3B-A8D3-27D8444EBCBD}"/>
    <dgm:cxn modelId="{715C3898-AFE6-4C6F-8AF1-D92F19125367}" srcId="{671C9855-72E9-4183-9EEA-133C05BF62F4}" destId="{701BFE16-8A92-4567-AE5C-E02D1C311553}" srcOrd="0" destOrd="0" parTransId="{82FF0E15-8B3B-4955-BBB3-725F05359384}" sibTransId="{9536096D-BF2B-4AD2-8828-0838E1DC025D}"/>
    <dgm:cxn modelId="{B557CA39-5447-421F-A430-1F44CC5C614D}" type="presOf" srcId="{67F74DDD-01ED-482A-8B82-BB9004B12EC7}" destId="{C242742B-42F7-4364-9BDF-C42090225877}" srcOrd="0" destOrd="0" presId="urn:microsoft.com/office/officeart/2008/layout/HorizontalMultiLevelHierarchy"/>
    <dgm:cxn modelId="{A8FDF5CC-3085-4D9C-86EC-EDB8C677C3E1}" type="presOf" srcId="{701BFE16-8A92-4567-AE5C-E02D1C311553}" destId="{304ECB6E-80ED-41F1-A8A0-8C69BF256989}" srcOrd="0" destOrd="0" presId="urn:microsoft.com/office/officeart/2008/layout/HorizontalMultiLevelHierarchy"/>
    <dgm:cxn modelId="{92B1BE13-8277-4702-83DA-E4BB0CA98F66}" type="presOf" srcId="{07D3B9AA-A3C4-40EB-88F0-782297C880DA}" destId="{F44A59EA-176E-4012-94D3-FCEEAFBC31CD}" srcOrd="0" destOrd="0" presId="urn:microsoft.com/office/officeart/2008/layout/HorizontalMultiLevelHierarchy"/>
    <dgm:cxn modelId="{3E64F4B1-5AAD-43C9-8FAB-B1F3161093B9}" srcId="{701BFE16-8A92-4567-AE5C-E02D1C311553}" destId="{6AD8288D-1577-4426-8680-9A6772EDF738}" srcOrd="2" destOrd="0" parTransId="{67F74DDD-01ED-482A-8B82-BB9004B12EC7}" sibTransId="{5CFF89BE-C29E-4F79-806A-631D4A1420EA}"/>
    <dgm:cxn modelId="{5514EAC5-DCB7-4E5E-AE45-E1A0438CC8E1}" type="presParOf" srcId="{9686D6E8-BDA6-4235-91F2-487D69EC986A}" destId="{617F17E6-06A8-4326-AEC6-7EEA4C1A2CE8}" srcOrd="0" destOrd="0" presId="urn:microsoft.com/office/officeart/2008/layout/HorizontalMultiLevelHierarchy"/>
    <dgm:cxn modelId="{1949E03A-6949-4183-A26C-7DBA199CDF29}" type="presParOf" srcId="{617F17E6-06A8-4326-AEC6-7EEA4C1A2CE8}" destId="{304ECB6E-80ED-41F1-A8A0-8C69BF256989}" srcOrd="0" destOrd="0" presId="urn:microsoft.com/office/officeart/2008/layout/HorizontalMultiLevelHierarchy"/>
    <dgm:cxn modelId="{F28A4E07-7232-49CE-831D-6A62E64A3D17}" type="presParOf" srcId="{617F17E6-06A8-4326-AEC6-7EEA4C1A2CE8}" destId="{7DA962A7-AC13-4A48-8265-5E882FB640BE}" srcOrd="1" destOrd="0" presId="urn:microsoft.com/office/officeart/2008/layout/HorizontalMultiLevelHierarchy"/>
    <dgm:cxn modelId="{C7F0070E-BD6A-4A4E-BB61-881D50B05FE1}" type="presParOf" srcId="{7DA962A7-AC13-4A48-8265-5E882FB640BE}" destId="{DC18650A-EA6D-4D97-9CBC-245238E1289B}" srcOrd="0" destOrd="0" presId="urn:microsoft.com/office/officeart/2008/layout/HorizontalMultiLevelHierarchy"/>
    <dgm:cxn modelId="{ACAFF302-6291-4541-A5C7-4A87ADA25B81}" type="presParOf" srcId="{DC18650A-EA6D-4D97-9CBC-245238E1289B}" destId="{A5ABF35F-D026-48CF-A5B9-A5FE3F4CD920}" srcOrd="0" destOrd="0" presId="urn:microsoft.com/office/officeart/2008/layout/HorizontalMultiLevelHierarchy"/>
    <dgm:cxn modelId="{4296FB30-3FCD-43EB-94B2-2973B224D47D}" type="presParOf" srcId="{7DA962A7-AC13-4A48-8265-5E882FB640BE}" destId="{323C1DE1-55CD-49F8-9462-1C6722506354}" srcOrd="1" destOrd="0" presId="urn:microsoft.com/office/officeart/2008/layout/HorizontalMultiLevelHierarchy"/>
    <dgm:cxn modelId="{9090B7CC-103B-4102-B367-296F6C236204}" type="presParOf" srcId="{323C1DE1-55CD-49F8-9462-1C6722506354}" destId="{4D80B017-8F0F-4BC1-A6E7-43D975AB5D7D}" srcOrd="0" destOrd="0" presId="urn:microsoft.com/office/officeart/2008/layout/HorizontalMultiLevelHierarchy"/>
    <dgm:cxn modelId="{72CFFE1D-A59B-494D-8C0A-F053B3DCE231}" type="presParOf" srcId="{323C1DE1-55CD-49F8-9462-1C6722506354}" destId="{00B44DC7-732C-4DF4-8828-58B39F5FB629}" srcOrd="1" destOrd="0" presId="urn:microsoft.com/office/officeart/2008/layout/HorizontalMultiLevelHierarchy"/>
    <dgm:cxn modelId="{28477ADA-3A08-4211-9F32-40CE02877601}" type="presParOf" srcId="{7DA962A7-AC13-4A48-8265-5E882FB640BE}" destId="{F44A59EA-176E-4012-94D3-FCEEAFBC31CD}" srcOrd="2" destOrd="0" presId="urn:microsoft.com/office/officeart/2008/layout/HorizontalMultiLevelHierarchy"/>
    <dgm:cxn modelId="{6854A9B3-A3E8-46EB-ABFF-272372E0F911}" type="presParOf" srcId="{F44A59EA-176E-4012-94D3-FCEEAFBC31CD}" destId="{EC6EC1BA-6D5E-432B-8A0F-4CE4BF884FD9}" srcOrd="0" destOrd="0" presId="urn:microsoft.com/office/officeart/2008/layout/HorizontalMultiLevelHierarchy"/>
    <dgm:cxn modelId="{F9F7F6DC-4F1C-4EFC-BC02-273D6E13FF74}" type="presParOf" srcId="{7DA962A7-AC13-4A48-8265-5E882FB640BE}" destId="{3A905A67-4841-4469-845B-A00C6041EA2C}" srcOrd="3" destOrd="0" presId="urn:microsoft.com/office/officeart/2008/layout/HorizontalMultiLevelHierarchy"/>
    <dgm:cxn modelId="{0A794421-4123-493E-892D-B47C9FA911AD}" type="presParOf" srcId="{3A905A67-4841-4469-845B-A00C6041EA2C}" destId="{B5A1C4A0-02EB-49AD-817D-3E25F1DA1630}" srcOrd="0" destOrd="0" presId="urn:microsoft.com/office/officeart/2008/layout/HorizontalMultiLevelHierarchy"/>
    <dgm:cxn modelId="{9D7B789A-B056-4A09-BEE4-FCCCA53C71D4}" type="presParOf" srcId="{3A905A67-4841-4469-845B-A00C6041EA2C}" destId="{86197B82-9DFA-49E5-992E-618A1461537C}" srcOrd="1" destOrd="0" presId="urn:microsoft.com/office/officeart/2008/layout/HorizontalMultiLevelHierarchy"/>
    <dgm:cxn modelId="{E4B92F4B-8FD9-4C22-B017-2995032FF2D1}" type="presParOf" srcId="{7DA962A7-AC13-4A48-8265-5E882FB640BE}" destId="{C242742B-42F7-4364-9BDF-C42090225877}" srcOrd="4" destOrd="0" presId="urn:microsoft.com/office/officeart/2008/layout/HorizontalMultiLevelHierarchy"/>
    <dgm:cxn modelId="{9A5B12EE-DD44-4A80-A213-548DE5BAC101}" type="presParOf" srcId="{C242742B-42F7-4364-9BDF-C42090225877}" destId="{77BBB0D9-15EF-44DF-B5D3-EBDC8BA38246}" srcOrd="0" destOrd="0" presId="urn:microsoft.com/office/officeart/2008/layout/HorizontalMultiLevelHierarchy"/>
    <dgm:cxn modelId="{D257BB9C-73CA-4F48-A53F-A97521635B57}" type="presParOf" srcId="{7DA962A7-AC13-4A48-8265-5E882FB640BE}" destId="{2C6BDAE8-D0CE-4163-938A-AB10CAD814A2}" srcOrd="5" destOrd="0" presId="urn:microsoft.com/office/officeart/2008/layout/HorizontalMultiLevelHierarchy"/>
    <dgm:cxn modelId="{CB3C9F38-77C3-4476-AE19-4AD8ECD6FC3E}" type="presParOf" srcId="{2C6BDAE8-D0CE-4163-938A-AB10CAD814A2}" destId="{5FBC82D3-B4F9-4FFD-A935-DCB278AA72F4}" srcOrd="0" destOrd="0" presId="urn:microsoft.com/office/officeart/2008/layout/HorizontalMultiLevelHierarchy"/>
    <dgm:cxn modelId="{DC576689-73CF-406C-AE01-63976EAD1B8A}" type="presParOf" srcId="{2C6BDAE8-D0CE-4163-938A-AB10CAD814A2}" destId="{FE72C8C8-5741-4435-804E-1546E9D86DE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42742B-42F7-4364-9BDF-C42090225877}">
      <dsp:nvSpPr>
        <dsp:cNvPr id="0" name=""/>
        <dsp:cNvSpPr/>
      </dsp:nvSpPr>
      <dsp:spPr>
        <a:xfrm>
          <a:off x="1484700" y="1624306"/>
          <a:ext cx="366224" cy="771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112" y="0"/>
              </a:lnTo>
              <a:lnTo>
                <a:pt x="183112" y="771545"/>
              </a:lnTo>
              <a:lnTo>
                <a:pt x="366224" y="7715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46461" y="1988728"/>
        <a:ext cx="42702" cy="42702"/>
      </dsp:txXfrm>
    </dsp:sp>
    <dsp:sp modelId="{F44A59EA-176E-4012-94D3-FCEEAFBC31CD}">
      <dsp:nvSpPr>
        <dsp:cNvPr id="0" name=""/>
        <dsp:cNvSpPr/>
      </dsp:nvSpPr>
      <dsp:spPr>
        <a:xfrm>
          <a:off x="1484700" y="1549489"/>
          <a:ext cx="3908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74816"/>
              </a:moveTo>
              <a:lnTo>
                <a:pt x="195411" y="74816"/>
              </a:lnTo>
              <a:lnTo>
                <a:pt x="195411" y="45720"/>
              </a:lnTo>
              <a:lnTo>
                <a:pt x="390823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70313" y="1585412"/>
        <a:ext cx="19595" cy="19595"/>
      </dsp:txXfrm>
    </dsp:sp>
    <dsp:sp modelId="{DC18650A-EA6D-4D97-9CBC-245238E1289B}">
      <dsp:nvSpPr>
        <dsp:cNvPr id="0" name=""/>
        <dsp:cNvSpPr/>
      </dsp:nvSpPr>
      <dsp:spPr>
        <a:xfrm>
          <a:off x="1484700" y="852760"/>
          <a:ext cx="366224" cy="771545"/>
        </a:xfrm>
        <a:custGeom>
          <a:avLst/>
          <a:gdLst/>
          <a:ahLst/>
          <a:cxnLst/>
          <a:rect l="0" t="0" r="0" b="0"/>
          <a:pathLst>
            <a:path>
              <a:moveTo>
                <a:pt x="0" y="771545"/>
              </a:moveTo>
              <a:lnTo>
                <a:pt x="183112" y="771545"/>
              </a:lnTo>
              <a:lnTo>
                <a:pt x="183112" y="0"/>
              </a:lnTo>
              <a:lnTo>
                <a:pt x="36622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46461" y="1217182"/>
        <a:ext cx="42702" cy="42702"/>
      </dsp:txXfrm>
    </dsp:sp>
    <dsp:sp modelId="{304ECB6E-80ED-41F1-A8A0-8C69BF256989}">
      <dsp:nvSpPr>
        <dsp:cNvPr id="0" name=""/>
        <dsp:cNvSpPr/>
      </dsp:nvSpPr>
      <dsp:spPr>
        <a:xfrm rot="16200000">
          <a:off x="-448224" y="1315688"/>
          <a:ext cx="3248613" cy="617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Ключевые потребители</a:t>
          </a:r>
          <a:endParaRPr lang="ru-RU" sz="2300" kern="1200" dirty="0"/>
        </a:p>
      </dsp:txBody>
      <dsp:txXfrm>
        <a:off x="-448224" y="1315688"/>
        <a:ext cx="3248613" cy="617236"/>
      </dsp:txXfrm>
    </dsp:sp>
    <dsp:sp modelId="{4D80B017-8F0F-4BC1-A6E7-43D975AB5D7D}">
      <dsp:nvSpPr>
        <dsp:cNvPr id="0" name=""/>
        <dsp:cNvSpPr/>
      </dsp:nvSpPr>
      <dsp:spPr>
        <a:xfrm>
          <a:off x="1850924" y="544142"/>
          <a:ext cx="2024535" cy="617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bg1"/>
              </a:solidFill>
            </a:rPr>
            <a:t>Промышленные предприятия</a:t>
          </a:r>
          <a:endParaRPr lang="ru-RU" sz="1900" kern="1200" dirty="0">
            <a:solidFill>
              <a:schemeClr val="bg1"/>
            </a:solidFill>
          </a:endParaRPr>
        </a:p>
      </dsp:txBody>
      <dsp:txXfrm>
        <a:off x="1850924" y="544142"/>
        <a:ext cx="2024535" cy="617236"/>
      </dsp:txXfrm>
    </dsp:sp>
    <dsp:sp modelId="{B5A1C4A0-02EB-49AD-817D-3E25F1DA1630}">
      <dsp:nvSpPr>
        <dsp:cNvPr id="0" name=""/>
        <dsp:cNvSpPr/>
      </dsp:nvSpPr>
      <dsp:spPr>
        <a:xfrm>
          <a:off x="1875523" y="1286591"/>
          <a:ext cx="2024535" cy="617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bg1"/>
              </a:solidFill>
            </a:rPr>
            <a:t>Частные предприятия</a:t>
          </a:r>
          <a:endParaRPr lang="ru-RU" sz="1900" kern="1200" dirty="0">
            <a:solidFill>
              <a:schemeClr val="bg1"/>
            </a:solidFill>
          </a:endParaRPr>
        </a:p>
      </dsp:txBody>
      <dsp:txXfrm>
        <a:off x="1875523" y="1286591"/>
        <a:ext cx="2024535" cy="617236"/>
      </dsp:txXfrm>
    </dsp:sp>
    <dsp:sp modelId="{5FBC82D3-B4F9-4FFD-A935-DCB278AA72F4}">
      <dsp:nvSpPr>
        <dsp:cNvPr id="0" name=""/>
        <dsp:cNvSpPr/>
      </dsp:nvSpPr>
      <dsp:spPr>
        <a:xfrm>
          <a:off x="1850924" y="2087233"/>
          <a:ext cx="2024535" cy="617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bg1"/>
              </a:solidFill>
            </a:rPr>
            <a:t>Индивидуальные застройщики</a:t>
          </a:r>
          <a:endParaRPr lang="ru-RU" sz="1900" kern="1200" dirty="0">
            <a:solidFill>
              <a:schemeClr val="bg1"/>
            </a:solidFill>
          </a:endParaRPr>
        </a:p>
      </dsp:txBody>
      <dsp:txXfrm>
        <a:off x="1850924" y="2087233"/>
        <a:ext cx="2024535" cy="617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424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9" Type="http://schemas.openxmlformats.org/officeDocument/2006/relationships/image" Target="../media/image65.png"/><Relationship Id="rId21" Type="http://schemas.openxmlformats.org/officeDocument/2006/relationships/image" Target="../media/image47.png"/><Relationship Id="rId34" Type="http://schemas.openxmlformats.org/officeDocument/2006/relationships/image" Target="../media/image60.png"/><Relationship Id="rId42" Type="http://schemas.openxmlformats.org/officeDocument/2006/relationships/image" Target="../media/image68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37" Type="http://schemas.openxmlformats.org/officeDocument/2006/relationships/image" Target="../media/image63.png"/><Relationship Id="rId40" Type="http://schemas.openxmlformats.org/officeDocument/2006/relationships/image" Target="../media/image66.png"/><Relationship Id="rId45" Type="http://schemas.openxmlformats.org/officeDocument/2006/relationships/image" Target="../media/image71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31" Type="http://schemas.openxmlformats.org/officeDocument/2006/relationships/image" Target="../media/image57.png"/><Relationship Id="rId44" Type="http://schemas.openxmlformats.org/officeDocument/2006/relationships/image" Target="../media/image70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61.png"/><Relationship Id="rId43" Type="http://schemas.openxmlformats.org/officeDocument/2006/relationships/image" Target="../media/image69.png"/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png"/><Relationship Id="rId38" Type="http://schemas.openxmlformats.org/officeDocument/2006/relationships/image" Target="../media/image64.png"/><Relationship Id="rId46" Type="http://schemas.openxmlformats.org/officeDocument/2006/relationships/image" Target="../media/image72.png"/><Relationship Id="rId20" Type="http://schemas.openxmlformats.org/officeDocument/2006/relationships/image" Target="../media/image46.png"/><Relationship Id="rId41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10948" y="2334548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01229" y="1587216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85000" lnSpcReduction="2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i="0" u="none" strike="noStrike" cap="none" dirty="0" smtClean="0">
                <a:solidFill>
                  <a:srgbClr val="8F00FF"/>
                </a:solidFill>
                <a:latin typeface="Gilroy"/>
              </a:rPr>
              <a:t>СОЗДАНИЕ АКТИВНОЙ МИНЕРАЛЬНОЙ ДОБАВКИ В БЕТОНЫ ИЗ ОТХОДОВ ПРОИЗВОДСТВА</a:t>
            </a:r>
            <a:endParaRPr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БУБЛИК ВЕРОНИКА</a:t>
            </a:r>
            <a:endParaRPr lang="en-US" sz="23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057" y="2955878"/>
            <a:ext cx="2669517" cy="21439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184391" y="1970356"/>
            <a:ext cx="6992203" cy="397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8F00FF"/>
                </a:solidFill>
              </a:rPr>
              <a:t>1.Мы создаем  модифицирующую добавку для производителей бетонных и железобетонных изделий и конструкций, способствующую улучшению физико-механических свойств материала и снижению его стоимости.</a:t>
            </a:r>
          </a:p>
          <a:p>
            <a:pPr>
              <a:defRPr/>
            </a:pPr>
            <a:r>
              <a:rPr lang="ru-RU" sz="2800" dirty="0" smtClean="0">
                <a:solidFill>
                  <a:srgbClr val="8F00FF"/>
                </a:solidFill>
              </a:rPr>
              <a:t>2. Создание </a:t>
            </a:r>
            <a:r>
              <a:rPr lang="ru-RU" sz="2800" dirty="0">
                <a:solidFill>
                  <a:srgbClr val="8F00FF"/>
                </a:solidFill>
              </a:rPr>
              <a:t>модифицирующей добавки для </a:t>
            </a:r>
            <a:r>
              <a:rPr lang="ru-RU" sz="2800" dirty="0" smtClean="0">
                <a:solidFill>
                  <a:srgbClr val="8F00FF"/>
                </a:solidFill>
              </a:rPr>
              <a:t>строителей/потребителей, чтобы улучшить качество конечного продукта.</a:t>
            </a:r>
            <a:endParaRPr sz="2800"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842143857" name="TextBox 1842143856"/>
          <p:cNvSpPr txBox="1"/>
          <p:nvPr/>
        </p:nvSpPr>
        <p:spPr bwMode="auto">
          <a:xfrm>
            <a:off x="1711063" y="1395128"/>
            <a:ext cx="3167422" cy="4877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600" b="0" i="1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Формула </a:t>
            </a:r>
            <a:r>
              <a:rPr lang="ru-RU" sz="2600" b="0" i="1" u="none" strike="noStrike" cap="none" spc="0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тизера</a:t>
            </a:r>
            <a:r>
              <a:rPr lang="ru-RU" sz="2600" b="0" i="1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:</a:t>
            </a:r>
            <a:endParaRPr sz="11000" dirty="0">
              <a:solidFill>
                <a:srgbClr val="8F00FF"/>
              </a:solidFill>
            </a:endParaRPr>
          </a:p>
        </p:txBody>
      </p: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112223" y="0"/>
            <a:ext cx="419411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 bwMode="auto">
          <a:xfrm>
            <a:off x="1113518" y="5172691"/>
            <a:ext cx="513384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В настоящее время есть множество различных добавок в бетоны. Однако преимуществом предлагаемой добавки является утилизация отходов, дешевизна исходного сырья, простота технологии.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036654631"/>
              </p:ext>
            </p:extLst>
          </p:nvPr>
        </p:nvGraphicFramePr>
        <p:xfrm>
          <a:off x="7104112" y="4005063"/>
          <a:ext cx="4191070" cy="2491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775399" y="689477"/>
            <a:ext cx="385143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15"/>
            <a:r>
              <a:rPr lang="ru-RU" sz="1600" dirty="0">
                <a:solidFill>
                  <a:srgbClr val="8F00FF"/>
                </a:solidFill>
              </a:rPr>
              <a:t>При высокой востребованности минеральной ваты в строительной отрасли, как тепло- и звукоизолирующего материала, пропорционально возрастает количество отходов от ее производства и эксплуатации, а доля их утилизации остается низкой, в связи, с чем применение отходов </a:t>
            </a:r>
            <a:r>
              <a:rPr lang="ru-RU" sz="1600" dirty="0" smtClean="0">
                <a:solidFill>
                  <a:srgbClr val="8F00FF"/>
                </a:solidFill>
              </a:rPr>
              <a:t>ее производства и от </a:t>
            </a:r>
            <a:r>
              <a:rPr lang="ru-RU" sz="1600" dirty="0">
                <a:solidFill>
                  <a:srgbClr val="8F00FF"/>
                </a:solidFill>
              </a:rPr>
              <a:t>сноса зданий и сооружений стало одной из важнейших задач современного общества.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b="42269"/>
          <a:stretch/>
        </p:blipFill>
        <p:spPr>
          <a:xfrm>
            <a:off x="193768" y="2311464"/>
            <a:ext cx="3528618" cy="23717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t="46387"/>
          <a:stretch/>
        </p:blipFill>
        <p:spPr>
          <a:xfrm>
            <a:off x="3503712" y="460974"/>
            <a:ext cx="4378263" cy="344551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621161" y="3645024"/>
            <a:ext cx="792088" cy="261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231904" y="3645024"/>
            <a:ext cx="460939" cy="12241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20953" y="854759"/>
            <a:ext cx="11594137" cy="5109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Фраймворк</a:t>
            </a: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гипотезы:</a:t>
            </a:r>
            <a:endParaRPr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>
                <a:solidFill>
                  <a:srgbClr val="8F00FF"/>
                </a:solidFill>
              </a:rPr>
              <a:t>Проблемы:</a:t>
            </a:r>
          </a:p>
          <a:p>
            <a:pPr lvl="8" algn="ctr">
              <a:buClr>
                <a:srgbClr val="1B1B1B"/>
              </a:buClr>
              <a:buSzPts val="1600"/>
              <a:defRPr/>
            </a:pPr>
            <a:endParaRPr lang="ru-RU" sz="2800" b="1" dirty="0" smtClean="0">
              <a:solidFill>
                <a:srgbClr val="8F00FF"/>
              </a:solidFill>
            </a:endParaRP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8F00FF"/>
                </a:solidFill>
              </a:rPr>
              <a:t>1. Строительные организации: рост цен (удешевление материала, замена материалов на аналоги, изменение технологии изготовления) </a:t>
            </a:r>
            <a:endParaRPr lang="ru-RU" sz="2800" b="1" dirty="0">
              <a:solidFill>
                <a:srgbClr val="8F00FF"/>
              </a:solidFill>
            </a:endParaRPr>
          </a:p>
          <a:p>
            <a:pPr lvl="8" algn="ctr">
              <a:buClr>
                <a:srgbClr val="1B1B1B"/>
              </a:buClr>
              <a:buSzPts val="1600"/>
              <a:defRPr/>
            </a:pPr>
            <a:endParaRPr lang="ru-RU" sz="2800" b="1" dirty="0">
              <a:solidFill>
                <a:srgbClr val="8F00FF"/>
              </a:solidFill>
            </a:endParaRP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8F00FF"/>
                </a:solidFill>
              </a:rPr>
              <a:t>                 </a:t>
            </a:r>
            <a:r>
              <a:rPr lang="ru-RU" sz="2800" b="1" dirty="0">
                <a:solidFill>
                  <a:srgbClr val="8F00FF"/>
                </a:solidFill>
              </a:rPr>
              <a:t>Преимущество:</a:t>
            </a: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8F00FF"/>
                </a:solidFill>
              </a:rPr>
              <a:t>1</a:t>
            </a:r>
            <a:r>
              <a:rPr lang="ru-RU" sz="2800" b="1" dirty="0">
                <a:solidFill>
                  <a:srgbClr val="8F00FF"/>
                </a:solidFill>
              </a:rPr>
              <a:t>. Улучшение экологии</a:t>
            </a: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>
                <a:solidFill>
                  <a:srgbClr val="8F00FF"/>
                </a:solidFill>
              </a:rPr>
              <a:t>2. Утилизация </a:t>
            </a:r>
            <a:r>
              <a:rPr lang="ru-RU" sz="2800" b="1" dirty="0" smtClean="0">
                <a:solidFill>
                  <a:srgbClr val="8F00FF"/>
                </a:solidFill>
              </a:rPr>
              <a:t>отходов</a:t>
            </a: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8F00FF"/>
                </a:solidFill>
              </a:rPr>
              <a:t>3.Снижение стоимости</a:t>
            </a:r>
            <a:endParaRPr lang="ru-RU" sz="2800" b="1" i="0" u="none" strike="noStrike" cap="none" spc="0" dirty="0">
              <a:solidFill>
                <a:srgbClr val="8F00FF"/>
              </a:solidFill>
              <a:latin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31" y="3555712"/>
            <a:ext cx="2986466" cy="2873843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Прямоугольник 11"/>
          <p:cNvSpPr/>
          <p:nvPr/>
        </p:nvSpPr>
        <p:spPr>
          <a:xfrm>
            <a:off x="252321" y="4473629"/>
            <a:ext cx="31872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lnSpc>
                <a:spcPct val="150000"/>
              </a:lnSpc>
            </a:pPr>
            <a:r>
              <a:rPr lang="ru-RU" sz="1600" b="1" dirty="0">
                <a:solidFill>
                  <a:srgbClr val="1B1B1B"/>
                </a:solidFill>
              </a:rPr>
              <a:t>Отходы производства </a:t>
            </a:r>
            <a:r>
              <a:rPr lang="ru-RU" sz="1600" b="1" dirty="0" err="1">
                <a:solidFill>
                  <a:srgbClr val="1B1B1B"/>
                </a:solidFill>
              </a:rPr>
              <a:t>минераловатного</a:t>
            </a:r>
            <a:r>
              <a:rPr lang="ru-RU" sz="1600" b="1" dirty="0">
                <a:solidFill>
                  <a:srgbClr val="1B1B1B"/>
                </a:solidFill>
              </a:rPr>
              <a:t> утеплителя на полигоне складирования</a:t>
            </a:r>
          </a:p>
        </p:txBody>
      </p:sp>
      <p:pic>
        <p:nvPicPr>
          <p:cNvPr id="17" name="Рисунок 16" descr="http://www.vyazmanews.net/uploads/posts/2017-02/1485960899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37" y="1727125"/>
            <a:ext cx="2540024" cy="264499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 bwMode="auto">
          <a:xfrm>
            <a:off x="4149722" y="816313"/>
            <a:ext cx="3384376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lnSpc>
                <a:spcPct val="150000"/>
              </a:lnSpc>
            </a:pPr>
            <a:r>
              <a:rPr lang="ru-RU" sz="1600" b="1" dirty="0">
                <a:solidFill>
                  <a:srgbClr val="1B1B1B"/>
                </a:solidFill>
              </a:rPr>
              <a:t>Производство </a:t>
            </a:r>
            <a:r>
              <a:rPr lang="ru-RU" sz="1600" b="1" dirty="0" smtClean="0">
                <a:solidFill>
                  <a:srgbClr val="1B1B1B"/>
                </a:solidFill>
              </a:rPr>
              <a:t>добавки</a:t>
            </a:r>
            <a:endParaRPr lang="ru-RU" sz="1600" b="1" dirty="0">
              <a:solidFill>
                <a:srgbClr val="1B1B1B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8625680" y="1127690"/>
            <a:ext cx="3312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1B1B1B"/>
                </a:solidFill>
              </a:rPr>
              <a:t>Введение в бетон для повышения огнестойкости, снижения усадки, расхода цемента, повышения прочности и </a:t>
            </a:r>
            <a:r>
              <a:rPr lang="ru-RU" sz="1600" b="1" dirty="0" err="1" smtClean="0">
                <a:solidFill>
                  <a:srgbClr val="1B1B1B"/>
                </a:solidFill>
              </a:rPr>
              <a:t>трещиностойкости</a:t>
            </a:r>
            <a:endParaRPr lang="ru-RU" sz="1600" b="1" dirty="0">
              <a:solidFill>
                <a:srgbClr val="1B1B1B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27" y="1232324"/>
            <a:ext cx="4280897" cy="2192150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>
            <a:off x="7540091" y="2304445"/>
            <a:ext cx="1275972" cy="520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14134" y="2498551"/>
            <a:ext cx="1351961" cy="443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3473676" y="3222918"/>
            <a:ext cx="527789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B1B1B"/>
                </a:solidFill>
              </a:rPr>
              <a:t>Введение добавки  в оптимальных дозировках обеспечивает:</a:t>
            </a:r>
          </a:p>
          <a:p>
            <a:r>
              <a:rPr lang="ru-RU" sz="1600" b="1" dirty="0">
                <a:solidFill>
                  <a:srgbClr val="1B1B1B"/>
                </a:solidFill>
              </a:rPr>
              <a:t> - повышение стойкости растворных и бетонных смесей против расслоения;</a:t>
            </a:r>
          </a:p>
          <a:p>
            <a:r>
              <a:rPr lang="ru-RU" sz="1600" b="1" dirty="0">
                <a:solidFill>
                  <a:srgbClr val="1B1B1B"/>
                </a:solidFill>
              </a:rPr>
              <a:t>  - повышение водоудерживающей способности растворных смесей;</a:t>
            </a:r>
          </a:p>
          <a:p>
            <a:r>
              <a:rPr lang="ru-RU" sz="1600" b="1" dirty="0">
                <a:solidFill>
                  <a:srgbClr val="1B1B1B"/>
                </a:solidFill>
              </a:rPr>
              <a:t> - повышение 28-суточной прочности бетонов (растворов) из </a:t>
            </a:r>
            <a:r>
              <a:rPr lang="ru-RU" sz="1600" b="1" dirty="0" err="1">
                <a:solidFill>
                  <a:srgbClr val="1B1B1B"/>
                </a:solidFill>
              </a:rPr>
              <a:t>равноподвижных</a:t>
            </a:r>
            <a:r>
              <a:rPr lang="ru-RU" sz="1600" b="1" dirty="0">
                <a:solidFill>
                  <a:srgbClr val="1B1B1B"/>
                </a:solidFill>
              </a:rPr>
              <a:t> смесей на величину до 12% со</a:t>
            </a:r>
          </a:p>
          <a:p>
            <a:r>
              <a:rPr lang="ru-RU" sz="1600" b="1" dirty="0">
                <a:solidFill>
                  <a:srgbClr val="1B1B1B"/>
                </a:solidFill>
              </a:rPr>
              <a:t> снижением расхода цемента до 20 %; </a:t>
            </a:r>
          </a:p>
          <a:p>
            <a:r>
              <a:rPr lang="ru-RU" sz="1600" b="1" dirty="0">
                <a:solidFill>
                  <a:srgbClr val="1B1B1B"/>
                </a:solidFill>
              </a:rPr>
              <a:t>- Повышение прочности при длительном твердении;</a:t>
            </a:r>
          </a:p>
          <a:p>
            <a:r>
              <a:rPr lang="ru-RU" sz="1600" b="1" dirty="0">
                <a:solidFill>
                  <a:srgbClr val="1B1B1B"/>
                </a:solidFill>
              </a:rPr>
              <a:t>- </a:t>
            </a:r>
            <a:r>
              <a:rPr lang="ru-RU" sz="1600" b="1" dirty="0" err="1">
                <a:solidFill>
                  <a:srgbClr val="1B1B1B"/>
                </a:solidFill>
              </a:rPr>
              <a:t>микроармирование</a:t>
            </a:r>
            <a:r>
              <a:rPr lang="ru-RU" sz="1600" b="1" dirty="0">
                <a:solidFill>
                  <a:srgbClr val="1B1B1B"/>
                </a:solidFill>
              </a:rPr>
              <a:t> и повышение </a:t>
            </a:r>
            <a:r>
              <a:rPr lang="ru-RU" sz="1600" b="1" dirty="0" err="1">
                <a:solidFill>
                  <a:srgbClr val="1B1B1B"/>
                </a:solidFill>
              </a:rPr>
              <a:t>трещиностойкости</a:t>
            </a:r>
            <a:r>
              <a:rPr lang="ru-RU" sz="1600" b="1" dirty="0">
                <a:solidFill>
                  <a:srgbClr val="1B1B1B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5" name="Google Shape;121;p2"/>
          <p:cNvSpPr txBox="1"/>
          <p:nvPr/>
        </p:nvSpPr>
        <p:spPr bwMode="auto">
          <a:xfrm>
            <a:off x="4317764" y="275401"/>
            <a:ext cx="7537782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1600" b="1" i="1" u="sng" dirty="0" smtClean="0">
                <a:solidFill>
                  <a:srgbClr val="1B1B1B"/>
                </a:solidFill>
              </a:rPr>
              <a:t>3 рынка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dirty="0" smtClean="0">
                <a:solidFill>
                  <a:schemeClr val="accent5"/>
                </a:solidFill>
              </a:rPr>
              <a:t/>
            </a:r>
            <a:br>
              <a:rPr lang="ru-RU" sz="1600" dirty="0" smtClean="0">
                <a:solidFill>
                  <a:schemeClr val="accent5"/>
                </a:solidFill>
              </a:rPr>
            </a:br>
            <a:r>
              <a:rPr lang="ru-RU" sz="1600" i="1" u="sng" dirty="0">
                <a:solidFill>
                  <a:schemeClr val="accent5"/>
                </a:solidFill>
              </a:rPr>
              <a:t>Рынок </a:t>
            </a:r>
            <a:r>
              <a:rPr lang="en-US" sz="1600" i="1" u="sng" dirty="0" smtClean="0">
                <a:solidFill>
                  <a:schemeClr val="accent5"/>
                </a:solidFill>
              </a:rPr>
              <a:t>TAM</a:t>
            </a:r>
            <a:r>
              <a:rPr lang="ru-RU" sz="1600" dirty="0" smtClean="0">
                <a:solidFill>
                  <a:schemeClr val="accent5"/>
                </a:solidFill>
              </a:rPr>
              <a:t>:              13,36 млрд. долларов (всемирный рынок)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dirty="0" smtClean="0">
                <a:solidFill>
                  <a:schemeClr val="accent5"/>
                </a:solidFill>
              </a:rPr>
              <a:t> </a:t>
            </a:r>
            <a:br>
              <a:rPr lang="ru-RU" sz="1600" dirty="0" smtClean="0">
                <a:solidFill>
                  <a:schemeClr val="accent5"/>
                </a:solidFill>
              </a:rPr>
            </a:br>
            <a:r>
              <a:rPr lang="ru-RU" sz="1600" i="1" u="sng" dirty="0" smtClean="0">
                <a:solidFill>
                  <a:schemeClr val="accent5"/>
                </a:solidFill>
              </a:rPr>
              <a:t>Рынок </a:t>
            </a:r>
            <a:r>
              <a:rPr lang="en-US" sz="1600" i="1" u="sng" dirty="0" smtClean="0">
                <a:solidFill>
                  <a:schemeClr val="accent5"/>
                </a:solidFill>
              </a:rPr>
              <a:t>SAM</a:t>
            </a:r>
            <a:r>
              <a:rPr lang="ru-RU" sz="1600" dirty="0" smtClean="0">
                <a:solidFill>
                  <a:schemeClr val="accent5"/>
                </a:solidFill>
              </a:rPr>
              <a:t>:              594 000 тонн (рынок России) </a:t>
            </a:r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1600" dirty="0" smtClean="0">
              <a:solidFill>
                <a:schemeClr val="accent5"/>
              </a:solidFill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i="1" u="sng" dirty="0" smtClean="0">
                <a:solidFill>
                  <a:schemeClr val="accent5"/>
                </a:solidFill>
              </a:rPr>
              <a:t>Рынок </a:t>
            </a:r>
            <a:r>
              <a:rPr lang="en-US" sz="1600" i="1" u="sng" dirty="0" smtClean="0">
                <a:solidFill>
                  <a:schemeClr val="accent5"/>
                </a:solidFill>
              </a:rPr>
              <a:t>SOM</a:t>
            </a:r>
            <a:r>
              <a:rPr lang="ru-RU" sz="1600" dirty="0" smtClean="0">
                <a:solidFill>
                  <a:schemeClr val="accent5"/>
                </a:solidFill>
              </a:rPr>
              <a:t>:             10% (примерно 59 000 тонн) </a:t>
            </a:r>
            <a:endParaRPr sz="1600" u="sng" dirty="0">
              <a:solidFill>
                <a:schemeClr val="accent5"/>
              </a:solidFill>
            </a:endParaRPr>
          </a:p>
        </p:txBody>
      </p: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3084230"/>
              </p:ext>
            </p:extLst>
          </p:nvPr>
        </p:nvGraphicFramePr>
        <p:xfrm>
          <a:off x="262120" y="3207836"/>
          <a:ext cx="439372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924739" y="2419850"/>
            <a:ext cx="36129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1600" dirty="0">
                <a:solidFill>
                  <a:schemeClr val="tx1"/>
                </a:solidFill>
              </a:rPr>
              <a:t>Рынок добавок для бетона сегментирован по типу продукта, по конечному пользователю и региону, по глобальным тенденциям и прогнозам.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52" y="2171445"/>
            <a:ext cx="7001852" cy="1571844"/>
          </a:xfrm>
          <a:prstGeom prst="rect">
            <a:avLst/>
          </a:prstGeom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063539001"/>
              </p:ext>
            </p:extLst>
          </p:nvPr>
        </p:nvGraphicFramePr>
        <p:xfrm>
          <a:off x="5804645" y="3390902"/>
          <a:ext cx="4704242" cy="3248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171345"/>
              </p:ext>
            </p:extLst>
          </p:nvPr>
        </p:nvGraphicFramePr>
        <p:xfrm>
          <a:off x="270537" y="943446"/>
          <a:ext cx="9385717" cy="326061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533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98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40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787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Конкуренты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Маленькое количество расходных материалов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Быстрота изготовления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Доступность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Прочность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527">
                <a:tc>
                  <a:txBody>
                    <a:bodyPr/>
                    <a:lstStyle/>
                    <a:p>
                      <a:r>
                        <a:rPr lang="ru-RU" i="0" dirty="0" smtClean="0"/>
                        <a:t>Бетон</a:t>
                      </a:r>
                      <a:r>
                        <a:rPr lang="ru-RU" i="0" baseline="0" dirty="0" smtClean="0"/>
                        <a:t> </a:t>
                      </a:r>
                      <a:r>
                        <a:rPr lang="ru-RU" i="0" dirty="0" smtClean="0"/>
                        <a:t>с минеральными добавками</a:t>
                      </a:r>
                      <a:endParaRPr lang="ru-RU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527">
                <a:tc>
                  <a:txBody>
                    <a:bodyPr/>
                    <a:lstStyle/>
                    <a:p>
                      <a:r>
                        <a:rPr lang="ru-RU" i="0" dirty="0" smtClean="0"/>
                        <a:t>Бетон с химическими добавками</a:t>
                      </a:r>
                      <a:endParaRPr lang="ru-RU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456">
                <a:tc>
                  <a:txBody>
                    <a:bodyPr/>
                    <a:lstStyle/>
                    <a:p>
                      <a:r>
                        <a:rPr lang="ru-RU" i="0" dirty="0" smtClean="0"/>
                        <a:t>Бетон с</a:t>
                      </a:r>
                      <a:r>
                        <a:rPr lang="ru-RU" i="0" baseline="0" dirty="0" smtClean="0"/>
                        <a:t> пластификатором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527">
                <a:tc>
                  <a:txBody>
                    <a:bodyPr/>
                    <a:lstStyle/>
                    <a:p>
                      <a:r>
                        <a:rPr lang="ru-RU" i="0" dirty="0" smtClean="0"/>
                        <a:t>Бетон с </a:t>
                      </a:r>
                      <a:r>
                        <a:rPr lang="ru-RU" i="0" dirty="0" err="1" smtClean="0"/>
                        <a:t>суперпластификатором</a:t>
                      </a:r>
                      <a:endParaRPr lang="ru-RU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677">
                <a:tc>
                  <a:txBody>
                    <a:bodyPr/>
                    <a:lstStyle/>
                    <a:p>
                      <a:r>
                        <a:rPr lang="ru-RU" i="0" dirty="0" smtClean="0"/>
                        <a:t>Обычный бетон</a:t>
                      </a:r>
                      <a:endParaRPr lang="ru-RU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7176" y="4618544"/>
            <a:ext cx="4584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ООО </a:t>
            </a:r>
            <a:r>
              <a:rPr lang="ru-RU" sz="1600" dirty="0" err="1"/>
              <a:t>Стройтехнология</a:t>
            </a:r>
            <a:r>
              <a:rPr lang="ru-RU" sz="1600" dirty="0"/>
              <a:t>, Белгород цена 7800/т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7408" y="487632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ООО «КОНБРИО», Липецк, 6600 рублей за тонну, </a:t>
            </a:r>
            <a:endParaRPr lang="ru-RU" sz="1600" dirty="0" smtClean="0"/>
          </a:p>
          <a:p>
            <a:r>
              <a:rPr lang="ru-RU" sz="1600" dirty="0" smtClean="0"/>
              <a:t> ООО </a:t>
            </a:r>
            <a:r>
              <a:rPr lang="ru-RU" sz="1600" dirty="0"/>
              <a:t>НЛМК. Липецк, 4 800 </a:t>
            </a:r>
            <a:r>
              <a:rPr lang="ru-RU" sz="1600" dirty="0" err="1"/>
              <a:t>руб</a:t>
            </a:r>
            <a:r>
              <a:rPr lang="ru-RU" sz="1600" dirty="0"/>
              <a:t> </a:t>
            </a:r>
            <a:endParaRPr lang="ru-RU" sz="1600" dirty="0" smtClean="0"/>
          </a:p>
          <a:p>
            <a:r>
              <a:rPr lang="ru-RU" sz="1600" dirty="0" smtClean="0"/>
              <a:t>ООО </a:t>
            </a:r>
            <a:r>
              <a:rPr lang="ru-RU" sz="1600" dirty="0"/>
              <a:t>«</a:t>
            </a:r>
            <a:r>
              <a:rPr lang="ru-RU" sz="1600" dirty="0" err="1"/>
              <a:t>РоссПолимер</a:t>
            </a:r>
            <a:r>
              <a:rPr lang="ru-RU" sz="1600" dirty="0"/>
              <a:t>», Москва, 7300 </a:t>
            </a:r>
            <a:r>
              <a:rPr lang="ru-RU" sz="1600" dirty="0" err="1" smtClean="0"/>
              <a:t>руб</a:t>
            </a:r>
            <a:r>
              <a:rPr lang="ru-RU" sz="1600" dirty="0" smtClean="0"/>
              <a:t>/т (</a:t>
            </a:r>
            <a:r>
              <a:rPr lang="ru-RU" sz="1600" dirty="0" err="1" smtClean="0"/>
              <a:t>микрокремнезем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7408" y="5648584"/>
            <a:ext cx="48830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ООО </a:t>
            </a:r>
            <a:r>
              <a:rPr lang="ru-RU" sz="1600" dirty="0" err="1"/>
              <a:t>Росполимер</a:t>
            </a:r>
            <a:r>
              <a:rPr lang="ru-RU" sz="1600" dirty="0"/>
              <a:t>, Москва, </a:t>
            </a:r>
            <a:r>
              <a:rPr lang="ru-RU" sz="1600" dirty="0" smtClean="0"/>
              <a:t>74000/т (</a:t>
            </a:r>
            <a:r>
              <a:rPr lang="ru-RU" sz="1600" dirty="0" err="1" smtClean="0"/>
              <a:t>метакаолин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 ООО </a:t>
            </a:r>
            <a:r>
              <a:rPr lang="ru-RU" sz="1600" dirty="0" err="1"/>
              <a:t>Синерго</a:t>
            </a:r>
            <a:r>
              <a:rPr lang="ru-RU" sz="1600" dirty="0"/>
              <a:t>, </a:t>
            </a:r>
            <a:r>
              <a:rPr lang="ru-RU" sz="1600" dirty="0" err="1"/>
              <a:t>Спб</a:t>
            </a:r>
            <a:r>
              <a:rPr lang="ru-RU" sz="1600" dirty="0"/>
              <a:t> </a:t>
            </a:r>
            <a:r>
              <a:rPr lang="ru-RU" sz="1600" dirty="0" smtClean="0"/>
              <a:t>80000/т (</a:t>
            </a:r>
            <a:r>
              <a:rPr lang="ru-RU" sz="1600" dirty="0" err="1" smtClean="0"/>
              <a:t>метакаолин</a:t>
            </a:r>
            <a:r>
              <a:rPr lang="ru-RU" sz="1600" dirty="0" smtClean="0"/>
              <a:t>)</a:t>
            </a:r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49" y="1092883"/>
            <a:ext cx="4992417" cy="326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Для кого конечный продукт?</a:t>
            </a:r>
            <a:endParaRPr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B2С (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business</a:t>
            </a: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to</a:t>
            </a: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consumer</a:t>
            </a:r>
            <a:r>
              <a:rPr lang="ru-RU" sz="1600" b="0" i="0" u="none" strike="noStrike" cap="none" spc="0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)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1600" dirty="0" smtClean="0">
                <a:solidFill>
                  <a:srgbClr val="8F00FF"/>
                </a:solidFill>
              </a:rPr>
              <a:t>Люди, которые хотят что-то построить на территории дома в небольших количествах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1600" dirty="0" smtClean="0">
                <a:solidFill>
                  <a:srgbClr val="8F00FF"/>
                </a:solidFill>
              </a:rPr>
              <a:t>Строители </a:t>
            </a:r>
          </a:p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endParaRPr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B2B (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business</a:t>
            </a: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to</a:t>
            </a: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business</a:t>
            </a: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)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1600" dirty="0" smtClean="0">
                <a:solidFill>
                  <a:srgbClr val="8F00FF"/>
                </a:solidFill>
              </a:rPr>
              <a:t>Частные строительные компании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Небольшие строительные магазины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1600" dirty="0" smtClean="0">
                <a:solidFill>
                  <a:srgbClr val="8F00FF"/>
                </a:solidFill>
              </a:rPr>
              <a:t>Продажа лицензии</a:t>
            </a:r>
            <a:endParaRPr lang="ru-RU" sz="1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pic>
        <p:nvPicPr>
          <p:cNvPr id="31901416" name="Рисунок 319014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73049" y="2547147"/>
            <a:ext cx="6336768" cy="43182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75" y="1183831"/>
            <a:ext cx="11006092" cy="47214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51" y="1104792"/>
            <a:ext cx="4989825" cy="57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Сколько нужно средств чтобы сделать MVP (минимальный жизнеспособный продукт)?</a:t>
            </a:r>
            <a:endParaRPr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300760"/>
              </p:ext>
            </p:extLst>
          </p:nvPr>
        </p:nvGraphicFramePr>
        <p:xfrm>
          <a:off x="731043" y="2124006"/>
          <a:ext cx="10542768" cy="3626058"/>
        </p:xfrm>
        <a:graphic>
          <a:graphicData uri="http://schemas.openxmlformats.org/drawingml/2006/table">
            <a:tbl>
              <a:tblPr firstRow="1">
                <a:tableStyleId>{E41325F8-6C6D-1E27-1C28-9EF0DFBFCE1C}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2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 инвестиций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 в финансовых средствах</a:t>
                      </a:r>
                      <a:endParaRPr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10</a:t>
                      </a:r>
                      <a:r>
                        <a:rPr lang="en-US" sz="1800" u="none" strike="noStrike" cap="none" dirty="0" smtClean="0"/>
                        <a:t>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 средства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10</a:t>
                      </a:r>
                      <a:r>
                        <a:rPr lang="en-US" sz="1800" u="none" strike="noStrike" cap="none" dirty="0" smtClean="0"/>
                        <a:t>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5</a:t>
                      </a:r>
                      <a:r>
                        <a:rPr lang="en-US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1487488" y="4034269"/>
            <a:ext cx="103101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Расчетные коэффициенты инвестиционной привлекательности проекта: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948859"/>
              </p:ext>
            </p:extLst>
          </p:nvPr>
        </p:nvGraphicFramePr>
        <p:xfrm>
          <a:off x="2423592" y="4509237"/>
          <a:ext cx="6931440" cy="1419225"/>
        </p:xfrm>
        <a:graphic>
          <a:graphicData uri="http://schemas.openxmlformats.org/drawingml/2006/table">
            <a:tbl>
              <a:tblPr>
                <a:tableStyleId>{E41325F8-6C6D-1E27-1C28-9EF0DFBFCE1C}</a:tableStyleId>
              </a:tblPr>
              <a:tblGrid>
                <a:gridCol w="4048125">
                  <a:extLst>
                    <a:ext uri="{9D8B030D-6E8A-4147-A177-3AD203B41FA5}">
                      <a16:colId xmlns:a16="http://schemas.microsoft.com/office/drawing/2014/main" val="3409282459"/>
                    </a:ext>
                  </a:extLst>
                </a:gridCol>
                <a:gridCol w="961105">
                  <a:extLst>
                    <a:ext uri="{9D8B030D-6E8A-4147-A177-3AD203B41FA5}">
                      <a16:colId xmlns:a16="http://schemas.microsoft.com/office/drawing/2014/main" val="2480673749"/>
                    </a:ext>
                  </a:extLst>
                </a:gridCol>
                <a:gridCol w="961105">
                  <a:extLst>
                    <a:ext uri="{9D8B030D-6E8A-4147-A177-3AD203B41FA5}">
                      <a16:colId xmlns:a16="http://schemas.microsoft.com/office/drawing/2014/main" val="3644641686"/>
                    </a:ext>
                  </a:extLst>
                </a:gridCol>
                <a:gridCol w="961105">
                  <a:extLst>
                    <a:ext uri="{9D8B030D-6E8A-4147-A177-3AD203B41FA5}">
                      <a16:colId xmlns:a16="http://schemas.microsoft.com/office/drawing/2014/main" val="307336066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NPV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>
                          <a:effectLst/>
                        </a:rPr>
                        <a:t>тыс.руб</a:t>
                      </a:r>
                      <a:r>
                        <a:rPr lang="ru-RU" sz="1800" u="none" strike="noStrike" dirty="0">
                          <a:effectLst/>
                        </a:rPr>
                        <a:t>.</a:t>
                      </a:r>
                      <a:endParaRPr lang="ru-RU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827818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IRR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616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PI (</a:t>
                      </a:r>
                      <a:r>
                        <a:rPr lang="ru-RU" sz="1800" u="none" strike="noStrike" dirty="0">
                          <a:effectLst/>
                        </a:rPr>
                        <a:t>индекс доходности инвестиций)</a:t>
                      </a:r>
                      <a:endParaRPr lang="ru-RU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-4,05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270768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Простой срок окупаемости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лет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79174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Дисконтированный срок окупаемости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лет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6785257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42202"/>
              </p:ext>
            </p:extLst>
          </p:nvPr>
        </p:nvGraphicFramePr>
        <p:xfrm>
          <a:off x="119336" y="820845"/>
          <a:ext cx="11928639" cy="2876550"/>
        </p:xfrm>
        <a:graphic>
          <a:graphicData uri="http://schemas.openxmlformats.org/drawingml/2006/table">
            <a:tbl>
              <a:tblPr>
                <a:tableStyleId>{E41325F8-6C6D-1E27-1C28-9EF0DFBFCE1C}</a:tableStyleId>
              </a:tblPr>
              <a:tblGrid>
                <a:gridCol w="2518852">
                  <a:extLst>
                    <a:ext uri="{9D8B030D-6E8A-4147-A177-3AD203B41FA5}">
                      <a16:colId xmlns:a16="http://schemas.microsoft.com/office/drawing/2014/main" val="1309264718"/>
                    </a:ext>
                  </a:extLst>
                </a:gridCol>
                <a:gridCol w="738560">
                  <a:extLst>
                    <a:ext uri="{9D8B030D-6E8A-4147-A177-3AD203B41FA5}">
                      <a16:colId xmlns:a16="http://schemas.microsoft.com/office/drawing/2014/main" val="1176760134"/>
                    </a:ext>
                  </a:extLst>
                </a:gridCol>
                <a:gridCol w="595907">
                  <a:extLst>
                    <a:ext uri="{9D8B030D-6E8A-4147-A177-3AD203B41FA5}">
                      <a16:colId xmlns:a16="http://schemas.microsoft.com/office/drawing/2014/main" val="3093371548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1656365152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651004537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762829837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3365006185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764376463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639250038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743248768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2634323194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1212347818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3401658114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1873556114"/>
                    </a:ext>
                  </a:extLst>
                </a:gridCol>
              </a:tblGrid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Отчет о финансовых результатах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4719038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Ед.изм.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9783542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Выручка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3033006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Себестоимость (переменные)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(29)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(78)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(102)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(106)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(110)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(119)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(124)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863628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Маржинальная прибыль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7333868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Себестоимость (ФОТ и Накладные)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(1 494)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(1 507)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(1 520)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(1 534)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(1 548)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(1 563)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(1 579)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(1 595)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(1 612)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(1 629)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(1 647)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1442545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Операционная прибыль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(523)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7540721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Проценты к уплате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3708575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доходы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4163692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расходы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0112316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Прибыль до налогообложения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(523)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4124452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Налог на прибыль к уплате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(80)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(77)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(67)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(59)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(46)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1815076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Чистая прибыль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(418)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0134171"/>
                  </a:ext>
                </a:extLst>
              </a:tr>
              <a:tr h="17314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39168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514092"/>
              </p:ext>
            </p:extLst>
          </p:nvPr>
        </p:nvGraphicFramePr>
        <p:xfrm>
          <a:off x="1343448" y="1196752"/>
          <a:ext cx="9079568" cy="4967910"/>
        </p:xfrm>
        <a:graphic>
          <a:graphicData uri="http://schemas.openxmlformats.org/drawingml/2006/table">
            <a:tbl>
              <a:tblPr firstRow="1" bandRow="1">
                <a:tableStyleId>{E41325F8-6C6D-1E27-1C28-9EF0DFBFCE1C}</a:tableStyleId>
              </a:tblPr>
              <a:tblGrid>
                <a:gridCol w="4539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9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27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Сильные стороны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smtClean="0"/>
                        <a:t>Экономическая привлекательность</a:t>
                      </a:r>
                      <a:r>
                        <a:rPr lang="ru-RU" sz="1800" b="1" baseline="0" dirty="0" smtClean="0"/>
                        <a:t> за счет дешевого (бесплатного?) сырья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baseline="0" dirty="0" smtClean="0"/>
                        <a:t>Реальные результаты улучшения характеристик бетонов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Слабые стороны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err="1" smtClean="0"/>
                        <a:t>Непроработанность</a:t>
                      </a:r>
                      <a:r>
                        <a:rPr lang="ru-RU" sz="1800" b="1" dirty="0" smtClean="0"/>
                        <a:t> на большие объемы производства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smtClean="0"/>
                        <a:t>Нестабильность свойств сырья, наличие примесей 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smtClean="0"/>
                        <a:t>Необходимость дополнительных исследований</a:t>
                      </a:r>
                      <a:r>
                        <a:rPr lang="ru-RU" sz="1800" b="1" baseline="0" dirty="0" smtClean="0"/>
                        <a:t> на каждой партии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247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Возможности</a:t>
                      </a:r>
                      <a:endParaRPr lang="en-US" sz="1800" b="1" dirty="0" smtClean="0"/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1800" b="1" dirty="0" smtClean="0"/>
                        <a:t>Расширение</a:t>
                      </a:r>
                      <a:r>
                        <a:rPr lang="ru-RU" sz="1800" b="1" baseline="0" dirty="0" smtClean="0"/>
                        <a:t> географии за счет вновь присоединенных территорий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1800" b="1" baseline="0" dirty="0" smtClean="0"/>
                        <a:t>Рост спроса на стройматериалы –восстановление разрушенных сооружений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Риски</a:t>
                      </a:r>
                      <a:endParaRPr lang="en-US" sz="1800" b="1" dirty="0" smtClean="0"/>
                    </a:p>
                    <a:p>
                      <a:pPr marL="342900" marR="0" indent="-34290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b="1" baseline="0" dirty="0" smtClean="0"/>
                        <a:t>Срыв сроков реализации проекта</a:t>
                      </a:r>
                      <a:endParaRPr lang="en-US" sz="1800" b="1" dirty="0" smtClean="0"/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err="1" smtClean="0"/>
                        <a:t>Невостребованность</a:t>
                      </a:r>
                      <a:r>
                        <a:rPr lang="ru-RU" sz="1800" b="1" dirty="0" smtClean="0"/>
                        <a:t> новой продукции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smtClean="0"/>
                        <a:t>Недостаточно успешные маркетинг и сбыт,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smtClean="0"/>
                        <a:t>Недостаточность финансовых ресурсов</a:t>
                      </a:r>
                    </a:p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ru-RU" sz="1800" b="1" dirty="0" smtClean="0"/>
                        <a:t>Трудности</a:t>
                      </a:r>
                      <a:r>
                        <a:rPr lang="ru-RU" sz="1800" b="1" baseline="0" dirty="0" smtClean="0"/>
                        <a:t> сбыта</a:t>
                      </a:r>
                    </a:p>
                    <a:p>
                      <a:pPr algn="ctr"/>
                      <a:r>
                        <a:rPr lang="ru-RU" sz="1800" b="1" dirty="0" smtClean="0"/>
                        <a:t> 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16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9C5344-7E65-48EE-9FE1-62883FBE9942}"/>
              </a:ext>
            </a:extLst>
          </p:cNvPr>
          <p:cNvSpPr txBox="1"/>
          <p:nvPr/>
        </p:nvSpPr>
        <p:spPr>
          <a:xfrm>
            <a:off x="1484243" y="1431234"/>
            <a:ext cx="97243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rgbClr val="333333"/>
                </a:solidFill>
                <a:latin typeface="-apple-system"/>
              </a:rPr>
              <a:t>Только при условии детальной проработки полученного лабораторного образца добавки возможно заинтересовать потенциальных потребителей товара-предприятия по производству бетонных изделий. Поскольку необходимо добиться стабильности полученного результата, </a:t>
            </a:r>
            <a:r>
              <a:rPr lang="ru-RU" sz="1800" dirty="0" smtClean="0">
                <a:solidFill>
                  <a:srgbClr val="333333"/>
                </a:solidFill>
                <a:latin typeface="-apple-system"/>
              </a:rPr>
              <a:t>изучить влияние различных комбинаций  сырья, нужно </a:t>
            </a:r>
            <a:r>
              <a:rPr lang="ru-RU" sz="1800" dirty="0">
                <a:solidFill>
                  <a:srgbClr val="333333"/>
                </a:solidFill>
                <a:latin typeface="-apple-system"/>
              </a:rPr>
              <a:t>провести ряд дальнейших исследований.</a:t>
            </a:r>
          </a:p>
          <a:p>
            <a:endParaRPr lang="ru-RU" sz="1800" dirty="0" smtClean="0">
              <a:solidFill>
                <a:srgbClr val="333333"/>
              </a:solidFill>
              <a:latin typeface="-apple-system"/>
            </a:endParaRPr>
          </a:p>
          <a:p>
            <a:r>
              <a:rPr lang="ru-RU" sz="1800" dirty="0" smtClean="0">
                <a:solidFill>
                  <a:srgbClr val="333333"/>
                </a:solidFill>
                <a:latin typeface="-apple-system"/>
              </a:rPr>
              <a:t>Для </a:t>
            </a:r>
            <a:r>
              <a:rPr lang="ru-RU" sz="1800" dirty="0">
                <a:solidFill>
                  <a:srgbClr val="333333"/>
                </a:solidFill>
                <a:latin typeface="-apple-system"/>
              </a:rPr>
              <a:t>этого нужны:</a:t>
            </a:r>
          </a:p>
          <a:p>
            <a:endParaRPr lang="ru-RU" sz="1800" dirty="0">
              <a:solidFill>
                <a:srgbClr val="333333"/>
              </a:solidFill>
              <a:latin typeface="-apple-system"/>
            </a:endParaRP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rgbClr val="333333"/>
                </a:solidFill>
                <a:latin typeface="-apple-system"/>
              </a:rPr>
              <a:t>Денежные средства в </a:t>
            </a:r>
            <a:r>
              <a:rPr lang="ru-RU" sz="1800" dirty="0" smtClean="0">
                <a:solidFill>
                  <a:srgbClr val="333333"/>
                </a:solidFill>
                <a:latin typeface="-apple-system"/>
              </a:rPr>
              <a:t>размере 500 000 </a:t>
            </a:r>
            <a:r>
              <a:rPr lang="ru-RU" sz="1800" dirty="0" err="1" smtClean="0">
                <a:solidFill>
                  <a:srgbClr val="333333"/>
                </a:solidFill>
                <a:latin typeface="-apple-system"/>
              </a:rPr>
              <a:t>руб</a:t>
            </a:r>
            <a:r>
              <a:rPr lang="ru-RU" sz="1800" dirty="0" smtClean="0">
                <a:solidFill>
                  <a:srgbClr val="333333"/>
                </a:solidFill>
                <a:latin typeface="-apple-system"/>
              </a:rPr>
              <a:t> на проведение исследований ( покупка материалов, доставка отходов, оплата за сторонние исследования и т.п.)</a:t>
            </a:r>
          </a:p>
          <a:p>
            <a:pPr marL="342900" indent="-342900">
              <a:buAutoNum type="arabicPeriod"/>
            </a:pPr>
            <a:endParaRPr lang="ru-RU" sz="1800" dirty="0">
              <a:solidFill>
                <a:srgbClr val="333333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849372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22351" y="3276178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8F00FF"/>
                </a:solidFill>
                <a:latin typeface="+mn-lt"/>
              </a:rPr>
              <a:t>Бублик Вероника</a:t>
            </a:r>
          </a:p>
          <a:p>
            <a:pPr algn="ctr"/>
            <a:r>
              <a:rPr lang="ru-RU" dirty="0">
                <a:solidFill>
                  <a:srgbClr val="8F00FF"/>
                </a:solidFill>
                <a:latin typeface="+mn-lt"/>
              </a:rPr>
              <a:t>Викторовна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Лидер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36583" y="958537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071664" y="1052736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3287688" y="3356992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8F00FF"/>
                </a:solidFill>
                <a:latin typeface="+mn-lt"/>
              </a:rPr>
              <a:t>Вашева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Светлана</a:t>
            </a:r>
          </a:p>
          <a:p>
            <a:pPr algn="ctr"/>
            <a:r>
              <a:rPr lang="ru-RU" dirty="0">
                <a:solidFill>
                  <a:srgbClr val="8F00FF"/>
                </a:solidFill>
                <a:latin typeface="+mn-lt"/>
              </a:rPr>
              <a:t>Владимировна 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участник</a:t>
            </a:r>
            <a:endParaRPr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071915" y="1041232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6188970" y="3356992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8F00FF"/>
                </a:solidFill>
                <a:latin typeface="+mn-lt"/>
              </a:rPr>
              <a:t>Назарчук</a:t>
            </a:r>
            <a:endParaRPr lang="ru-RU" dirty="0">
              <a:solidFill>
                <a:srgbClr val="8F00FF"/>
              </a:solidFill>
              <a:latin typeface="+mn-lt"/>
            </a:endParaRPr>
          </a:p>
          <a:p>
            <a:pPr algn="ctr"/>
            <a:r>
              <a:rPr lang="ru-RU" dirty="0" smtClean="0">
                <a:solidFill>
                  <a:srgbClr val="8F00FF"/>
                </a:solidFill>
                <a:latin typeface="+mn-lt"/>
              </a:rPr>
              <a:t>Илона Ивановна</a:t>
            </a: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участник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104817" y="5142626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Агеева Марина Сергеевна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Наставник</a:t>
            </a:r>
            <a:endParaRPr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55" y="4257174"/>
            <a:ext cx="2186962" cy="22552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4263" t="7154" r="11302" b="32793"/>
          <a:stretch/>
        </p:blipFill>
        <p:spPr>
          <a:xfrm>
            <a:off x="300459" y="884234"/>
            <a:ext cx="2232249" cy="22617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915" y="1005374"/>
            <a:ext cx="2284480" cy="230755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/>
          <a:srcRect l="6182" r="13014"/>
          <a:stretch/>
        </p:blipFill>
        <p:spPr>
          <a:xfrm>
            <a:off x="3074906" y="884234"/>
            <a:ext cx="2229006" cy="240846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9" t="23212" r="24817" b="53925"/>
          <a:stretch/>
        </p:blipFill>
        <p:spPr bwMode="auto">
          <a:xfrm>
            <a:off x="9071927" y="958537"/>
            <a:ext cx="2177963" cy="227196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 bwMode="auto">
          <a:xfrm>
            <a:off x="8960561" y="3276178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8F00FF"/>
                </a:solidFill>
                <a:latin typeface="+mn-lt"/>
              </a:rPr>
              <a:t>Богун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Никита Владимирович</a:t>
            </a:r>
          </a:p>
          <a:p>
            <a:pPr algn="ctr"/>
            <a:r>
              <a:rPr lang="ru-RU" dirty="0" smtClean="0">
                <a:solidFill>
                  <a:srgbClr val="8F00FF"/>
                </a:solidFill>
                <a:latin typeface="+mn-lt"/>
              </a:rPr>
              <a:t>участник</a:t>
            </a:r>
            <a:endParaRPr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T Supermolot Neue DemiBold"/>
              </a:rPr>
              <a:t>Электронная почта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>
                <a:latin typeface="TT Supermolot Neue DemiBold"/>
              </a:rPr>
              <a:t>ВКонтакте</a:t>
            </a:r>
            <a:endParaRPr lang="ru-RU" sz="200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T Supermolot Neue DemiBold"/>
              </a:rPr>
              <a:t>+7 (ХХХ) ХХХ-ХХ-ХХ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122D52"/>
                </a:solidFill>
                <a:latin typeface="TT Supermolot Neue DemiBold"/>
              </a:rPr>
              <a:t>@Telegram</a:t>
            </a:r>
            <a:endParaRPr lang="ru-RU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17" name="Рисунок 16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</a:blip>
          <a:stretch/>
        </p:blipFill>
        <p:spPr bwMode="auto">
          <a:xfrm>
            <a:off x="551546" y="3315197"/>
            <a:ext cx="2159000" cy="2159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7">
            <a:alphaModFix amt="70000"/>
          </a:blip>
          <a:stretch/>
        </p:blipFill>
        <p:spPr bwMode="auto">
          <a:xfrm>
            <a:off x="3432248" y="3311439"/>
            <a:ext cx="2159001" cy="2152211"/>
          </a:xfrm>
          <a:prstGeom prst="rect">
            <a:avLst/>
          </a:prstGeom>
        </p:spPr>
      </p:pic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8" name="Google Shape;228;p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 bwMode="auto">
          <a:xfrm>
            <a:off x="551529" y="547639"/>
            <a:ext cx="6518934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ПИКТОГРАММЫ</a:t>
            </a:r>
            <a:endParaRPr sz="4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Google Shape;230;p8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ВСЕРОССИЙСКИЙ ФОРУМ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СТАРТАП-СТУДИЙ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232" name="Google Shape;232;p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/>
          <p:nvPr/>
        </p:nvPicPr>
        <p:blipFill>
          <a:blip r:embed="rId12">
            <a:alphaModFix/>
          </a:blip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/>
          <p:nvPr/>
        </p:nvPicPr>
        <p:blipFill>
          <a:blip r:embed="rId13">
            <a:alphaModFix/>
          </a:blip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/>
          <p:nvPr/>
        </p:nvPicPr>
        <p:blipFill>
          <a:blip r:embed="rId14">
            <a:alphaModFix/>
          </a:blip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/>
          <p:nvPr/>
        </p:nvPicPr>
        <p:blipFill>
          <a:blip r:embed="rId16">
            <a:alphaModFix/>
          </a:blip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/>
          <p:nvPr/>
        </p:nvPicPr>
        <p:blipFill>
          <a:blip r:embed="rId17">
            <a:alphaModFix/>
          </a:blip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/>
          <p:nvPr/>
        </p:nvPicPr>
        <p:blipFill>
          <a:blip r:embed="rId18">
            <a:alphaModFix/>
          </a:blip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8"/>
          <p:cNvPicPr/>
          <p:nvPr/>
        </p:nvPicPr>
        <p:blipFill>
          <a:blip r:embed="rId19">
            <a:alphaModFix/>
          </a:blip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/>
          <p:nvPr/>
        </p:nvPicPr>
        <p:blipFill>
          <a:blip r:embed="rId20">
            <a:alphaModFix/>
          </a:blip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/>
          <p:nvPr/>
        </p:nvPicPr>
        <p:blipFill>
          <a:blip r:embed="rId21">
            <a:alphaModFix/>
          </a:blip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/>
          <p:nvPr/>
        </p:nvPicPr>
        <p:blipFill>
          <a:blip r:embed="rId22">
            <a:alphaModFix/>
          </a:blip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/>
          <p:nvPr/>
        </p:nvPicPr>
        <p:blipFill>
          <a:blip r:embed="rId23">
            <a:alphaModFix/>
          </a:blip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/>
          <p:nvPr/>
        </p:nvPicPr>
        <p:blipFill>
          <a:blip r:embed="rId24">
            <a:alphaModFix/>
          </a:blip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/>
          <p:nvPr/>
        </p:nvPicPr>
        <p:blipFill>
          <a:blip r:embed="rId25">
            <a:alphaModFix/>
          </a:blip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/>
          <p:nvPr/>
        </p:nvPicPr>
        <p:blipFill>
          <a:blip r:embed="rId26">
            <a:alphaModFix/>
          </a:blip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/>
          <p:nvPr/>
        </p:nvPicPr>
        <p:blipFill>
          <a:blip r:embed="rId27">
            <a:alphaModFix/>
          </a:blip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/>
          <p:nvPr/>
        </p:nvPicPr>
        <p:blipFill>
          <a:blip r:embed="rId28">
            <a:alphaModFix/>
          </a:blip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/>
          <p:nvPr/>
        </p:nvPicPr>
        <p:blipFill>
          <a:blip r:embed="rId29">
            <a:alphaModFix/>
          </a:blip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/>
          <p:nvPr/>
        </p:nvPicPr>
        <p:blipFill>
          <a:blip r:embed="rId30">
            <a:alphaModFix/>
          </a:blip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/>
          <p:nvPr/>
        </p:nvPicPr>
        <p:blipFill>
          <a:blip r:embed="rId31">
            <a:alphaModFix/>
          </a:blip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/>
          <p:nvPr/>
        </p:nvPicPr>
        <p:blipFill>
          <a:blip r:embed="rId32">
            <a:alphaModFix/>
          </a:blip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/>
          <p:nvPr/>
        </p:nvPicPr>
        <p:blipFill>
          <a:blip r:embed="rId33">
            <a:alphaModFix/>
          </a:blip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/>
          <p:nvPr/>
        </p:nvPicPr>
        <p:blipFill>
          <a:blip r:embed="rId34">
            <a:alphaModFix/>
          </a:blip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/>
          <p:nvPr/>
        </p:nvPicPr>
        <p:blipFill>
          <a:blip r:embed="rId35">
            <a:alphaModFix/>
          </a:blip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/>
          <p:nvPr/>
        </p:nvPicPr>
        <p:blipFill>
          <a:blip r:embed="rId36">
            <a:alphaModFix/>
          </a:blip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/>
          <p:nvPr/>
        </p:nvPicPr>
        <p:blipFill>
          <a:blip r:embed="rId37">
            <a:alphaModFix/>
          </a:blip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/>
          <p:nvPr/>
        </p:nvPicPr>
        <p:blipFill>
          <a:blip r:embed="rId38">
            <a:alphaModFix/>
          </a:blip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/>
          <p:nvPr/>
        </p:nvPicPr>
        <p:blipFill>
          <a:blip r:embed="rId39">
            <a:alphaModFix/>
          </a:blip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/>
          <p:nvPr/>
        </p:nvPicPr>
        <p:blipFill>
          <a:blip r:embed="rId40">
            <a:alphaModFix/>
          </a:blip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/>
          <p:nvPr/>
        </p:nvPicPr>
        <p:blipFill>
          <a:blip r:embed="rId41">
            <a:alphaModFix/>
          </a:blip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/>
          <p:nvPr/>
        </p:nvPicPr>
        <p:blipFill>
          <a:blip r:embed="rId42">
            <a:alphaModFix/>
          </a:blip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/>
          <p:nvPr/>
        </p:nvPicPr>
        <p:blipFill>
          <a:blip r:embed="rId43">
            <a:alphaModFix/>
          </a:blip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/>
          <p:nvPr/>
        </p:nvPicPr>
        <p:blipFill>
          <a:blip r:embed="rId44">
            <a:alphaModFix/>
          </a:blip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/>
          <p:nvPr/>
        </p:nvPicPr>
        <p:blipFill>
          <a:blip r:embed="rId45">
            <a:alphaModFix/>
          </a:blip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/>
          <p:nvPr/>
        </p:nvPicPr>
        <p:blipFill>
          <a:blip r:embed="rId46">
            <a:alphaModFix/>
          </a:blip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Words>1045</Words>
  <Application>Microsoft Office PowerPoint</Application>
  <DocSecurity>0</DocSecurity>
  <PresentationFormat>Широкоэкранный</PresentationFormat>
  <Paragraphs>379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TT Supermolot Neue DemiBold</vt:lpstr>
      <vt:lpstr>Helvetica Neue</vt:lpstr>
      <vt:lpstr>Gilroy</vt:lpstr>
      <vt:lpstr>Times New Roman</vt:lpstr>
      <vt:lpstr>Arial</vt:lpstr>
      <vt:lpstr>-apple-system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User</cp:lastModifiedBy>
  <cp:revision>42</cp:revision>
  <dcterms:modified xsi:type="dcterms:W3CDTF">2023-11-30T14:00:11Z</dcterms:modified>
  <cp:category/>
  <dc:identifier/>
  <cp:contentStatus/>
  <dc:language/>
  <cp:version/>
</cp:coreProperties>
</file>