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267" r:id="rId2"/>
    <p:sldId id="268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6" r:id="rId13"/>
  </p:sldIdLst>
  <p:sldSz cx="18288000" cy="10287000"/>
  <p:notesSz cx="6858000" cy="9144000"/>
  <p:embeddedFontLst>
    <p:embeddedFont>
      <p:font typeface="Open Sans Bold" panose="020B0604020202020204" charset="0"/>
      <p:regular r:id="rId15"/>
    </p:embeddedFont>
    <p:embeddedFont>
      <p:font typeface="Arial Bold" panose="020B0604020202020204" charset="0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Open Sans" panose="020B0606030504020204" pitchFamily="3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-562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E2486A-C804-4E9D-B3A8-6123413DD575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2CC745-4BD7-459C-BF1C-FABCDB0C52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18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586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072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52048" y="5352"/>
            <a:ext cx="4935952" cy="7079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" y="2445974"/>
            <a:ext cx="5254708" cy="783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5822" y="5619909"/>
            <a:ext cx="18288000" cy="4335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71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</a:t>
            </a:r>
            <a:r>
              <a:rPr lang="ru-RU" altLang="ru-RU" sz="7100" dirty="0">
                <a:solidFill>
                  <a:srgbClr val="173277"/>
                </a:solidFill>
                <a:latin typeface="Geometria" pitchFamily="34" charset="-52"/>
              </a:rPr>
              <a:t>2023»</a:t>
            </a:r>
            <a:r>
              <a:rPr lang="ru-RU" altLang="ru-RU" sz="7100" dirty="0">
                <a:solidFill>
                  <a:srgbClr val="173277"/>
                </a:solidFill>
                <a:latin typeface="Geometria" pitchFamily="34" charset="-52"/>
              </a:rPr>
              <a:t/>
            </a:r>
            <a:br>
              <a:rPr lang="ru-RU" altLang="ru-RU" sz="71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71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4300" b="1" dirty="0">
                <a:solidFill>
                  <a:srgbClr val="173277"/>
                </a:solidFill>
                <a:latin typeface="Geometria" pitchFamily="34" charset="-52"/>
              </a:rPr>
              <a:t>КАЗАНСКИЙ </a:t>
            </a:r>
            <a:r>
              <a:rPr lang="ru-RU" altLang="ru-RU" sz="4300" b="1" dirty="0">
                <a:solidFill>
                  <a:srgbClr val="173277"/>
                </a:solidFill>
                <a:latin typeface="Geometria" pitchFamily="34" charset="-52"/>
              </a:rPr>
              <a:t>ИННОВАЦИОННЫЙ </a:t>
            </a:r>
          </a:p>
          <a:p>
            <a:pPr algn="ctr" eaLnBrk="1" hangingPunct="1"/>
            <a:r>
              <a:rPr lang="ru-RU" altLang="ru-RU" sz="4300" b="1" dirty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  <a:endParaRPr lang="ru-RU" altLang="ru-RU" sz="43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43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43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1026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811" y="2146128"/>
            <a:ext cx="3149522" cy="1953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1825" y="2213129"/>
            <a:ext cx="4453514" cy="181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76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52048" y="5352"/>
            <a:ext cx="4935952" cy="7079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" y="2445974"/>
            <a:ext cx="5254708" cy="783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185392" y="4447818"/>
            <a:ext cx="14235976" cy="1257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63284" tIns="81642" rIns="163284" bIns="8164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7100" dirty="0" err="1" smtClean="0">
                <a:solidFill>
                  <a:srgbClr val="173277"/>
                </a:solidFill>
                <a:latin typeface="Geometria" pitchFamily="34" charset="-52"/>
              </a:rPr>
              <a:t>Телеграм</a:t>
            </a:r>
            <a:r>
              <a:rPr lang="ru-RU" altLang="ru-RU" sz="7100" dirty="0" smtClean="0">
                <a:solidFill>
                  <a:srgbClr val="173277"/>
                </a:solidFill>
                <a:latin typeface="Geometria" pitchFamily="34" charset="-52"/>
              </a:rPr>
              <a:t>-бот "</a:t>
            </a:r>
            <a:r>
              <a:rPr lang="ru-RU" altLang="ru-RU" sz="7100" dirty="0" err="1" smtClean="0">
                <a:solidFill>
                  <a:srgbClr val="173277"/>
                </a:solidFill>
                <a:latin typeface="Geometria" pitchFamily="34" charset="-52"/>
              </a:rPr>
              <a:t>ГидБот</a:t>
            </a:r>
            <a:r>
              <a:rPr lang="ru-RU" altLang="ru-RU" sz="7100" dirty="0">
                <a:solidFill>
                  <a:srgbClr val="173277"/>
                </a:solidFill>
                <a:latin typeface="Geometria" pitchFamily="34" charset="-52"/>
              </a:rPr>
              <a:t>"</a:t>
            </a: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1799184" y="6397102"/>
            <a:ext cx="14833648" cy="1118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63284" tIns="81642" rIns="163284" bIns="8164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6200" dirty="0" err="1" smtClean="0">
                <a:solidFill>
                  <a:srgbClr val="173277"/>
                </a:solidFill>
                <a:latin typeface="Geometria" pitchFamily="34" charset="-52"/>
              </a:rPr>
              <a:t>Шамсеев</a:t>
            </a:r>
            <a:r>
              <a:rPr lang="ru-RU" altLang="ru-RU" sz="6200" dirty="0" smtClean="0">
                <a:solidFill>
                  <a:srgbClr val="173277"/>
                </a:solidFill>
                <a:latin typeface="Geometria" pitchFamily="34" charset="-52"/>
              </a:rPr>
              <a:t> Айдар</a:t>
            </a:r>
            <a:endParaRPr lang="ru-RU" altLang="ru-RU" sz="5400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8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55" y="1354037"/>
            <a:ext cx="2857498" cy="1772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2207" y="1536068"/>
            <a:ext cx="4453514" cy="181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9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139038">
            <a:off x="13190771" y="2469563"/>
            <a:ext cx="9391840" cy="8229600"/>
          </a:xfrm>
          <a:custGeom>
            <a:avLst/>
            <a:gdLst/>
            <a:ahLst/>
            <a:cxnLst/>
            <a:rect l="l" t="t" r="r" b="b"/>
            <a:pathLst>
              <a:path w="9391840" h="8229600">
                <a:moveTo>
                  <a:pt x="0" y="0"/>
                </a:moveTo>
                <a:lnTo>
                  <a:pt x="9391840" y="0"/>
                </a:lnTo>
                <a:lnTo>
                  <a:pt x="939184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2717709" y="663095"/>
            <a:ext cx="9463458" cy="6541615"/>
          </a:xfrm>
          <a:custGeom>
            <a:avLst/>
            <a:gdLst/>
            <a:ahLst/>
            <a:cxnLst/>
            <a:rect l="l" t="t" r="r" b="b"/>
            <a:pathLst>
              <a:path w="9463458" h="6541615">
                <a:moveTo>
                  <a:pt x="9463458" y="0"/>
                </a:moveTo>
                <a:lnTo>
                  <a:pt x="0" y="0"/>
                </a:lnTo>
                <a:lnTo>
                  <a:pt x="0" y="6541615"/>
                </a:lnTo>
                <a:lnTo>
                  <a:pt x="9463458" y="6541615"/>
                </a:lnTo>
                <a:lnTo>
                  <a:pt x="9463458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3884771"/>
            <a:ext cx="9156891" cy="2603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147"/>
              </a:lnSpc>
            </a:pPr>
            <a:r>
              <a:rPr lang="en-US" sz="9225" dirty="0" err="1">
                <a:solidFill>
                  <a:srgbClr val="191919"/>
                </a:solidFill>
                <a:latin typeface="HK Grotesk Bold"/>
              </a:rPr>
              <a:t>Телеграм-бот</a:t>
            </a:r>
            <a:endParaRPr lang="en-US" sz="9225" dirty="0">
              <a:solidFill>
                <a:srgbClr val="191919"/>
              </a:solidFill>
              <a:latin typeface="HK Grotesk Bold"/>
            </a:endParaRPr>
          </a:p>
          <a:p>
            <a:pPr>
              <a:lnSpc>
                <a:spcPts val="10147"/>
              </a:lnSpc>
            </a:pPr>
            <a:r>
              <a:rPr lang="en-US" sz="9224" dirty="0">
                <a:solidFill>
                  <a:srgbClr val="191919"/>
                </a:solidFill>
                <a:latin typeface="HK Grotesk Bold"/>
              </a:rPr>
              <a:t>"</a:t>
            </a:r>
            <a:r>
              <a:rPr lang="en-US" sz="9224" dirty="0" err="1">
                <a:solidFill>
                  <a:srgbClr val="191919"/>
                </a:solidFill>
                <a:latin typeface="HK Grotesk Bold"/>
              </a:rPr>
              <a:t>ГидБот</a:t>
            </a:r>
            <a:r>
              <a:rPr lang="en-US" sz="9224" dirty="0">
                <a:solidFill>
                  <a:srgbClr val="191919"/>
                </a:solidFill>
                <a:latin typeface="HK Grotesk Bold"/>
              </a:rPr>
              <a:t>"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61622" y="8495578"/>
            <a:ext cx="4966829" cy="990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>
                <a:solidFill>
                  <a:srgbClr val="191919"/>
                </a:solidFill>
                <a:latin typeface="HK Grotesk Bold"/>
              </a:rPr>
              <a:t>Руководитель проекта:</a:t>
            </a:r>
          </a:p>
          <a:p>
            <a:pPr>
              <a:lnSpc>
                <a:spcPts val="3900"/>
              </a:lnSpc>
            </a:pPr>
            <a:r>
              <a:rPr lang="en-US" sz="3000">
                <a:solidFill>
                  <a:srgbClr val="191919"/>
                </a:solidFill>
                <a:latin typeface="HK Grotesk Bold"/>
              </a:rPr>
              <a:t>Шамсеев Айдар Ирекович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985937"/>
            <a:ext cx="8423038" cy="14894375"/>
          </a:xfrm>
          <a:custGeom>
            <a:avLst/>
            <a:gdLst/>
            <a:ahLst/>
            <a:cxnLst/>
            <a:rect l="l" t="t" r="r" b="b"/>
            <a:pathLst>
              <a:path w="8423038" h="14894375">
                <a:moveTo>
                  <a:pt x="0" y="0"/>
                </a:moveTo>
                <a:lnTo>
                  <a:pt x="8423038" y="0"/>
                </a:lnTo>
                <a:lnTo>
                  <a:pt x="8423038" y="14894374"/>
                </a:lnTo>
                <a:lnTo>
                  <a:pt x="0" y="148943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2586" r="-29009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59485" y="3136068"/>
            <a:ext cx="7768229" cy="3581544"/>
            <a:chOff x="0" y="0"/>
            <a:chExt cx="10357639" cy="4775392"/>
          </a:xfrm>
        </p:grpSpPr>
        <p:sp>
          <p:nvSpPr>
            <p:cNvPr id="4" name="TextBox 4"/>
            <p:cNvSpPr txBox="1"/>
            <p:nvPr/>
          </p:nvSpPr>
          <p:spPr>
            <a:xfrm>
              <a:off x="0" y="891405"/>
              <a:ext cx="10357639" cy="14224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426"/>
                </a:lnSpc>
              </a:pPr>
              <a:r>
                <a:rPr lang="en-US" sz="7021">
                  <a:solidFill>
                    <a:srgbClr val="191919"/>
                  </a:solidFill>
                  <a:latin typeface="HK Grotesk Bold"/>
                </a:rPr>
                <a:t>Что такое ГидБот?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3719099"/>
              <a:ext cx="8552495" cy="10668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6581"/>
                </a:lnSpc>
              </a:pPr>
              <a:r>
                <a:rPr lang="en-US" sz="5062">
                  <a:solidFill>
                    <a:srgbClr val="191919"/>
                  </a:solidFill>
                  <a:latin typeface="HK Grotesk Medium"/>
                </a:rPr>
                <a:t>Зачем он нужен?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9420709" y="2448473"/>
            <a:ext cx="7696071" cy="5313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10"/>
              </a:lnSpc>
            </a:pPr>
            <a:r>
              <a:rPr lang="en-US" sz="3793">
                <a:solidFill>
                  <a:srgbClr val="191919"/>
                </a:solidFill>
                <a:latin typeface="Open Sans"/>
              </a:rPr>
              <a:t>ГидБот - это телеграм бот, который поможет вам всегда по нахождению интересных мест, мероприятий и событий. Он создан для того, чтобы индивидуально подстраиваться под ваши потребности и увлечения.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37109" y="9278924"/>
            <a:ext cx="7225707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 spc="131">
                <a:solidFill>
                  <a:srgbClr val="272727"/>
                </a:solidFill>
                <a:latin typeface="HK Grotesk Bold"/>
              </a:rPr>
              <a:t>ГИДБОТ | 2023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420864" y="9278924"/>
            <a:ext cx="377858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 spc="131">
                <a:solidFill>
                  <a:srgbClr val="272727"/>
                </a:solidFill>
                <a:latin typeface="HK Grotesk Bold"/>
              </a:rPr>
              <a:t>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70419" y="1028700"/>
            <a:ext cx="7015734" cy="8229600"/>
          </a:xfrm>
          <a:custGeom>
            <a:avLst/>
            <a:gdLst/>
            <a:ahLst/>
            <a:cxnLst/>
            <a:rect l="l" t="t" r="r" b="b"/>
            <a:pathLst>
              <a:path w="7015734" h="8229600">
                <a:moveTo>
                  <a:pt x="0" y="0"/>
                </a:moveTo>
                <a:lnTo>
                  <a:pt x="7015734" y="0"/>
                </a:lnTo>
                <a:lnTo>
                  <a:pt x="701573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370419" y="2314575"/>
            <a:ext cx="7340471" cy="6219408"/>
            <a:chOff x="0" y="0"/>
            <a:chExt cx="7484110" cy="634111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85380" cy="6341110"/>
            </a:xfrm>
            <a:custGeom>
              <a:avLst/>
              <a:gdLst/>
              <a:ahLst/>
              <a:cxnLst/>
              <a:rect l="l" t="t" r="r" b="b"/>
              <a:pathLst>
                <a:path w="7485380" h="6341110">
                  <a:moveTo>
                    <a:pt x="5027930" y="6341110"/>
                  </a:moveTo>
                  <a:lnTo>
                    <a:pt x="0" y="6341110"/>
                  </a:lnTo>
                  <a:lnTo>
                    <a:pt x="0" y="5027930"/>
                  </a:lnTo>
                  <a:cubicBezTo>
                    <a:pt x="0" y="2250440"/>
                    <a:pt x="2250440" y="0"/>
                    <a:pt x="5027930" y="0"/>
                  </a:cubicBezTo>
                  <a:lnTo>
                    <a:pt x="5027930" y="0"/>
                  </a:lnTo>
                  <a:lnTo>
                    <a:pt x="7485380" y="3169920"/>
                  </a:lnTo>
                  <a:lnTo>
                    <a:pt x="5027930" y="6341110"/>
                  </a:lnTo>
                  <a:close/>
                </a:path>
              </a:pathLst>
            </a:custGeom>
            <a:blipFill>
              <a:blip r:embed="rId3"/>
              <a:stretch>
                <a:fillRect l="-17770" r="-17770"/>
              </a:stretch>
            </a:blipFill>
          </p:spPr>
        </p:sp>
      </p:grpSp>
      <p:sp>
        <p:nvSpPr>
          <p:cNvPr id="5" name="AutoShape 5"/>
          <p:cNvSpPr/>
          <p:nvPr/>
        </p:nvSpPr>
        <p:spPr>
          <a:xfrm flipV="1">
            <a:off x="10125208" y="3553715"/>
            <a:ext cx="6506912" cy="16277"/>
          </a:xfrm>
          <a:prstGeom prst="line">
            <a:avLst/>
          </a:prstGeom>
          <a:ln w="9525" cap="flat">
            <a:solidFill>
              <a:srgbClr val="19191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TextBox 6"/>
          <p:cNvSpPr txBox="1"/>
          <p:nvPr/>
        </p:nvSpPr>
        <p:spPr>
          <a:xfrm>
            <a:off x="10125208" y="1474492"/>
            <a:ext cx="6506912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690"/>
              </a:lnSpc>
            </a:pPr>
            <a:r>
              <a:rPr lang="en-US" sz="8075">
                <a:solidFill>
                  <a:srgbClr val="191919"/>
                </a:solidFill>
                <a:latin typeface="HK Grotesk Bold"/>
              </a:rPr>
              <a:t>Проблема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026566" y="4492297"/>
            <a:ext cx="6935642" cy="3027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4029"/>
              </a:lnSpc>
            </a:pPr>
            <a:r>
              <a:rPr lang="en-US" sz="3099">
                <a:solidFill>
                  <a:srgbClr val="191919"/>
                </a:solidFill>
                <a:latin typeface="HK Grotesk Medium"/>
              </a:rPr>
              <a:t>Турист может столкнутся с проблемой выбора интересных мероприятий и мест для посещения, особенно в новом городе или когда нужно что-то необычное и соответствующее их предпочтениям.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37109" y="9278924"/>
            <a:ext cx="7225707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 spc="131">
                <a:solidFill>
                  <a:srgbClr val="272727"/>
                </a:solidFill>
                <a:latin typeface="HK Grotesk Bold"/>
              </a:rPr>
              <a:t>ГИДБОТ | 2023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420864" y="9278924"/>
            <a:ext cx="377858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 spc="131">
                <a:solidFill>
                  <a:srgbClr val="272727"/>
                </a:solidFill>
                <a:latin typeface="HK Grotesk Bold"/>
              </a:rPr>
              <a:t>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62882"/>
            <a:ext cx="8701070" cy="10811358"/>
          </a:xfrm>
          <a:custGeom>
            <a:avLst/>
            <a:gdLst/>
            <a:ahLst/>
            <a:cxnLst/>
            <a:rect l="l" t="t" r="r" b="b"/>
            <a:pathLst>
              <a:path w="8701070" h="10811358">
                <a:moveTo>
                  <a:pt x="0" y="0"/>
                </a:moveTo>
                <a:lnTo>
                  <a:pt x="8701070" y="0"/>
                </a:lnTo>
                <a:lnTo>
                  <a:pt x="8701070" y="10811358"/>
                </a:lnTo>
                <a:lnTo>
                  <a:pt x="0" y="108113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487" t="-6741" r="-5524" b="-1041"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369483" y="2152045"/>
            <a:ext cx="5684073" cy="5982910"/>
            <a:chOff x="0" y="0"/>
            <a:chExt cx="5845810" cy="615315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845810" cy="6153150"/>
            </a:xfrm>
            <a:custGeom>
              <a:avLst/>
              <a:gdLst/>
              <a:ahLst/>
              <a:cxnLst/>
              <a:rect l="l" t="t" r="r" b="b"/>
              <a:pathLst>
                <a:path w="5845810" h="6153150">
                  <a:moveTo>
                    <a:pt x="4033520" y="0"/>
                  </a:moveTo>
                  <a:lnTo>
                    <a:pt x="1811020" y="0"/>
                  </a:lnTo>
                  <a:cubicBezTo>
                    <a:pt x="811530" y="0"/>
                    <a:pt x="0" y="811530"/>
                    <a:pt x="0" y="1812290"/>
                  </a:cubicBezTo>
                  <a:lnTo>
                    <a:pt x="0" y="1812290"/>
                  </a:lnTo>
                  <a:cubicBezTo>
                    <a:pt x="0" y="2733040"/>
                    <a:pt x="687070" y="3493770"/>
                    <a:pt x="1577340" y="3609340"/>
                  </a:cubicBezTo>
                  <a:lnTo>
                    <a:pt x="0" y="6153150"/>
                  </a:lnTo>
                  <a:lnTo>
                    <a:pt x="4333240" y="6153150"/>
                  </a:lnTo>
                  <a:cubicBezTo>
                    <a:pt x="5168900" y="6153150"/>
                    <a:pt x="5845810" y="5476240"/>
                    <a:pt x="5845810" y="4640580"/>
                  </a:cubicBezTo>
                  <a:lnTo>
                    <a:pt x="5845810" y="1812290"/>
                  </a:lnTo>
                  <a:lnTo>
                    <a:pt x="5845810" y="1812290"/>
                  </a:lnTo>
                  <a:cubicBezTo>
                    <a:pt x="5845810" y="811530"/>
                    <a:pt x="5034280" y="0"/>
                    <a:pt x="4033520" y="0"/>
                  </a:cubicBezTo>
                  <a:close/>
                </a:path>
              </a:pathLst>
            </a:custGeom>
            <a:blipFill>
              <a:blip r:embed="rId3"/>
              <a:stretch>
                <a:fillRect l="-12850" r="-12849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8847052" y="1486741"/>
            <a:ext cx="9261900" cy="6783792"/>
            <a:chOff x="0" y="0"/>
            <a:chExt cx="12349200" cy="9045055"/>
          </a:xfrm>
        </p:grpSpPr>
        <p:sp>
          <p:nvSpPr>
            <p:cNvPr id="6" name="TextBox 6"/>
            <p:cNvSpPr txBox="1"/>
            <p:nvPr/>
          </p:nvSpPr>
          <p:spPr>
            <a:xfrm>
              <a:off x="0" y="819259"/>
              <a:ext cx="12349200" cy="10829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413"/>
                </a:lnSpc>
              </a:pPr>
              <a:r>
                <a:rPr lang="en-US" sz="5344">
                  <a:solidFill>
                    <a:srgbClr val="191919"/>
                  </a:solidFill>
                  <a:latin typeface="HK Grotesk Bold"/>
                </a:rPr>
                <a:t>Решение проблемы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3514884"/>
              <a:ext cx="12349200" cy="53847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016"/>
                </a:lnSpc>
              </a:pPr>
              <a:r>
                <a:rPr lang="en-US" sz="3089">
                  <a:solidFill>
                    <a:srgbClr val="191919"/>
                  </a:solidFill>
                  <a:latin typeface="HK Grotesk Medium"/>
                </a:rPr>
                <a:t>ГидБот поможет рекомендовать места для отдыха вне города, показывать ближайшие музеи, выставки, театры и другие достопримечательности.</a:t>
              </a:r>
            </a:p>
            <a:p>
              <a:pPr>
                <a:lnSpc>
                  <a:spcPts val="4016"/>
                </a:lnSpc>
              </a:pPr>
              <a:endParaRPr lang="en-US" sz="3089">
                <a:solidFill>
                  <a:srgbClr val="191919"/>
                </a:solidFill>
                <a:latin typeface="HK Grotesk Medium"/>
              </a:endParaRPr>
            </a:p>
            <a:p>
              <a:pPr marL="0" lvl="0" indent="0">
                <a:lnSpc>
                  <a:spcPts val="4016"/>
                </a:lnSpc>
              </a:pPr>
              <a:r>
                <a:rPr lang="en-US" sz="3089">
                  <a:solidFill>
                    <a:srgbClr val="191919"/>
                  </a:solidFill>
                  <a:latin typeface="HK Grotesk Medium"/>
                </a:rPr>
                <a:t>Все это делается с учетом ваших интересов, поэтому вы можете быть уверены, что ГидБот всегда будет предлагать именно то, что вам нужно. 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37109" y="9278924"/>
            <a:ext cx="7225707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 spc="131">
                <a:solidFill>
                  <a:srgbClr val="272727"/>
                </a:solidFill>
                <a:latin typeface="HK Grotesk Bold"/>
              </a:rPr>
              <a:t>ГИДБОТ | 2023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420864" y="9278924"/>
            <a:ext cx="377858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 spc="131">
                <a:solidFill>
                  <a:srgbClr val="272727"/>
                </a:solidFill>
                <a:latin typeface="HK Grotesk Bold"/>
              </a:rPr>
              <a:t>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8701070" cy="10811358"/>
          </a:xfrm>
          <a:custGeom>
            <a:avLst/>
            <a:gdLst/>
            <a:ahLst/>
            <a:cxnLst/>
            <a:rect l="l" t="t" r="r" b="b"/>
            <a:pathLst>
              <a:path w="8701070" h="10811358">
                <a:moveTo>
                  <a:pt x="0" y="0"/>
                </a:moveTo>
                <a:lnTo>
                  <a:pt x="8701070" y="0"/>
                </a:lnTo>
                <a:lnTo>
                  <a:pt x="8701070" y="10811358"/>
                </a:lnTo>
                <a:lnTo>
                  <a:pt x="0" y="108113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487" t="-6741" r="-5524" b="-1041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9586930" y="0"/>
            <a:ext cx="8701070" cy="10811358"/>
          </a:xfrm>
          <a:custGeom>
            <a:avLst/>
            <a:gdLst/>
            <a:ahLst/>
            <a:cxnLst/>
            <a:rect l="l" t="t" r="r" b="b"/>
            <a:pathLst>
              <a:path w="8701070" h="10811358">
                <a:moveTo>
                  <a:pt x="8701070" y="0"/>
                </a:moveTo>
                <a:lnTo>
                  <a:pt x="0" y="0"/>
                </a:lnTo>
                <a:lnTo>
                  <a:pt x="0" y="10811358"/>
                </a:lnTo>
                <a:lnTo>
                  <a:pt x="8701070" y="10811358"/>
                </a:lnTo>
                <a:lnTo>
                  <a:pt x="8701070" y="0"/>
                </a:lnTo>
                <a:close/>
              </a:path>
            </a:pathLst>
          </a:custGeom>
          <a:blipFill>
            <a:blip r:embed="rId2"/>
            <a:stretch>
              <a:fillRect l="-10487" t="-6741" r="-5524" b="-1041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55329" y="1720262"/>
            <a:ext cx="5329038" cy="7017934"/>
          </a:xfrm>
          <a:custGeom>
            <a:avLst/>
            <a:gdLst/>
            <a:ahLst/>
            <a:cxnLst/>
            <a:rect l="l" t="t" r="r" b="b"/>
            <a:pathLst>
              <a:path w="5329038" h="7017934">
                <a:moveTo>
                  <a:pt x="0" y="0"/>
                </a:moveTo>
                <a:lnTo>
                  <a:pt x="5329038" y="0"/>
                </a:lnTo>
                <a:lnTo>
                  <a:pt x="5329038" y="7017934"/>
                </a:lnTo>
                <a:lnTo>
                  <a:pt x="0" y="70179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284367" y="1676838"/>
            <a:ext cx="5539979" cy="7640186"/>
          </a:xfrm>
          <a:custGeom>
            <a:avLst/>
            <a:gdLst/>
            <a:ahLst/>
            <a:cxnLst/>
            <a:rect l="l" t="t" r="r" b="b"/>
            <a:pathLst>
              <a:path w="5539979" h="7640186">
                <a:moveTo>
                  <a:pt x="0" y="0"/>
                </a:moveTo>
                <a:lnTo>
                  <a:pt x="5539979" y="0"/>
                </a:lnTo>
                <a:lnTo>
                  <a:pt x="5539979" y="7640186"/>
                </a:lnTo>
                <a:lnTo>
                  <a:pt x="0" y="76401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62" r="-9284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824346" y="1697651"/>
            <a:ext cx="5434954" cy="7063156"/>
          </a:xfrm>
          <a:custGeom>
            <a:avLst/>
            <a:gdLst/>
            <a:ahLst/>
            <a:cxnLst/>
            <a:rect l="l" t="t" r="r" b="b"/>
            <a:pathLst>
              <a:path w="5434954" h="7063156">
                <a:moveTo>
                  <a:pt x="0" y="0"/>
                </a:moveTo>
                <a:lnTo>
                  <a:pt x="5434954" y="0"/>
                </a:lnTo>
                <a:lnTo>
                  <a:pt x="5434954" y="7063156"/>
                </a:lnTo>
                <a:lnTo>
                  <a:pt x="0" y="70631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502" b="-11466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869698" y="329238"/>
            <a:ext cx="6330804" cy="812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13"/>
              </a:lnSpc>
            </a:pPr>
            <a:r>
              <a:rPr lang="en-US" sz="5344">
                <a:solidFill>
                  <a:srgbClr val="191919"/>
                </a:solidFill>
                <a:latin typeface="HK Grotesk Bold"/>
              </a:rPr>
              <a:t>Решение проблемы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37109" y="9278924"/>
            <a:ext cx="7225707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 spc="131">
                <a:solidFill>
                  <a:srgbClr val="272727"/>
                </a:solidFill>
                <a:latin typeface="HK Grotesk Bold"/>
              </a:rPr>
              <a:t>ГИДБОТ | 2023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420864" y="9278924"/>
            <a:ext cx="377858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 spc="131">
                <a:solidFill>
                  <a:srgbClr val="272727"/>
                </a:solidFill>
                <a:latin typeface="HK Grotesk Bold"/>
              </a:rPr>
              <a:t>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8701070" cy="10811358"/>
          </a:xfrm>
          <a:custGeom>
            <a:avLst/>
            <a:gdLst/>
            <a:ahLst/>
            <a:cxnLst/>
            <a:rect l="l" t="t" r="r" b="b"/>
            <a:pathLst>
              <a:path w="8701070" h="10811358">
                <a:moveTo>
                  <a:pt x="0" y="0"/>
                </a:moveTo>
                <a:lnTo>
                  <a:pt x="8701070" y="0"/>
                </a:lnTo>
                <a:lnTo>
                  <a:pt x="8701070" y="10811358"/>
                </a:lnTo>
                <a:lnTo>
                  <a:pt x="0" y="108113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487" t="-6741" r="-5524" b="-1041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9586930" y="0"/>
            <a:ext cx="8701070" cy="10811358"/>
          </a:xfrm>
          <a:custGeom>
            <a:avLst/>
            <a:gdLst/>
            <a:ahLst/>
            <a:cxnLst/>
            <a:rect l="l" t="t" r="r" b="b"/>
            <a:pathLst>
              <a:path w="8701070" h="10811358">
                <a:moveTo>
                  <a:pt x="8701070" y="0"/>
                </a:moveTo>
                <a:lnTo>
                  <a:pt x="0" y="0"/>
                </a:lnTo>
                <a:lnTo>
                  <a:pt x="0" y="10811358"/>
                </a:lnTo>
                <a:lnTo>
                  <a:pt x="8701070" y="10811358"/>
                </a:lnTo>
                <a:lnTo>
                  <a:pt x="8701070" y="0"/>
                </a:lnTo>
                <a:close/>
              </a:path>
            </a:pathLst>
          </a:custGeom>
          <a:blipFill>
            <a:blip r:embed="rId2"/>
            <a:stretch>
              <a:fillRect l="-10487" t="-6741" r="-5524" b="-1041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8388" y="1676838"/>
            <a:ext cx="6185979" cy="6618786"/>
          </a:xfrm>
          <a:custGeom>
            <a:avLst/>
            <a:gdLst/>
            <a:ahLst/>
            <a:cxnLst/>
            <a:rect l="l" t="t" r="r" b="b"/>
            <a:pathLst>
              <a:path w="6185979" h="6618786">
                <a:moveTo>
                  <a:pt x="0" y="0"/>
                </a:moveTo>
                <a:lnTo>
                  <a:pt x="6185979" y="0"/>
                </a:lnTo>
                <a:lnTo>
                  <a:pt x="6185979" y="6618786"/>
                </a:lnTo>
                <a:lnTo>
                  <a:pt x="0" y="66187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284367" y="1676838"/>
            <a:ext cx="5650419" cy="8068273"/>
          </a:xfrm>
          <a:custGeom>
            <a:avLst/>
            <a:gdLst/>
            <a:ahLst/>
            <a:cxnLst/>
            <a:rect l="l" t="t" r="r" b="b"/>
            <a:pathLst>
              <a:path w="5650419" h="8068273">
                <a:moveTo>
                  <a:pt x="0" y="0"/>
                </a:moveTo>
                <a:lnTo>
                  <a:pt x="5650419" y="0"/>
                </a:lnTo>
                <a:lnTo>
                  <a:pt x="5650419" y="8068272"/>
                </a:lnTo>
                <a:lnTo>
                  <a:pt x="0" y="80682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925261" y="1676838"/>
            <a:ext cx="6229389" cy="7408740"/>
          </a:xfrm>
          <a:custGeom>
            <a:avLst/>
            <a:gdLst/>
            <a:ahLst/>
            <a:cxnLst/>
            <a:rect l="l" t="t" r="r" b="b"/>
            <a:pathLst>
              <a:path w="6229389" h="7408740">
                <a:moveTo>
                  <a:pt x="0" y="0"/>
                </a:moveTo>
                <a:lnTo>
                  <a:pt x="6229389" y="0"/>
                </a:lnTo>
                <a:lnTo>
                  <a:pt x="6229389" y="7408740"/>
                </a:lnTo>
                <a:lnTo>
                  <a:pt x="0" y="74087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869698" y="329238"/>
            <a:ext cx="6330804" cy="812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13"/>
              </a:lnSpc>
            </a:pPr>
            <a:r>
              <a:rPr lang="en-US" sz="5344">
                <a:solidFill>
                  <a:srgbClr val="191919"/>
                </a:solidFill>
                <a:latin typeface="HK Grotesk Bold"/>
              </a:rPr>
              <a:t>Решение проблемы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37109" y="9278924"/>
            <a:ext cx="7225707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 spc="131">
                <a:solidFill>
                  <a:srgbClr val="272727"/>
                </a:solidFill>
                <a:latin typeface="HK Grotesk Bold"/>
              </a:rPr>
              <a:t>ГИДБОТ | 2023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420864" y="9278924"/>
            <a:ext cx="377858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 spc="131">
                <a:solidFill>
                  <a:srgbClr val="272727"/>
                </a:solidFill>
                <a:latin typeface="HK Grotesk Bold"/>
              </a:rPr>
              <a:t>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2528207" y="-262179"/>
            <a:ext cx="8701070" cy="10811358"/>
          </a:xfrm>
          <a:custGeom>
            <a:avLst/>
            <a:gdLst/>
            <a:ahLst/>
            <a:cxnLst/>
            <a:rect l="l" t="t" r="r" b="b"/>
            <a:pathLst>
              <a:path w="8701070" h="10811358">
                <a:moveTo>
                  <a:pt x="8701070" y="0"/>
                </a:moveTo>
                <a:lnTo>
                  <a:pt x="0" y="0"/>
                </a:lnTo>
                <a:lnTo>
                  <a:pt x="0" y="10811358"/>
                </a:lnTo>
                <a:lnTo>
                  <a:pt x="8701070" y="10811358"/>
                </a:lnTo>
                <a:lnTo>
                  <a:pt x="8701070" y="0"/>
                </a:lnTo>
                <a:close/>
              </a:path>
            </a:pathLst>
          </a:custGeom>
          <a:blipFill>
            <a:blip r:embed="rId2"/>
            <a:stretch>
              <a:fillRect l="-10487" t="-6741" r="-5524" b="-104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190798" y="2396802"/>
            <a:ext cx="5335558" cy="1516422"/>
          </a:xfrm>
          <a:custGeom>
            <a:avLst/>
            <a:gdLst/>
            <a:ahLst/>
            <a:cxnLst/>
            <a:rect l="l" t="t" r="r" b="b"/>
            <a:pathLst>
              <a:path w="5335558" h="1516422">
                <a:moveTo>
                  <a:pt x="0" y="0"/>
                </a:moveTo>
                <a:lnTo>
                  <a:pt x="5335559" y="0"/>
                </a:lnTo>
                <a:lnTo>
                  <a:pt x="5335559" y="1516422"/>
                </a:lnTo>
                <a:lnTo>
                  <a:pt x="0" y="15164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190798" y="4704126"/>
            <a:ext cx="5335558" cy="1717454"/>
          </a:xfrm>
          <a:custGeom>
            <a:avLst/>
            <a:gdLst/>
            <a:ahLst/>
            <a:cxnLst/>
            <a:rect l="l" t="t" r="r" b="b"/>
            <a:pathLst>
              <a:path w="5335558" h="1717454">
                <a:moveTo>
                  <a:pt x="0" y="0"/>
                </a:moveTo>
                <a:lnTo>
                  <a:pt x="5335559" y="0"/>
                </a:lnTo>
                <a:lnTo>
                  <a:pt x="5335559" y="1717454"/>
                </a:lnTo>
                <a:lnTo>
                  <a:pt x="0" y="17174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1190798" y="7212155"/>
            <a:ext cx="5335558" cy="1556800"/>
          </a:xfrm>
          <a:custGeom>
            <a:avLst/>
            <a:gdLst/>
            <a:ahLst/>
            <a:cxnLst/>
            <a:rect l="l" t="t" r="r" b="b"/>
            <a:pathLst>
              <a:path w="5335558" h="1556800">
                <a:moveTo>
                  <a:pt x="0" y="0"/>
                </a:moveTo>
                <a:lnTo>
                  <a:pt x="5335559" y="0"/>
                </a:lnTo>
                <a:lnTo>
                  <a:pt x="5335559" y="1556801"/>
                </a:lnTo>
                <a:lnTo>
                  <a:pt x="0" y="15568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4776" b="-24776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618735"/>
            <a:ext cx="9428482" cy="952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11"/>
              </a:lnSpc>
            </a:pPr>
            <a:r>
              <a:rPr lang="en-US" sz="6500">
                <a:solidFill>
                  <a:srgbClr val="272727"/>
                </a:solidFill>
                <a:latin typeface="HK Grotesk Bold"/>
              </a:rPr>
              <a:t>Конкурентоспособность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1864920"/>
            <a:ext cx="9182100" cy="1885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78"/>
              </a:lnSpc>
            </a:pPr>
            <a:r>
              <a:rPr lang="en-US" sz="3484" dirty="0">
                <a:solidFill>
                  <a:srgbClr val="272727"/>
                </a:solidFill>
                <a:latin typeface="HK Grotesk Bold"/>
              </a:rPr>
              <a:t>- РАБОТА С ПОЛЬЗОВАТЕЛЯМИ ПРИ ПОМОЩИ </a:t>
            </a:r>
            <a:r>
              <a:rPr lang="en-US" sz="3484" dirty="0">
                <a:solidFill>
                  <a:srgbClr val="0000CC"/>
                </a:solidFill>
                <a:latin typeface="HK Grotesk Bold"/>
              </a:rPr>
              <a:t>ИНДИВИДУАЛЬНОГО ПОДХОДА</a:t>
            </a:r>
            <a:r>
              <a:rPr lang="en-US" sz="3484" dirty="0">
                <a:solidFill>
                  <a:srgbClr val="272727"/>
                </a:solidFill>
                <a:latin typeface="HK Grotesk Bold"/>
              </a:rPr>
              <a:t> К КАЖДОМУ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3771900"/>
            <a:ext cx="9076187" cy="1197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71"/>
              </a:lnSpc>
            </a:pPr>
            <a:r>
              <a:rPr lang="en-US" sz="3380" dirty="0">
                <a:solidFill>
                  <a:srgbClr val="272727"/>
                </a:solidFill>
                <a:latin typeface="HK Grotesk Bold"/>
              </a:rPr>
              <a:t>- </a:t>
            </a:r>
            <a:r>
              <a:rPr lang="en-US" sz="3380" dirty="0">
                <a:solidFill>
                  <a:srgbClr val="0000CC"/>
                </a:solidFill>
                <a:latin typeface="HK Grotesk Bold"/>
              </a:rPr>
              <a:t>ПАРТНЕРСТВО С ГОСУДАРСТВЕННЫМИ И МУНИЦИПАЛЬНЫМИ ОРГАНИЗАЦИЯМИ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5067300"/>
            <a:ext cx="9428482" cy="1197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71"/>
              </a:lnSpc>
            </a:pPr>
            <a:r>
              <a:rPr lang="en-US" sz="3479" dirty="0">
                <a:solidFill>
                  <a:srgbClr val="272727"/>
                </a:solidFill>
                <a:latin typeface="HK Grotesk Bold"/>
              </a:rPr>
              <a:t>- </a:t>
            </a:r>
            <a:r>
              <a:rPr lang="en-US" sz="3479" dirty="0">
                <a:solidFill>
                  <a:srgbClr val="0000CC"/>
                </a:solidFill>
                <a:latin typeface="HK Grotesk Bold"/>
              </a:rPr>
              <a:t>ОТКРЫТОСТЬ ПЛОЩАДКИ</a:t>
            </a:r>
            <a:r>
              <a:rPr lang="en-US" sz="3479" dirty="0">
                <a:solidFill>
                  <a:srgbClr val="272727"/>
                </a:solidFill>
                <a:latin typeface="HK Grotesk Bold"/>
              </a:rPr>
              <a:t> ПУБЛИКАЦИИ РАЗЛИЧНЫХ МЕРОПРИЯТИЙ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6362700"/>
            <a:ext cx="9639300" cy="3141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71"/>
              </a:lnSpc>
            </a:pPr>
            <a:r>
              <a:rPr lang="en-US" sz="3280" dirty="0" smtClean="0">
                <a:solidFill>
                  <a:srgbClr val="272727"/>
                </a:solidFill>
                <a:latin typeface="HK Grotesk Bold"/>
              </a:rPr>
              <a:t>- </a:t>
            </a:r>
            <a:r>
              <a:rPr lang="en-US" sz="3280" dirty="0" smtClean="0">
                <a:solidFill>
                  <a:srgbClr val="0000CC"/>
                </a:solidFill>
                <a:latin typeface="HK Grotesk Bold"/>
              </a:rPr>
              <a:t>ОБШИРНАЯ БАЗА ДАННЫХ СОБЫТИЙ</a:t>
            </a:r>
            <a:r>
              <a:rPr lang="en-US" sz="3280" dirty="0" smtClean="0">
                <a:solidFill>
                  <a:srgbClr val="272727"/>
                </a:solidFill>
                <a:latin typeface="HK Grotesk Bold"/>
              </a:rPr>
              <a:t> И МЕСТ ПРОЕКТ ИСПОЛЬЗУЕТ БОЛЬШОЕ КОЛИЧЕСТВО ИСТОЧНИКОВ ДЛЯ</a:t>
            </a:r>
          </a:p>
          <a:p>
            <a:pPr>
              <a:lnSpc>
                <a:spcPts val="4871"/>
              </a:lnSpc>
            </a:pPr>
            <a:r>
              <a:rPr lang="en-US" sz="3280" dirty="0" smtClean="0">
                <a:solidFill>
                  <a:srgbClr val="272727"/>
                </a:solidFill>
                <a:latin typeface="HK Grotesk Bold"/>
              </a:rPr>
              <a:t>СБОРА ИНФОРМАЦИИ О МЕРОПРИЯТИЯХ И МЕСТАХ</a:t>
            </a:r>
            <a:endParaRPr lang="en-US" sz="3280" dirty="0">
              <a:solidFill>
                <a:srgbClr val="272727"/>
              </a:solidFill>
              <a:latin typeface="HK Grotesk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0" y="9704898"/>
            <a:ext cx="7225707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 spc="131">
                <a:solidFill>
                  <a:srgbClr val="272727"/>
                </a:solidFill>
                <a:latin typeface="HK Grotesk Bold"/>
              </a:rPr>
              <a:t>ГИДБОТ | 2023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420864" y="9278924"/>
            <a:ext cx="377858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 spc="131">
                <a:solidFill>
                  <a:srgbClr val="272727"/>
                </a:solidFill>
                <a:latin typeface="HK Grotesk Bold"/>
              </a:rPr>
              <a:t>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330243" y="6881511"/>
            <a:ext cx="10725442" cy="2158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27"/>
              </a:lnSpc>
            </a:pPr>
            <a:r>
              <a:rPr lang="en-US" sz="3729" spc="-148">
                <a:solidFill>
                  <a:srgbClr val="55D8D8"/>
                </a:solidFill>
                <a:latin typeface="Open Sans Bold"/>
              </a:rPr>
              <a:t>6 млн.руб.</a:t>
            </a:r>
          </a:p>
          <a:p>
            <a:pPr algn="l">
              <a:lnSpc>
                <a:spcPts val="2750"/>
              </a:lnSpc>
            </a:pPr>
            <a:r>
              <a:rPr lang="en-US" sz="2546" spc="-101">
                <a:solidFill>
                  <a:srgbClr val="55D8D8"/>
                </a:solidFill>
                <a:latin typeface="Arial Bold"/>
              </a:rPr>
              <a:t>В течение двух лет после начала проекта планируется привлечь к получению услуг цифровой платформы не менее 10 тысяч активных пользователей, оборот проекта должен составить не менее 6 миллионов рублей.</a:t>
            </a:r>
          </a:p>
          <a:p>
            <a:pPr algn="l">
              <a:lnSpc>
                <a:spcPts val="2160"/>
              </a:lnSpc>
            </a:pPr>
            <a:r>
              <a:rPr lang="en-US" sz="2000" spc="-79">
                <a:solidFill>
                  <a:srgbClr val="000000"/>
                </a:solidFill>
                <a:latin typeface="Open Sans"/>
              </a:rPr>
              <a:t>Доходы от рекламирования товаров и услуг не включены.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289664" y="6980180"/>
            <a:ext cx="2724676" cy="2415257"/>
            <a:chOff x="0" y="0"/>
            <a:chExt cx="3632902" cy="3220343"/>
          </a:xfrm>
        </p:grpSpPr>
        <p:sp>
          <p:nvSpPr>
            <p:cNvPr id="5" name="Freeform 5"/>
            <p:cNvSpPr/>
            <p:nvPr/>
          </p:nvSpPr>
          <p:spPr>
            <a:xfrm>
              <a:off x="5715" y="516890"/>
              <a:ext cx="3621405" cy="2697734"/>
            </a:xfrm>
            <a:custGeom>
              <a:avLst/>
              <a:gdLst/>
              <a:ahLst/>
              <a:cxnLst/>
              <a:rect l="l" t="t" r="r" b="b"/>
              <a:pathLst>
                <a:path w="3621405" h="2697734">
                  <a:moveTo>
                    <a:pt x="0" y="0"/>
                  </a:moveTo>
                  <a:cubicBezTo>
                    <a:pt x="0" y="282321"/>
                    <a:pt x="810641" y="511175"/>
                    <a:pt x="1810639" y="511175"/>
                  </a:cubicBezTo>
                  <a:cubicBezTo>
                    <a:pt x="2810637" y="511175"/>
                    <a:pt x="3621405" y="282321"/>
                    <a:pt x="3621405" y="0"/>
                  </a:cubicBezTo>
                  <a:lnTo>
                    <a:pt x="3621405" y="2186559"/>
                  </a:lnTo>
                  <a:cubicBezTo>
                    <a:pt x="3621405" y="2468880"/>
                    <a:pt x="2810764" y="2697734"/>
                    <a:pt x="1810766" y="2697734"/>
                  </a:cubicBezTo>
                  <a:cubicBezTo>
                    <a:pt x="810768" y="2697734"/>
                    <a:pt x="0" y="2468880"/>
                    <a:pt x="0" y="2186559"/>
                  </a:cubicBezTo>
                  <a:close/>
                </a:path>
              </a:pathLst>
            </a:custGeom>
            <a:solidFill>
              <a:srgbClr val="55D8D8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5715" y="5715"/>
              <a:ext cx="3621405" cy="1022350"/>
            </a:xfrm>
            <a:custGeom>
              <a:avLst/>
              <a:gdLst/>
              <a:ahLst/>
              <a:cxnLst/>
              <a:rect l="l" t="t" r="r" b="b"/>
              <a:pathLst>
                <a:path w="3621405" h="1022350">
                  <a:moveTo>
                    <a:pt x="0" y="511175"/>
                  </a:moveTo>
                  <a:cubicBezTo>
                    <a:pt x="0" y="228854"/>
                    <a:pt x="810768" y="0"/>
                    <a:pt x="1810766" y="0"/>
                  </a:cubicBezTo>
                  <a:cubicBezTo>
                    <a:pt x="2810764" y="0"/>
                    <a:pt x="3621405" y="228854"/>
                    <a:pt x="3621405" y="511175"/>
                  </a:cubicBezTo>
                  <a:cubicBezTo>
                    <a:pt x="3621405" y="793496"/>
                    <a:pt x="2810764" y="1022350"/>
                    <a:pt x="1810766" y="1022350"/>
                  </a:cubicBezTo>
                  <a:cubicBezTo>
                    <a:pt x="810768" y="1022350"/>
                    <a:pt x="0" y="793496"/>
                    <a:pt x="0" y="511175"/>
                  </a:cubicBezTo>
                  <a:close/>
                </a:path>
              </a:pathLst>
            </a:custGeom>
            <a:solidFill>
              <a:srgbClr val="99E7E7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5715" y="5715"/>
              <a:ext cx="3621405" cy="3208909"/>
            </a:xfrm>
            <a:custGeom>
              <a:avLst/>
              <a:gdLst/>
              <a:ahLst/>
              <a:cxnLst/>
              <a:rect l="l" t="t" r="r" b="b"/>
              <a:pathLst>
                <a:path w="3621405" h="3208909">
                  <a:moveTo>
                    <a:pt x="3621405" y="511175"/>
                  </a:moveTo>
                  <a:cubicBezTo>
                    <a:pt x="3621405" y="793496"/>
                    <a:pt x="2810764" y="1022350"/>
                    <a:pt x="1810766" y="1022350"/>
                  </a:cubicBezTo>
                  <a:cubicBezTo>
                    <a:pt x="810768" y="1022350"/>
                    <a:pt x="0" y="793496"/>
                    <a:pt x="0" y="511175"/>
                  </a:cubicBezTo>
                  <a:cubicBezTo>
                    <a:pt x="0" y="228854"/>
                    <a:pt x="810768" y="0"/>
                    <a:pt x="1810766" y="0"/>
                  </a:cubicBezTo>
                  <a:cubicBezTo>
                    <a:pt x="2810764" y="0"/>
                    <a:pt x="3621405" y="228854"/>
                    <a:pt x="3621405" y="511175"/>
                  </a:cubicBezTo>
                  <a:lnTo>
                    <a:pt x="3621405" y="2697734"/>
                  </a:lnTo>
                  <a:cubicBezTo>
                    <a:pt x="3621405" y="2980055"/>
                    <a:pt x="2810764" y="3208909"/>
                    <a:pt x="1810766" y="3208909"/>
                  </a:cubicBezTo>
                  <a:cubicBezTo>
                    <a:pt x="810768" y="3208909"/>
                    <a:pt x="0" y="2980055"/>
                    <a:pt x="0" y="2697734"/>
                  </a:cubicBezTo>
                  <a:lnTo>
                    <a:pt x="0" y="511175"/>
                  </a:lnTo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0" y="511175"/>
              <a:ext cx="3632835" cy="2709164"/>
            </a:xfrm>
            <a:custGeom>
              <a:avLst/>
              <a:gdLst/>
              <a:ahLst/>
              <a:cxnLst/>
              <a:rect l="l" t="t" r="r" b="b"/>
              <a:pathLst>
                <a:path w="3632835" h="2709164">
                  <a:moveTo>
                    <a:pt x="0" y="5715"/>
                  </a:moveTo>
                  <a:cubicBezTo>
                    <a:pt x="0" y="2540"/>
                    <a:pt x="2540" y="0"/>
                    <a:pt x="5715" y="0"/>
                  </a:cubicBezTo>
                  <a:cubicBezTo>
                    <a:pt x="8890" y="0"/>
                    <a:pt x="11430" y="2540"/>
                    <a:pt x="11430" y="5715"/>
                  </a:cubicBezTo>
                  <a:cubicBezTo>
                    <a:pt x="11430" y="280924"/>
                    <a:pt x="812800" y="511048"/>
                    <a:pt x="1816354" y="511048"/>
                  </a:cubicBezTo>
                  <a:lnTo>
                    <a:pt x="1816354" y="516763"/>
                  </a:lnTo>
                  <a:lnTo>
                    <a:pt x="1816354" y="511048"/>
                  </a:lnTo>
                  <a:cubicBezTo>
                    <a:pt x="2819908" y="511048"/>
                    <a:pt x="3621278" y="280797"/>
                    <a:pt x="3621278" y="5715"/>
                  </a:cubicBezTo>
                  <a:lnTo>
                    <a:pt x="3626993" y="5715"/>
                  </a:lnTo>
                  <a:lnTo>
                    <a:pt x="3632708" y="5715"/>
                  </a:lnTo>
                  <a:lnTo>
                    <a:pt x="3632708" y="2192274"/>
                  </a:lnTo>
                  <a:lnTo>
                    <a:pt x="3626993" y="2192274"/>
                  </a:lnTo>
                  <a:lnTo>
                    <a:pt x="3632708" y="2192274"/>
                  </a:lnTo>
                  <a:cubicBezTo>
                    <a:pt x="3632708" y="2481707"/>
                    <a:pt x="2812796" y="2709164"/>
                    <a:pt x="1816227" y="2709164"/>
                  </a:cubicBezTo>
                  <a:lnTo>
                    <a:pt x="1816227" y="2703449"/>
                  </a:lnTo>
                  <a:lnTo>
                    <a:pt x="1816227" y="2709164"/>
                  </a:lnTo>
                  <a:cubicBezTo>
                    <a:pt x="819912" y="2709164"/>
                    <a:pt x="0" y="2481707"/>
                    <a:pt x="0" y="2192274"/>
                  </a:cubicBezTo>
                  <a:lnTo>
                    <a:pt x="0" y="5715"/>
                  </a:lnTo>
                  <a:lnTo>
                    <a:pt x="5715" y="5715"/>
                  </a:lnTo>
                  <a:lnTo>
                    <a:pt x="0" y="5715"/>
                  </a:lnTo>
                  <a:moveTo>
                    <a:pt x="11557" y="5715"/>
                  </a:moveTo>
                  <a:lnTo>
                    <a:pt x="11557" y="2192274"/>
                  </a:lnTo>
                  <a:lnTo>
                    <a:pt x="5715" y="2192274"/>
                  </a:lnTo>
                  <a:lnTo>
                    <a:pt x="11557" y="2192274"/>
                  </a:lnTo>
                  <a:cubicBezTo>
                    <a:pt x="11557" y="2467483"/>
                    <a:pt x="812927" y="2697607"/>
                    <a:pt x="1816481" y="2697607"/>
                  </a:cubicBezTo>
                  <a:cubicBezTo>
                    <a:pt x="2820035" y="2697607"/>
                    <a:pt x="3621405" y="2467356"/>
                    <a:pt x="3621405" y="2192274"/>
                  </a:cubicBezTo>
                  <a:lnTo>
                    <a:pt x="3621405" y="5715"/>
                  </a:lnTo>
                  <a:cubicBezTo>
                    <a:pt x="3621405" y="2540"/>
                    <a:pt x="3623945" y="0"/>
                    <a:pt x="3627120" y="0"/>
                  </a:cubicBezTo>
                  <a:cubicBezTo>
                    <a:pt x="3630295" y="0"/>
                    <a:pt x="3632835" y="2540"/>
                    <a:pt x="3632835" y="5715"/>
                  </a:cubicBezTo>
                  <a:cubicBezTo>
                    <a:pt x="3632835" y="295148"/>
                    <a:pt x="2812923" y="522605"/>
                    <a:pt x="1816354" y="522605"/>
                  </a:cubicBezTo>
                  <a:cubicBezTo>
                    <a:pt x="819785" y="522605"/>
                    <a:pt x="0" y="295148"/>
                    <a:pt x="0" y="5715"/>
                  </a:cubicBezTo>
                  <a:lnTo>
                    <a:pt x="5715" y="5715"/>
                  </a:lnTo>
                  <a:lnTo>
                    <a:pt x="11557" y="5715"/>
                  </a:lnTo>
                  <a:close/>
                </a:path>
              </a:pathLst>
            </a:custGeom>
            <a:solidFill>
              <a:srgbClr val="44546A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3632962" cy="1033780"/>
            </a:xfrm>
            <a:custGeom>
              <a:avLst/>
              <a:gdLst/>
              <a:ahLst/>
              <a:cxnLst/>
              <a:rect l="l" t="t" r="r" b="b"/>
              <a:pathLst>
                <a:path w="3632962" h="1033780">
                  <a:moveTo>
                    <a:pt x="0" y="516890"/>
                  </a:moveTo>
                  <a:lnTo>
                    <a:pt x="5715" y="516890"/>
                  </a:lnTo>
                  <a:lnTo>
                    <a:pt x="0" y="516890"/>
                  </a:lnTo>
                  <a:cubicBezTo>
                    <a:pt x="0" y="227457"/>
                    <a:pt x="819912" y="0"/>
                    <a:pt x="1816481" y="0"/>
                  </a:cubicBezTo>
                  <a:cubicBezTo>
                    <a:pt x="2813050" y="0"/>
                    <a:pt x="3632962" y="227457"/>
                    <a:pt x="3632962" y="516890"/>
                  </a:cubicBezTo>
                  <a:lnTo>
                    <a:pt x="3627247" y="516890"/>
                  </a:lnTo>
                  <a:lnTo>
                    <a:pt x="3632962" y="516890"/>
                  </a:lnTo>
                  <a:cubicBezTo>
                    <a:pt x="3632962" y="806323"/>
                    <a:pt x="2813050" y="1033780"/>
                    <a:pt x="1816481" y="1033780"/>
                  </a:cubicBezTo>
                  <a:lnTo>
                    <a:pt x="1816481" y="1028065"/>
                  </a:lnTo>
                  <a:lnTo>
                    <a:pt x="1816481" y="1033780"/>
                  </a:lnTo>
                  <a:cubicBezTo>
                    <a:pt x="819912" y="1033780"/>
                    <a:pt x="0" y="806323"/>
                    <a:pt x="0" y="516890"/>
                  </a:cubicBezTo>
                  <a:lnTo>
                    <a:pt x="5715" y="516890"/>
                  </a:lnTo>
                  <a:lnTo>
                    <a:pt x="11557" y="516890"/>
                  </a:lnTo>
                  <a:lnTo>
                    <a:pt x="5715" y="516890"/>
                  </a:lnTo>
                  <a:lnTo>
                    <a:pt x="0" y="516890"/>
                  </a:lnTo>
                  <a:moveTo>
                    <a:pt x="11557" y="516890"/>
                  </a:moveTo>
                  <a:cubicBezTo>
                    <a:pt x="11557" y="520065"/>
                    <a:pt x="9017" y="522605"/>
                    <a:pt x="5842" y="522605"/>
                  </a:cubicBezTo>
                  <a:cubicBezTo>
                    <a:pt x="2667" y="522605"/>
                    <a:pt x="0" y="520065"/>
                    <a:pt x="0" y="516890"/>
                  </a:cubicBezTo>
                  <a:cubicBezTo>
                    <a:pt x="0" y="513715"/>
                    <a:pt x="2540" y="511175"/>
                    <a:pt x="5715" y="511175"/>
                  </a:cubicBezTo>
                  <a:cubicBezTo>
                    <a:pt x="8890" y="511175"/>
                    <a:pt x="11430" y="513715"/>
                    <a:pt x="11430" y="516890"/>
                  </a:cubicBezTo>
                  <a:cubicBezTo>
                    <a:pt x="11430" y="792099"/>
                    <a:pt x="812800" y="1022223"/>
                    <a:pt x="1816354" y="1022223"/>
                  </a:cubicBezTo>
                  <a:cubicBezTo>
                    <a:pt x="2819908" y="1022223"/>
                    <a:pt x="3621405" y="792099"/>
                    <a:pt x="3621405" y="516890"/>
                  </a:cubicBezTo>
                  <a:cubicBezTo>
                    <a:pt x="3621405" y="241681"/>
                    <a:pt x="2820035" y="11557"/>
                    <a:pt x="1816481" y="11557"/>
                  </a:cubicBezTo>
                  <a:lnTo>
                    <a:pt x="1816481" y="5715"/>
                  </a:lnTo>
                  <a:lnTo>
                    <a:pt x="1816481" y="11557"/>
                  </a:lnTo>
                  <a:cubicBezTo>
                    <a:pt x="812927" y="11557"/>
                    <a:pt x="11557" y="241681"/>
                    <a:pt x="11557" y="516890"/>
                  </a:cubicBezTo>
                  <a:close/>
                </a:path>
              </a:pathLst>
            </a:custGeom>
            <a:solidFill>
              <a:srgbClr val="44546A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3632962" cy="3220339"/>
            </a:xfrm>
            <a:custGeom>
              <a:avLst/>
              <a:gdLst/>
              <a:ahLst/>
              <a:cxnLst/>
              <a:rect l="l" t="t" r="r" b="b"/>
              <a:pathLst>
                <a:path w="3632962" h="3220339">
                  <a:moveTo>
                    <a:pt x="3632962" y="516890"/>
                  </a:moveTo>
                  <a:cubicBezTo>
                    <a:pt x="3632962" y="806323"/>
                    <a:pt x="2813050" y="1033780"/>
                    <a:pt x="1816481" y="1033780"/>
                  </a:cubicBezTo>
                  <a:lnTo>
                    <a:pt x="1816481" y="1028065"/>
                  </a:lnTo>
                  <a:lnTo>
                    <a:pt x="1816481" y="1033780"/>
                  </a:lnTo>
                  <a:cubicBezTo>
                    <a:pt x="819912" y="1033780"/>
                    <a:pt x="0" y="806323"/>
                    <a:pt x="0" y="516890"/>
                  </a:cubicBezTo>
                  <a:lnTo>
                    <a:pt x="5715" y="516890"/>
                  </a:lnTo>
                  <a:lnTo>
                    <a:pt x="0" y="516890"/>
                  </a:lnTo>
                  <a:cubicBezTo>
                    <a:pt x="0" y="227457"/>
                    <a:pt x="819912" y="0"/>
                    <a:pt x="1816481" y="0"/>
                  </a:cubicBezTo>
                  <a:cubicBezTo>
                    <a:pt x="2813050" y="0"/>
                    <a:pt x="3632962" y="227457"/>
                    <a:pt x="3632962" y="516890"/>
                  </a:cubicBezTo>
                  <a:lnTo>
                    <a:pt x="3627247" y="516890"/>
                  </a:lnTo>
                  <a:lnTo>
                    <a:pt x="3632962" y="516890"/>
                  </a:lnTo>
                  <a:lnTo>
                    <a:pt x="3632962" y="2703449"/>
                  </a:lnTo>
                  <a:lnTo>
                    <a:pt x="3627247" y="2703449"/>
                  </a:lnTo>
                  <a:lnTo>
                    <a:pt x="3632962" y="2703449"/>
                  </a:lnTo>
                  <a:cubicBezTo>
                    <a:pt x="3632962" y="2992882"/>
                    <a:pt x="2813050" y="3220339"/>
                    <a:pt x="1816481" y="3220339"/>
                  </a:cubicBezTo>
                  <a:lnTo>
                    <a:pt x="1816481" y="3214624"/>
                  </a:lnTo>
                  <a:lnTo>
                    <a:pt x="1816481" y="3220339"/>
                  </a:lnTo>
                  <a:cubicBezTo>
                    <a:pt x="819912" y="3220339"/>
                    <a:pt x="0" y="2992882"/>
                    <a:pt x="0" y="2703449"/>
                  </a:cubicBezTo>
                  <a:lnTo>
                    <a:pt x="0" y="516890"/>
                  </a:lnTo>
                  <a:lnTo>
                    <a:pt x="11557" y="516890"/>
                  </a:lnTo>
                  <a:lnTo>
                    <a:pt x="11557" y="2703449"/>
                  </a:lnTo>
                  <a:lnTo>
                    <a:pt x="5715" y="2703449"/>
                  </a:lnTo>
                  <a:lnTo>
                    <a:pt x="11557" y="2703449"/>
                  </a:lnTo>
                  <a:cubicBezTo>
                    <a:pt x="11557" y="2978658"/>
                    <a:pt x="812927" y="3208782"/>
                    <a:pt x="1816481" y="3208782"/>
                  </a:cubicBezTo>
                  <a:cubicBezTo>
                    <a:pt x="2820035" y="3208782"/>
                    <a:pt x="3621405" y="2978531"/>
                    <a:pt x="3621405" y="2703449"/>
                  </a:cubicBezTo>
                  <a:lnTo>
                    <a:pt x="3621405" y="516890"/>
                  </a:lnTo>
                  <a:cubicBezTo>
                    <a:pt x="3621405" y="241681"/>
                    <a:pt x="2820035" y="11557"/>
                    <a:pt x="1816481" y="11557"/>
                  </a:cubicBezTo>
                  <a:lnTo>
                    <a:pt x="1816481" y="5715"/>
                  </a:lnTo>
                  <a:lnTo>
                    <a:pt x="1816481" y="11557"/>
                  </a:lnTo>
                  <a:cubicBezTo>
                    <a:pt x="812927" y="11557"/>
                    <a:pt x="11557" y="241681"/>
                    <a:pt x="11557" y="516890"/>
                  </a:cubicBezTo>
                  <a:lnTo>
                    <a:pt x="5715" y="516890"/>
                  </a:lnTo>
                  <a:lnTo>
                    <a:pt x="11557" y="516890"/>
                  </a:lnTo>
                  <a:cubicBezTo>
                    <a:pt x="11557" y="792099"/>
                    <a:pt x="812927" y="1022223"/>
                    <a:pt x="1816481" y="1022223"/>
                  </a:cubicBezTo>
                  <a:cubicBezTo>
                    <a:pt x="2820035" y="1022223"/>
                    <a:pt x="3621405" y="792099"/>
                    <a:pt x="3621405" y="516890"/>
                  </a:cubicBezTo>
                  <a:close/>
                </a:path>
              </a:pathLst>
            </a:custGeom>
            <a:solidFill>
              <a:srgbClr val="44546A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3632902" cy="32203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37"/>
                </a:lnSpc>
              </a:pPr>
              <a:endParaRPr/>
            </a:p>
            <a:p>
              <a:pPr algn="ctr">
                <a:lnSpc>
                  <a:spcPts val="5347"/>
                </a:lnSpc>
              </a:pPr>
              <a:r>
                <a:rPr lang="en-US" sz="4456" spc="-177">
                  <a:solidFill>
                    <a:srgbClr val="FFFFFF"/>
                  </a:solidFill>
                  <a:latin typeface="Open Sans Bold"/>
                </a:rPr>
                <a:t>SOM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90602" y="3785076"/>
            <a:ext cx="4522801" cy="3955805"/>
            <a:chOff x="0" y="0"/>
            <a:chExt cx="6030401" cy="5274406"/>
          </a:xfrm>
        </p:grpSpPr>
        <p:sp>
          <p:nvSpPr>
            <p:cNvPr id="13" name="Freeform 13"/>
            <p:cNvSpPr/>
            <p:nvPr/>
          </p:nvSpPr>
          <p:spPr>
            <a:xfrm>
              <a:off x="5715" y="1153033"/>
              <a:ext cx="6018784" cy="4115689"/>
            </a:xfrm>
            <a:custGeom>
              <a:avLst/>
              <a:gdLst/>
              <a:ahLst/>
              <a:cxnLst/>
              <a:rect l="l" t="t" r="r" b="b"/>
              <a:pathLst>
                <a:path w="6018784" h="4115689">
                  <a:moveTo>
                    <a:pt x="0" y="0"/>
                  </a:moveTo>
                  <a:cubicBezTo>
                    <a:pt x="0" y="633603"/>
                    <a:pt x="1347343" y="1147318"/>
                    <a:pt x="3009392" y="1147318"/>
                  </a:cubicBezTo>
                  <a:cubicBezTo>
                    <a:pt x="4671441" y="1147318"/>
                    <a:pt x="6018784" y="633603"/>
                    <a:pt x="6018784" y="0"/>
                  </a:cubicBezTo>
                  <a:lnTo>
                    <a:pt x="6018784" y="2968371"/>
                  </a:lnTo>
                  <a:cubicBezTo>
                    <a:pt x="6018784" y="3601974"/>
                    <a:pt x="4671441" y="4115689"/>
                    <a:pt x="3009392" y="4115689"/>
                  </a:cubicBezTo>
                  <a:cubicBezTo>
                    <a:pt x="1347343" y="4115689"/>
                    <a:pt x="0" y="3601974"/>
                    <a:pt x="0" y="2968371"/>
                  </a:cubicBezTo>
                  <a:close/>
                </a:path>
              </a:pathLst>
            </a:custGeom>
            <a:solidFill>
              <a:srgbClr val="08BDA6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5715" y="5715"/>
              <a:ext cx="6018911" cy="2294636"/>
            </a:xfrm>
            <a:custGeom>
              <a:avLst/>
              <a:gdLst/>
              <a:ahLst/>
              <a:cxnLst/>
              <a:rect l="l" t="t" r="r" b="b"/>
              <a:pathLst>
                <a:path w="6018911" h="2294636">
                  <a:moveTo>
                    <a:pt x="0" y="1147318"/>
                  </a:moveTo>
                  <a:cubicBezTo>
                    <a:pt x="0" y="513715"/>
                    <a:pt x="1347470" y="0"/>
                    <a:pt x="3009519" y="0"/>
                  </a:cubicBezTo>
                  <a:cubicBezTo>
                    <a:pt x="4671568" y="0"/>
                    <a:pt x="6018911" y="513715"/>
                    <a:pt x="6018911" y="1147318"/>
                  </a:cubicBezTo>
                  <a:cubicBezTo>
                    <a:pt x="6018911" y="1780921"/>
                    <a:pt x="4671568" y="2294636"/>
                    <a:pt x="3009519" y="2294636"/>
                  </a:cubicBezTo>
                  <a:cubicBezTo>
                    <a:pt x="1347470" y="2294636"/>
                    <a:pt x="0" y="1780921"/>
                    <a:pt x="0" y="1147318"/>
                  </a:cubicBezTo>
                  <a:close/>
                </a:path>
              </a:pathLst>
            </a:custGeom>
            <a:solidFill>
              <a:srgbClr val="6AD7C9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5715" y="5715"/>
              <a:ext cx="6018911" cy="5263007"/>
            </a:xfrm>
            <a:custGeom>
              <a:avLst/>
              <a:gdLst/>
              <a:ahLst/>
              <a:cxnLst/>
              <a:rect l="l" t="t" r="r" b="b"/>
              <a:pathLst>
                <a:path w="6018911" h="5263007">
                  <a:moveTo>
                    <a:pt x="6018911" y="1147318"/>
                  </a:moveTo>
                  <a:cubicBezTo>
                    <a:pt x="6018911" y="1780921"/>
                    <a:pt x="4671568" y="2294636"/>
                    <a:pt x="3009519" y="2294636"/>
                  </a:cubicBezTo>
                  <a:cubicBezTo>
                    <a:pt x="1347470" y="2294636"/>
                    <a:pt x="0" y="1780921"/>
                    <a:pt x="0" y="1147318"/>
                  </a:cubicBezTo>
                  <a:cubicBezTo>
                    <a:pt x="0" y="513715"/>
                    <a:pt x="1347470" y="0"/>
                    <a:pt x="3009519" y="0"/>
                  </a:cubicBezTo>
                  <a:cubicBezTo>
                    <a:pt x="4671568" y="0"/>
                    <a:pt x="6018911" y="513715"/>
                    <a:pt x="6018911" y="1147318"/>
                  </a:cubicBezTo>
                  <a:lnTo>
                    <a:pt x="6018911" y="4115689"/>
                  </a:lnTo>
                  <a:cubicBezTo>
                    <a:pt x="6018911" y="4749292"/>
                    <a:pt x="4671568" y="5263007"/>
                    <a:pt x="3009519" y="5263007"/>
                  </a:cubicBezTo>
                  <a:cubicBezTo>
                    <a:pt x="1347470" y="5263007"/>
                    <a:pt x="0" y="4749292"/>
                    <a:pt x="0" y="4115689"/>
                  </a:cubicBezTo>
                  <a:lnTo>
                    <a:pt x="0" y="1147318"/>
                  </a:lnTo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-127" y="1147318"/>
              <a:ext cx="6030468" cy="4127119"/>
            </a:xfrm>
            <a:custGeom>
              <a:avLst/>
              <a:gdLst/>
              <a:ahLst/>
              <a:cxnLst/>
              <a:rect l="l" t="t" r="r" b="b"/>
              <a:pathLst>
                <a:path w="6030468" h="4127119">
                  <a:moveTo>
                    <a:pt x="11684" y="5715"/>
                  </a:moveTo>
                  <a:cubicBezTo>
                    <a:pt x="11684" y="632587"/>
                    <a:pt x="1351026" y="1147191"/>
                    <a:pt x="3015361" y="1147191"/>
                  </a:cubicBezTo>
                  <a:lnTo>
                    <a:pt x="3015361" y="1152906"/>
                  </a:lnTo>
                  <a:lnTo>
                    <a:pt x="3015361" y="1147191"/>
                  </a:lnTo>
                  <a:cubicBezTo>
                    <a:pt x="4679696" y="1147191"/>
                    <a:pt x="6019038" y="632587"/>
                    <a:pt x="6019038" y="5715"/>
                  </a:cubicBezTo>
                  <a:lnTo>
                    <a:pt x="6024753" y="5715"/>
                  </a:lnTo>
                  <a:lnTo>
                    <a:pt x="6030468" y="5715"/>
                  </a:lnTo>
                  <a:lnTo>
                    <a:pt x="6030468" y="2974086"/>
                  </a:lnTo>
                  <a:lnTo>
                    <a:pt x="6024753" y="2974086"/>
                  </a:lnTo>
                  <a:lnTo>
                    <a:pt x="6030468" y="2974086"/>
                  </a:lnTo>
                  <a:cubicBezTo>
                    <a:pt x="6030468" y="3614420"/>
                    <a:pt x="4675124" y="4127119"/>
                    <a:pt x="3015234" y="4127119"/>
                  </a:cubicBezTo>
                  <a:lnTo>
                    <a:pt x="3015234" y="4121404"/>
                  </a:lnTo>
                  <a:lnTo>
                    <a:pt x="3015234" y="4127119"/>
                  </a:lnTo>
                  <a:cubicBezTo>
                    <a:pt x="1355471" y="4127119"/>
                    <a:pt x="127" y="3614293"/>
                    <a:pt x="127" y="2974086"/>
                  </a:cubicBezTo>
                  <a:lnTo>
                    <a:pt x="127" y="5715"/>
                  </a:lnTo>
                  <a:cubicBezTo>
                    <a:pt x="127" y="2540"/>
                    <a:pt x="2667" y="0"/>
                    <a:pt x="5842" y="0"/>
                  </a:cubicBezTo>
                  <a:cubicBezTo>
                    <a:pt x="9017" y="0"/>
                    <a:pt x="11557" y="2540"/>
                    <a:pt x="11557" y="5715"/>
                  </a:cubicBezTo>
                  <a:moveTo>
                    <a:pt x="0" y="5715"/>
                  </a:moveTo>
                  <a:lnTo>
                    <a:pt x="5842" y="5715"/>
                  </a:lnTo>
                  <a:lnTo>
                    <a:pt x="11684" y="5715"/>
                  </a:lnTo>
                  <a:lnTo>
                    <a:pt x="11684" y="2974086"/>
                  </a:lnTo>
                  <a:lnTo>
                    <a:pt x="5842" y="2974086"/>
                  </a:lnTo>
                  <a:lnTo>
                    <a:pt x="11684" y="2974086"/>
                  </a:lnTo>
                  <a:cubicBezTo>
                    <a:pt x="11684" y="3600958"/>
                    <a:pt x="1351026" y="4115562"/>
                    <a:pt x="3015361" y="4115562"/>
                  </a:cubicBezTo>
                  <a:cubicBezTo>
                    <a:pt x="4679696" y="4115562"/>
                    <a:pt x="6019038" y="3600958"/>
                    <a:pt x="6019038" y="2974086"/>
                  </a:cubicBezTo>
                  <a:lnTo>
                    <a:pt x="6019038" y="5715"/>
                  </a:lnTo>
                  <a:cubicBezTo>
                    <a:pt x="6019038" y="2540"/>
                    <a:pt x="6021578" y="0"/>
                    <a:pt x="6024753" y="0"/>
                  </a:cubicBezTo>
                  <a:cubicBezTo>
                    <a:pt x="6027928" y="0"/>
                    <a:pt x="6030468" y="2540"/>
                    <a:pt x="6030468" y="5715"/>
                  </a:cubicBezTo>
                  <a:cubicBezTo>
                    <a:pt x="6030468" y="646049"/>
                    <a:pt x="4675124" y="1158748"/>
                    <a:pt x="3015234" y="1158748"/>
                  </a:cubicBezTo>
                  <a:cubicBezTo>
                    <a:pt x="1355344" y="1158748"/>
                    <a:pt x="127" y="646049"/>
                    <a:pt x="127" y="5715"/>
                  </a:cubicBezTo>
                  <a:close/>
                </a:path>
              </a:pathLst>
            </a:custGeom>
            <a:solidFill>
              <a:srgbClr val="44546A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0" y="0"/>
              <a:ext cx="6030341" cy="2306066"/>
            </a:xfrm>
            <a:custGeom>
              <a:avLst/>
              <a:gdLst/>
              <a:ahLst/>
              <a:cxnLst/>
              <a:rect l="l" t="t" r="r" b="b"/>
              <a:pathLst>
                <a:path w="6030341" h="2306066">
                  <a:moveTo>
                    <a:pt x="0" y="1153033"/>
                  </a:moveTo>
                  <a:cubicBezTo>
                    <a:pt x="0" y="512699"/>
                    <a:pt x="1355344" y="0"/>
                    <a:pt x="3015234" y="0"/>
                  </a:cubicBezTo>
                  <a:cubicBezTo>
                    <a:pt x="4675124" y="0"/>
                    <a:pt x="6030341" y="512699"/>
                    <a:pt x="6030341" y="1153033"/>
                  </a:cubicBezTo>
                  <a:lnTo>
                    <a:pt x="6024626" y="1153033"/>
                  </a:lnTo>
                  <a:lnTo>
                    <a:pt x="6030341" y="1153033"/>
                  </a:lnTo>
                  <a:cubicBezTo>
                    <a:pt x="6030341" y="1793367"/>
                    <a:pt x="4674997" y="2306066"/>
                    <a:pt x="3015107" y="2306066"/>
                  </a:cubicBezTo>
                  <a:lnTo>
                    <a:pt x="3015107" y="2300351"/>
                  </a:lnTo>
                  <a:lnTo>
                    <a:pt x="3015107" y="2306066"/>
                  </a:lnTo>
                  <a:cubicBezTo>
                    <a:pt x="1355344" y="2306066"/>
                    <a:pt x="0" y="1793367"/>
                    <a:pt x="0" y="1153033"/>
                  </a:cubicBezTo>
                  <a:lnTo>
                    <a:pt x="5715" y="1153033"/>
                  </a:lnTo>
                  <a:lnTo>
                    <a:pt x="11557" y="1153033"/>
                  </a:lnTo>
                  <a:lnTo>
                    <a:pt x="5715" y="1153033"/>
                  </a:lnTo>
                  <a:lnTo>
                    <a:pt x="0" y="1153033"/>
                  </a:lnTo>
                  <a:moveTo>
                    <a:pt x="11557" y="1153033"/>
                  </a:moveTo>
                  <a:cubicBezTo>
                    <a:pt x="11557" y="1156208"/>
                    <a:pt x="9017" y="1158748"/>
                    <a:pt x="5842" y="1158748"/>
                  </a:cubicBezTo>
                  <a:cubicBezTo>
                    <a:pt x="2667" y="1158748"/>
                    <a:pt x="0" y="1156208"/>
                    <a:pt x="0" y="1153033"/>
                  </a:cubicBezTo>
                  <a:cubicBezTo>
                    <a:pt x="0" y="1149858"/>
                    <a:pt x="2540" y="1147318"/>
                    <a:pt x="5715" y="1147318"/>
                  </a:cubicBezTo>
                  <a:cubicBezTo>
                    <a:pt x="8890" y="1147318"/>
                    <a:pt x="11430" y="1149858"/>
                    <a:pt x="11430" y="1153033"/>
                  </a:cubicBezTo>
                  <a:cubicBezTo>
                    <a:pt x="11430" y="1779905"/>
                    <a:pt x="1350772" y="2294509"/>
                    <a:pt x="3015107" y="2294509"/>
                  </a:cubicBezTo>
                  <a:cubicBezTo>
                    <a:pt x="4679442" y="2294509"/>
                    <a:pt x="6018784" y="1779905"/>
                    <a:pt x="6018784" y="1153033"/>
                  </a:cubicBezTo>
                  <a:cubicBezTo>
                    <a:pt x="6018784" y="526161"/>
                    <a:pt x="4679442" y="11557"/>
                    <a:pt x="3015234" y="11557"/>
                  </a:cubicBezTo>
                  <a:lnTo>
                    <a:pt x="3015234" y="5715"/>
                  </a:lnTo>
                  <a:lnTo>
                    <a:pt x="3015234" y="11557"/>
                  </a:lnTo>
                  <a:cubicBezTo>
                    <a:pt x="1350899" y="11557"/>
                    <a:pt x="11557" y="526161"/>
                    <a:pt x="11557" y="1153033"/>
                  </a:cubicBezTo>
                  <a:close/>
                </a:path>
              </a:pathLst>
            </a:custGeom>
            <a:solidFill>
              <a:srgbClr val="44546A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0" y="0"/>
              <a:ext cx="6030341" cy="5274437"/>
            </a:xfrm>
            <a:custGeom>
              <a:avLst/>
              <a:gdLst/>
              <a:ahLst/>
              <a:cxnLst/>
              <a:rect l="l" t="t" r="r" b="b"/>
              <a:pathLst>
                <a:path w="6030341" h="5274437">
                  <a:moveTo>
                    <a:pt x="6030341" y="1153033"/>
                  </a:moveTo>
                  <a:cubicBezTo>
                    <a:pt x="6030341" y="1793367"/>
                    <a:pt x="4674997" y="2306066"/>
                    <a:pt x="3015107" y="2306066"/>
                  </a:cubicBezTo>
                  <a:lnTo>
                    <a:pt x="3015107" y="2300351"/>
                  </a:lnTo>
                  <a:lnTo>
                    <a:pt x="3015107" y="2306066"/>
                  </a:lnTo>
                  <a:cubicBezTo>
                    <a:pt x="1355344" y="2306066"/>
                    <a:pt x="0" y="1793367"/>
                    <a:pt x="0" y="1153033"/>
                  </a:cubicBezTo>
                  <a:cubicBezTo>
                    <a:pt x="0" y="512699"/>
                    <a:pt x="1355344" y="0"/>
                    <a:pt x="3015234" y="0"/>
                  </a:cubicBezTo>
                  <a:cubicBezTo>
                    <a:pt x="4675124" y="0"/>
                    <a:pt x="6030341" y="512699"/>
                    <a:pt x="6030341" y="1153033"/>
                  </a:cubicBezTo>
                  <a:lnTo>
                    <a:pt x="6024626" y="1153033"/>
                  </a:lnTo>
                  <a:lnTo>
                    <a:pt x="6030341" y="1153033"/>
                  </a:lnTo>
                  <a:lnTo>
                    <a:pt x="6030341" y="4121404"/>
                  </a:lnTo>
                  <a:lnTo>
                    <a:pt x="6024626" y="4121404"/>
                  </a:lnTo>
                  <a:lnTo>
                    <a:pt x="6030341" y="4121404"/>
                  </a:lnTo>
                  <a:cubicBezTo>
                    <a:pt x="6030341" y="4761738"/>
                    <a:pt x="4674997" y="5274437"/>
                    <a:pt x="3015107" y="5274437"/>
                  </a:cubicBezTo>
                  <a:lnTo>
                    <a:pt x="3015107" y="5268722"/>
                  </a:lnTo>
                  <a:lnTo>
                    <a:pt x="3015107" y="5274437"/>
                  </a:lnTo>
                  <a:cubicBezTo>
                    <a:pt x="1355344" y="5274437"/>
                    <a:pt x="0" y="4761611"/>
                    <a:pt x="0" y="4121404"/>
                  </a:cubicBezTo>
                  <a:lnTo>
                    <a:pt x="0" y="1153033"/>
                  </a:lnTo>
                  <a:lnTo>
                    <a:pt x="11557" y="1153033"/>
                  </a:lnTo>
                  <a:lnTo>
                    <a:pt x="11557" y="4121404"/>
                  </a:lnTo>
                  <a:lnTo>
                    <a:pt x="5715" y="4121404"/>
                  </a:lnTo>
                  <a:lnTo>
                    <a:pt x="11557" y="4121404"/>
                  </a:lnTo>
                  <a:cubicBezTo>
                    <a:pt x="11557" y="4748276"/>
                    <a:pt x="1350899" y="5262880"/>
                    <a:pt x="3015234" y="5262880"/>
                  </a:cubicBezTo>
                  <a:cubicBezTo>
                    <a:pt x="4679569" y="5262880"/>
                    <a:pt x="6018911" y="4748276"/>
                    <a:pt x="6018911" y="4121404"/>
                  </a:cubicBezTo>
                  <a:lnTo>
                    <a:pt x="6018911" y="1153033"/>
                  </a:lnTo>
                  <a:cubicBezTo>
                    <a:pt x="6018911" y="526161"/>
                    <a:pt x="4679442" y="11557"/>
                    <a:pt x="3015234" y="11557"/>
                  </a:cubicBezTo>
                  <a:lnTo>
                    <a:pt x="3015234" y="5715"/>
                  </a:lnTo>
                  <a:lnTo>
                    <a:pt x="3015234" y="11557"/>
                  </a:lnTo>
                  <a:cubicBezTo>
                    <a:pt x="1350899" y="11557"/>
                    <a:pt x="11557" y="526161"/>
                    <a:pt x="11557" y="1153033"/>
                  </a:cubicBezTo>
                  <a:lnTo>
                    <a:pt x="5715" y="1153033"/>
                  </a:lnTo>
                  <a:lnTo>
                    <a:pt x="11557" y="1153033"/>
                  </a:lnTo>
                  <a:cubicBezTo>
                    <a:pt x="11557" y="1779905"/>
                    <a:pt x="1350899" y="2294509"/>
                    <a:pt x="3015234" y="2294509"/>
                  </a:cubicBezTo>
                  <a:cubicBezTo>
                    <a:pt x="4679569" y="2294509"/>
                    <a:pt x="6018911" y="1779905"/>
                    <a:pt x="6018911" y="1153033"/>
                  </a:cubicBezTo>
                  <a:close/>
                </a:path>
              </a:pathLst>
            </a:custGeom>
            <a:solidFill>
              <a:srgbClr val="44546A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0"/>
              <a:ext cx="6030401" cy="52744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347"/>
                </a:lnSpc>
              </a:pPr>
              <a:endParaRPr/>
            </a:p>
            <a:p>
              <a:pPr algn="ctr">
                <a:lnSpc>
                  <a:spcPts val="5347"/>
                </a:lnSpc>
              </a:pPr>
              <a:r>
                <a:rPr lang="en-US" sz="4456" spc="-177">
                  <a:solidFill>
                    <a:srgbClr val="FFFFFF"/>
                  </a:solidFill>
                  <a:latin typeface="Open Sans Bold"/>
                </a:rPr>
                <a:t>SAM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86221" y="2099596"/>
            <a:ext cx="6131562" cy="3512140"/>
            <a:chOff x="0" y="0"/>
            <a:chExt cx="8175416" cy="4682854"/>
          </a:xfrm>
        </p:grpSpPr>
        <p:sp>
          <p:nvSpPr>
            <p:cNvPr id="21" name="Freeform 21"/>
            <p:cNvSpPr/>
            <p:nvPr/>
          </p:nvSpPr>
          <p:spPr>
            <a:xfrm>
              <a:off x="5715" y="867156"/>
              <a:ext cx="8163814" cy="3809873"/>
            </a:xfrm>
            <a:custGeom>
              <a:avLst/>
              <a:gdLst/>
              <a:ahLst/>
              <a:cxnLst/>
              <a:rect l="l" t="t" r="r" b="b"/>
              <a:pathLst>
                <a:path w="8163814" h="3809873">
                  <a:moveTo>
                    <a:pt x="0" y="0"/>
                  </a:moveTo>
                  <a:cubicBezTo>
                    <a:pt x="0" y="475742"/>
                    <a:pt x="1827530" y="861314"/>
                    <a:pt x="4081907" y="861314"/>
                  </a:cubicBezTo>
                  <a:cubicBezTo>
                    <a:pt x="6336284" y="861314"/>
                    <a:pt x="8163814" y="475615"/>
                    <a:pt x="8163814" y="0"/>
                  </a:cubicBezTo>
                  <a:lnTo>
                    <a:pt x="8163814" y="2948559"/>
                  </a:lnTo>
                  <a:cubicBezTo>
                    <a:pt x="8163814" y="3424301"/>
                    <a:pt x="6336284" y="3809873"/>
                    <a:pt x="4081907" y="3809873"/>
                  </a:cubicBezTo>
                  <a:cubicBezTo>
                    <a:pt x="1827530" y="3809873"/>
                    <a:pt x="0" y="3424301"/>
                    <a:pt x="0" y="2948559"/>
                  </a:cubicBezTo>
                  <a:close/>
                </a:path>
              </a:pathLst>
            </a:custGeom>
            <a:solidFill>
              <a:srgbClr val="3C78D8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5715" y="5715"/>
              <a:ext cx="8163941" cy="1722755"/>
            </a:xfrm>
            <a:custGeom>
              <a:avLst/>
              <a:gdLst/>
              <a:ahLst/>
              <a:cxnLst/>
              <a:rect l="l" t="t" r="r" b="b"/>
              <a:pathLst>
                <a:path w="8163941" h="1722755">
                  <a:moveTo>
                    <a:pt x="0" y="861441"/>
                  </a:moveTo>
                  <a:cubicBezTo>
                    <a:pt x="0" y="385699"/>
                    <a:pt x="1827657" y="0"/>
                    <a:pt x="4082034" y="0"/>
                  </a:cubicBezTo>
                  <a:cubicBezTo>
                    <a:pt x="6336411" y="0"/>
                    <a:pt x="8163941" y="385699"/>
                    <a:pt x="8163941" y="861441"/>
                  </a:cubicBezTo>
                  <a:cubicBezTo>
                    <a:pt x="8163941" y="1337183"/>
                    <a:pt x="6336411" y="1722755"/>
                    <a:pt x="4082034" y="1722755"/>
                  </a:cubicBezTo>
                  <a:cubicBezTo>
                    <a:pt x="1827657" y="1722755"/>
                    <a:pt x="0" y="1337183"/>
                    <a:pt x="0" y="861441"/>
                  </a:cubicBezTo>
                  <a:close/>
                </a:path>
              </a:pathLst>
            </a:custGeom>
            <a:solidFill>
              <a:srgbClr val="8AAEE7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5715" y="5715"/>
              <a:ext cx="8163941" cy="4671314"/>
            </a:xfrm>
            <a:custGeom>
              <a:avLst/>
              <a:gdLst/>
              <a:ahLst/>
              <a:cxnLst/>
              <a:rect l="l" t="t" r="r" b="b"/>
              <a:pathLst>
                <a:path w="8163941" h="4671314">
                  <a:moveTo>
                    <a:pt x="8163941" y="861441"/>
                  </a:moveTo>
                  <a:cubicBezTo>
                    <a:pt x="8163941" y="1337183"/>
                    <a:pt x="6336411" y="1722755"/>
                    <a:pt x="4082034" y="1722755"/>
                  </a:cubicBezTo>
                  <a:cubicBezTo>
                    <a:pt x="1827657" y="1722755"/>
                    <a:pt x="0" y="1337183"/>
                    <a:pt x="0" y="861441"/>
                  </a:cubicBezTo>
                  <a:cubicBezTo>
                    <a:pt x="0" y="385699"/>
                    <a:pt x="1827657" y="0"/>
                    <a:pt x="4082034" y="0"/>
                  </a:cubicBezTo>
                  <a:cubicBezTo>
                    <a:pt x="6336411" y="0"/>
                    <a:pt x="8163941" y="385699"/>
                    <a:pt x="8163941" y="861441"/>
                  </a:cubicBezTo>
                  <a:lnTo>
                    <a:pt x="8163941" y="3810000"/>
                  </a:lnTo>
                  <a:cubicBezTo>
                    <a:pt x="8163941" y="4285742"/>
                    <a:pt x="6336411" y="4671314"/>
                    <a:pt x="4082034" y="4671314"/>
                  </a:cubicBezTo>
                  <a:cubicBezTo>
                    <a:pt x="1827657" y="4671314"/>
                    <a:pt x="0" y="4285742"/>
                    <a:pt x="0" y="3810000"/>
                  </a:cubicBezTo>
                  <a:lnTo>
                    <a:pt x="0" y="861441"/>
                  </a:lnTo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0" y="861441"/>
              <a:ext cx="8175371" cy="3821430"/>
            </a:xfrm>
            <a:custGeom>
              <a:avLst/>
              <a:gdLst/>
              <a:ahLst/>
              <a:cxnLst/>
              <a:rect l="l" t="t" r="r" b="b"/>
              <a:pathLst>
                <a:path w="8175371" h="3821430">
                  <a:moveTo>
                    <a:pt x="0" y="5715"/>
                  </a:moveTo>
                  <a:cubicBezTo>
                    <a:pt x="0" y="2540"/>
                    <a:pt x="2540" y="0"/>
                    <a:pt x="5715" y="0"/>
                  </a:cubicBezTo>
                  <a:cubicBezTo>
                    <a:pt x="8890" y="0"/>
                    <a:pt x="11430" y="2540"/>
                    <a:pt x="11430" y="5715"/>
                  </a:cubicBezTo>
                  <a:cubicBezTo>
                    <a:pt x="11430" y="474091"/>
                    <a:pt x="1828673" y="861314"/>
                    <a:pt x="4087622" y="861314"/>
                  </a:cubicBezTo>
                  <a:lnTo>
                    <a:pt x="4087622" y="867029"/>
                  </a:lnTo>
                  <a:lnTo>
                    <a:pt x="4087622" y="861314"/>
                  </a:lnTo>
                  <a:cubicBezTo>
                    <a:pt x="6346571" y="861314"/>
                    <a:pt x="8163814" y="474091"/>
                    <a:pt x="8163814" y="5715"/>
                  </a:cubicBezTo>
                  <a:lnTo>
                    <a:pt x="8169528" y="5715"/>
                  </a:lnTo>
                  <a:lnTo>
                    <a:pt x="8175244" y="5715"/>
                  </a:lnTo>
                  <a:lnTo>
                    <a:pt x="8175244" y="2954274"/>
                  </a:lnTo>
                  <a:lnTo>
                    <a:pt x="8169528" y="2954274"/>
                  </a:lnTo>
                  <a:lnTo>
                    <a:pt x="8175244" y="2954274"/>
                  </a:lnTo>
                  <a:cubicBezTo>
                    <a:pt x="8175244" y="3437382"/>
                    <a:pt x="6337427" y="3821430"/>
                    <a:pt x="4087495" y="3821430"/>
                  </a:cubicBezTo>
                  <a:lnTo>
                    <a:pt x="4087495" y="3815715"/>
                  </a:lnTo>
                  <a:lnTo>
                    <a:pt x="4087495" y="3821430"/>
                  </a:lnTo>
                  <a:cubicBezTo>
                    <a:pt x="1837817" y="3821430"/>
                    <a:pt x="0" y="3437382"/>
                    <a:pt x="0" y="2954274"/>
                  </a:cubicBezTo>
                  <a:lnTo>
                    <a:pt x="0" y="5715"/>
                  </a:lnTo>
                  <a:lnTo>
                    <a:pt x="5715" y="5715"/>
                  </a:lnTo>
                  <a:lnTo>
                    <a:pt x="0" y="5715"/>
                  </a:lnTo>
                  <a:moveTo>
                    <a:pt x="11557" y="5715"/>
                  </a:moveTo>
                  <a:lnTo>
                    <a:pt x="11557" y="2954274"/>
                  </a:lnTo>
                  <a:lnTo>
                    <a:pt x="5715" y="2954274"/>
                  </a:lnTo>
                  <a:lnTo>
                    <a:pt x="11557" y="2954274"/>
                  </a:lnTo>
                  <a:cubicBezTo>
                    <a:pt x="11557" y="3422650"/>
                    <a:pt x="1828800" y="3809873"/>
                    <a:pt x="4087749" y="3809873"/>
                  </a:cubicBezTo>
                  <a:cubicBezTo>
                    <a:pt x="6346698" y="3809873"/>
                    <a:pt x="8163940" y="3422650"/>
                    <a:pt x="8163940" y="2954274"/>
                  </a:cubicBezTo>
                  <a:lnTo>
                    <a:pt x="8163940" y="5715"/>
                  </a:lnTo>
                  <a:cubicBezTo>
                    <a:pt x="8163940" y="2540"/>
                    <a:pt x="8166481" y="0"/>
                    <a:pt x="8169656" y="0"/>
                  </a:cubicBezTo>
                  <a:cubicBezTo>
                    <a:pt x="8172831" y="0"/>
                    <a:pt x="8175371" y="2540"/>
                    <a:pt x="8175371" y="5715"/>
                  </a:cubicBezTo>
                  <a:cubicBezTo>
                    <a:pt x="8175371" y="488823"/>
                    <a:pt x="6337554" y="872871"/>
                    <a:pt x="4087622" y="872871"/>
                  </a:cubicBezTo>
                  <a:cubicBezTo>
                    <a:pt x="1837690" y="872871"/>
                    <a:pt x="0" y="488823"/>
                    <a:pt x="0" y="5715"/>
                  </a:cubicBezTo>
                  <a:lnTo>
                    <a:pt x="5715" y="5715"/>
                  </a:lnTo>
                  <a:lnTo>
                    <a:pt x="11557" y="5715"/>
                  </a:lnTo>
                  <a:close/>
                </a:path>
              </a:pathLst>
            </a:custGeom>
            <a:solidFill>
              <a:srgbClr val="44546A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0" y="0"/>
              <a:ext cx="8175371" cy="1734312"/>
            </a:xfrm>
            <a:custGeom>
              <a:avLst/>
              <a:gdLst/>
              <a:ahLst/>
              <a:cxnLst/>
              <a:rect l="l" t="t" r="r" b="b"/>
              <a:pathLst>
                <a:path w="8175371" h="1734312">
                  <a:moveTo>
                    <a:pt x="0" y="867156"/>
                  </a:moveTo>
                  <a:lnTo>
                    <a:pt x="5715" y="867156"/>
                  </a:lnTo>
                  <a:lnTo>
                    <a:pt x="0" y="867156"/>
                  </a:lnTo>
                  <a:cubicBezTo>
                    <a:pt x="0" y="384048"/>
                    <a:pt x="1837817" y="0"/>
                    <a:pt x="4087749" y="0"/>
                  </a:cubicBezTo>
                  <a:cubicBezTo>
                    <a:pt x="6337681" y="0"/>
                    <a:pt x="8175371" y="384048"/>
                    <a:pt x="8175371" y="867156"/>
                  </a:cubicBezTo>
                  <a:lnTo>
                    <a:pt x="8169656" y="867156"/>
                  </a:lnTo>
                  <a:lnTo>
                    <a:pt x="8175371" y="867156"/>
                  </a:lnTo>
                  <a:cubicBezTo>
                    <a:pt x="8175371" y="1350264"/>
                    <a:pt x="6337554" y="1734312"/>
                    <a:pt x="4087622" y="1734312"/>
                  </a:cubicBezTo>
                  <a:lnTo>
                    <a:pt x="4087622" y="1728597"/>
                  </a:lnTo>
                  <a:lnTo>
                    <a:pt x="4087622" y="1734312"/>
                  </a:lnTo>
                  <a:cubicBezTo>
                    <a:pt x="1837817" y="1734312"/>
                    <a:pt x="0" y="1350264"/>
                    <a:pt x="0" y="867156"/>
                  </a:cubicBezTo>
                  <a:lnTo>
                    <a:pt x="5715" y="867156"/>
                  </a:lnTo>
                  <a:lnTo>
                    <a:pt x="11557" y="867156"/>
                  </a:lnTo>
                  <a:lnTo>
                    <a:pt x="5715" y="867156"/>
                  </a:lnTo>
                  <a:lnTo>
                    <a:pt x="0" y="867156"/>
                  </a:lnTo>
                  <a:moveTo>
                    <a:pt x="11557" y="867156"/>
                  </a:moveTo>
                  <a:cubicBezTo>
                    <a:pt x="11557" y="870331"/>
                    <a:pt x="9017" y="872871"/>
                    <a:pt x="5842" y="872871"/>
                  </a:cubicBezTo>
                  <a:cubicBezTo>
                    <a:pt x="2667" y="872871"/>
                    <a:pt x="0" y="870331"/>
                    <a:pt x="0" y="867156"/>
                  </a:cubicBezTo>
                  <a:cubicBezTo>
                    <a:pt x="0" y="863981"/>
                    <a:pt x="2540" y="861441"/>
                    <a:pt x="5715" y="861441"/>
                  </a:cubicBezTo>
                  <a:cubicBezTo>
                    <a:pt x="8890" y="861441"/>
                    <a:pt x="11430" y="863981"/>
                    <a:pt x="11430" y="867156"/>
                  </a:cubicBezTo>
                  <a:cubicBezTo>
                    <a:pt x="11430" y="1335532"/>
                    <a:pt x="1828673" y="1722755"/>
                    <a:pt x="4087622" y="1722755"/>
                  </a:cubicBezTo>
                  <a:cubicBezTo>
                    <a:pt x="6346571" y="1722755"/>
                    <a:pt x="8163814" y="1335532"/>
                    <a:pt x="8163814" y="867156"/>
                  </a:cubicBezTo>
                  <a:cubicBezTo>
                    <a:pt x="8163814" y="398780"/>
                    <a:pt x="6346571" y="11557"/>
                    <a:pt x="4087749" y="11557"/>
                  </a:cubicBezTo>
                  <a:lnTo>
                    <a:pt x="4087749" y="5715"/>
                  </a:lnTo>
                  <a:lnTo>
                    <a:pt x="4087749" y="11557"/>
                  </a:lnTo>
                  <a:cubicBezTo>
                    <a:pt x="1828800" y="11557"/>
                    <a:pt x="11557" y="398780"/>
                    <a:pt x="11557" y="867156"/>
                  </a:cubicBezTo>
                  <a:close/>
                </a:path>
              </a:pathLst>
            </a:custGeom>
            <a:solidFill>
              <a:srgbClr val="44546A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0" y="0"/>
              <a:ext cx="8175371" cy="4682871"/>
            </a:xfrm>
            <a:custGeom>
              <a:avLst/>
              <a:gdLst/>
              <a:ahLst/>
              <a:cxnLst/>
              <a:rect l="l" t="t" r="r" b="b"/>
              <a:pathLst>
                <a:path w="8175371" h="4682871">
                  <a:moveTo>
                    <a:pt x="8175371" y="867156"/>
                  </a:moveTo>
                  <a:cubicBezTo>
                    <a:pt x="8175371" y="1350264"/>
                    <a:pt x="6337554" y="1734312"/>
                    <a:pt x="4087622" y="1734312"/>
                  </a:cubicBezTo>
                  <a:lnTo>
                    <a:pt x="4087622" y="1728597"/>
                  </a:lnTo>
                  <a:lnTo>
                    <a:pt x="4087622" y="1734312"/>
                  </a:lnTo>
                  <a:cubicBezTo>
                    <a:pt x="1837817" y="1734312"/>
                    <a:pt x="0" y="1350264"/>
                    <a:pt x="0" y="867156"/>
                  </a:cubicBezTo>
                  <a:lnTo>
                    <a:pt x="5715" y="867156"/>
                  </a:lnTo>
                  <a:lnTo>
                    <a:pt x="0" y="867156"/>
                  </a:lnTo>
                  <a:cubicBezTo>
                    <a:pt x="0" y="384048"/>
                    <a:pt x="1837817" y="0"/>
                    <a:pt x="4087749" y="0"/>
                  </a:cubicBezTo>
                  <a:cubicBezTo>
                    <a:pt x="6337681" y="0"/>
                    <a:pt x="8175371" y="384048"/>
                    <a:pt x="8175371" y="867156"/>
                  </a:cubicBezTo>
                  <a:lnTo>
                    <a:pt x="8169656" y="867156"/>
                  </a:lnTo>
                  <a:lnTo>
                    <a:pt x="8175371" y="867156"/>
                  </a:lnTo>
                  <a:lnTo>
                    <a:pt x="8175371" y="3815715"/>
                  </a:lnTo>
                  <a:lnTo>
                    <a:pt x="8169656" y="3815715"/>
                  </a:lnTo>
                  <a:lnTo>
                    <a:pt x="8175371" y="3815715"/>
                  </a:lnTo>
                  <a:cubicBezTo>
                    <a:pt x="8175371" y="4298823"/>
                    <a:pt x="6337554" y="4682871"/>
                    <a:pt x="4087622" y="4682871"/>
                  </a:cubicBezTo>
                  <a:lnTo>
                    <a:pt x="4087622" y="4677156"/>
                  </a:lnTo>
                  <a:lnTo>
                    <a:pt x="4087622" y="4682871"/>
                  </a:lnTo>
                  <a:cubicBezTo>
                    <a:pt x="1837817" y="4682871"/>
                    <a:pt x="0" y="4298823"/>
                    <a:pt x="0" y="3815715"/>
                  </a:cubicBezTo>
                  <a:lnTo>
                    <a:pt x="0" y="867156"/>
                  </a:lnTo>
                  <a:lnTo>
                    <a:pt x="11557" y="867156"/>
                  </a:lnTo>
                  <a:lnTo>
                    <a:pt x="11557" y="3815715"/>
                  </a:lnTo>
                  <a:lnTo>
                    <a:pt x="5715" y="3815715"/>
                  </a:lnTo>
                  <a:lnTo>
                    <a:pt x="11557" y="3815715"/>
                  </a:lnTo>
                  <a:cubicBezTo>
                    <a:pt x="11557" y="4284091"/>
                    <a:pt x="1828800" y="4671314"/>
                    <a:pt x="4087749" y="4671314"/>
                  </a:cubicBezTo>
                  <a:cubicBezTo>
                    <a:pt x="6346698" y="4671314"/>
                    <a:pt x="8163940" y="4284091"/>
                    <a:pt x="8163940" y="3815715"/>
                  </a:cubicBezTo>
                  <a:lnTo>
                    <a:pt x="8163940" y="867156"/>
                  </a:lnTo>
                  <a:cubicBezTo>
                    <a:pt x="8163814" y="398780"/>
                    <a:pt x="6346571" y="11557"/>
                    <a:pt x="4087749" y="11557"/>
                  </a:cubicBezTo>
                  <a:lnTo>
                    <a:pt x="4087749" y="5715"/>
                  </a:lnTo>
                  <a:lnTo>
                    <a:pt x="4087749" y="11557"/>
                  </a:lnTo>
                  <a:cubicBezTo>
                    <a:pt x="1828800" y="11557"/>
                    <a:pt x="11557" y="398780"/>
                    <a:pt x="11557" y="867156"/>
                  </a:cubicBezTo>
                  <a:lnTo>
                    <a:pt x="5715" y="867156"/>
                  </a:lnTo>
                  <a:lnTo>
                    <a:pt x="11557" y="867156"/>
                  </a:lnTo>
                  <a:cubicBezTo>
                    <a:pt x="11557" y="1335532"/>
                    <a:pt x="1828800" y="1722755"/>
                    <a:pt x="4087749" y="1722755"/>
                  </a:cubicBezTo>
                  <a:cubicBezTo>
                    <a:pt x="6346698" y="1722755"/>
                    <a:pt x="8163940" y="1335532"/>
                    <a:pt x="8163940" y="867156"/>
                  </a:cubicBezTo>
                  <a:close/>
                </a:path>
              </a:pathLst>
            </a:custGeom>
            <a:solidFill>
              <a:srgbClr val="44546A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0"/>
              <a:ext cx="8175416" cy="46828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19"/>
                </a:lnSpc>
              </a:pPr>
              <a:endParaRPr/>
            </a:p>
            <a:p>
              <a:pPr algn="ctr">
                <a:lnSpc>
                  <a:spcPts val="5347"/>
                </a:lnSpc>
              </a:pPr>
              <a:r>
                <a:rPr lang="en-US" sz="4456" spc="-177">
                  <a:solidFill>
                    <a:srgbClr val="FFFFFF"/>
                  </a:solidFill>
                  <a:latin typeface="Open Sans Bold"/>
                </a:rPr>
                <a:t>TAM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7283057" y="2512530"/>
            <a:ext cx="10542592" cy="20534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27"/>
              </a:lnSpc>
            </a:pPr>
            <a:r>
              <a:rPr lang="en-US" sz="3729" spc="-148">
                <a:solidFill>
                  <a:srgbClr val="3C78D8"/>
                </a:solidFill>
                <a:latin typeface="Open Sans Bold"/>
              </a:rPr>
              <a:t> 400 млн.руб.</a:t>
            </a:r>
          </a:p>
          <a:p>
            <a:pPr algn="l">
              <a:lnSpc>
                <a:spcPts val="2699"/>
              </a:lnSpc>
            </a:pPr>
            <a:r>
              <a:rPr lang="en-US" sz="2499" spc="-97">
                <a:solidFill>
                  <a:srgbClr val="3C78D8"/>
                </a:solidFill>
                <a:latin typeface="Arial Bold"/>
              </a:rPr>
              <a:t>Общее количество туристов, использующих мобильные приложения для получения информации о туристических местах в мире, можно оценить в 1 миллиард человек</a:t>
            </a:r>
          </a:p>
          <a:p>
            <a:pPr algn="l">
              <a:lnSpc>
                <a:spcPts val="2161"/>
              </a:lnSpc>
            </a:pPr>
            <a:r>
              <a:rPr lang="en-US" sz="2000" spc="-79">
                <a:solidFill>
                  <a:srgbClr val="000000"/>
                </a:solidFill>
                <a:latin typeface="Open Sans"/>
              </a:rPr>
              <a:t>Число туристов на территории Россию в 2021 году (по данным Ростуризма): 14,6 млн человек.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283057" y="4832668"/>
            <a:ext cx="10681203" cy="1786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27"/>
              </a:lnSpc>
            </a:pPr>
            <a:r>
              <a:rPr lang="en-US" sz="3729" spc="-148">
                <a:solidFill>
                  <a:srgbClr val="08BDA6"/>
                </a:solidFill>
                <a:latin typeface="Open Sans Bold"/>
              </a:rPr>
              <a:t>21,9 млн.руб.</a:t>
            </a:r>
            <a:r>
              <a:rPr lang="en-US" sz="3729" spc="-148">
                <a:solidFill>
                  <a:srgbClr val="000000"/>
                </a:solidFill>
                <a:latin typeface="Open Sans"/>
              </a:rPr>
              <a:t> </a:t>
            </a:r>
          </a:p>
          <a:p>
            <a:pPr algn="l">
              <a:lnSpc>
                <a:spcPts val="2699"/>
              </a:lnSpc>
            </a:pPr>
            <a:r>
              <a:rPr lang="en-US" sz="2499" spc="-97">
                <a:solidFill>
                  <a:srgbClr val="08BDA6"/>
                </a:solidFill>
                <a:latin typeface="Arial Bold"/>
              </a:rPr>
              <a:t>Оценка числа туристов, которые могут заинтересоваться ГидБотом возьмем в пример один из крупных городов Москве: 30% от числа туристов в России (сделано допущение)</a:t>
            </a:r>
          </a:p>
          <a:p>
            <a:pPr algn="l">
              <a:lnSpc>
                <a:spcPts val="2161"/>
              </a:lnSpc>
            </a:pPr>
            <a:r>
              <a:rPr lang="en-US" sz="2000" spc="-79">
                <a:solidFill>
                  <a:srgbClr val="000000"/>
                </a:solidFill>
                <a:latin typeface="Open Sans"/>
              </a:rPr>
              <a:t>Около 5% населения России, интересуются туризмом и это только в Москве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265377" y="407358"/>
            <a:ext cx="2748964" cy="952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11"/>
              </a:lnSpc>
            </a:pPr>
            <a:r>
              <a:rPr lang="en-US" sz="6500">
                <a:solidFill>
                  <a:srgbClr val="272727"/>
                </a:solidFill>
                <a:latin typeface="HK Grotesk Bold"/>
              </a:rPr>
              <a:t>Рынок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15712" y="9448026"/>
            <a:ext cx="7225707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 spc="131">
                <a:solidFill>
                  <a:srgbClr val="272727"/>
                </a:solidFill>
                <a:latin typeface="HK Grotesk Bold"/>
              </a:rPr>
              <a:t>ГИДБОТ | 2023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7420864" y="9278924"/>
            <a:ext cx="377858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 spc="131">
                <a:solidFill>
                  <a:srgbClr val="272727"/>
                </a:solidFill>
                <a:latin typeface="HK Grotesk Bold"/>
              </a:rPr>
              <a:t>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37109" y="643281"/>
            <a:ext cx="14698465" cy="771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00"/>
              </a:lnSpc>
            </a:pPr>
            <a:r>
              <a:rPr lang="en-US" sz="5000" dirty="0" err="1">
                <a:solidFill>
                  <a:srgbClr val="191919"/>
                </a:solidFill>
                <a:latin typeface="HK Grotesk Bold"/>
              </a:rPr>
              <a:t>Механизм</a:t>
            </a:r>
            <a:r>
              <a:rPr lang="en-US" sz="5000" dirty="0">
                <a:solidFill>
                  <a:srgbClr val="191919"/>
                </a:solidFill>
                <a:latin typeface="HK Grotesk Bold"/>
              </a:rPr>
              <a:t> </a:t>
            </a:r>
            <a:r>
              <a:rPr lang="en-US" sz="5000" dirty="0" err="1">
                <a:solidFill>
                  <a:srgbClr val="191919"/>
                </a:solidFill>
                <a:latin typeface="HK Grotesk Bold"/>
              </a:rPr>
              <a:t>реализации</a:t>
            </a:r>
            <a:r>
              <a:rPr lang="en-US" sz="5000" dirty="0">
                <a:solidFill>
                  <a:srgbClr val="191919"/>
                </a:solidFill>
                <a:latin typeface="HK Grotesk Bold"/>
              </a:rPr>
              <a:t> </a:t>
            </a:r>
            <a:r>
              <a:rPr lang="en-US" sz="5000" dirty="0" err="1">
                <a:solidFill>
                  <a:srgbClr val="191919"/>
                </a:solidFill>
                <a:latin typeface="HK Grotesk Bold"/>
              </a:rPr>
              <a:t>проекта</a:t>
            </a:r>
            <a:r>
              <a:rPr lang="en-US" sz="5000" dirty="0" smtClean="0">
                <a:solidFill>
                  <a:srgbClr val="191919"/>
                </a:solidFill>
                <a:latin typeface="HK Grotesk Bold"/>
              </a:rPr>
              <a:t>:</a:t>
            </a:r>
            <a:endParaRPr lang="en-US" sz="5000" dirty="0">
              <a:solidFill>
                <a:srgbClr val="191919"/>
              </a:solidFill>
              <a:latin typeface="HK Grotesk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37109" y="1882532"/>
            <a:ext cx="13817684" cy="6474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50"/>
              </a:lnSpc>
            </a:pPr>
            <a:r>
              <a:rPr lang="en-US" sz="3961">
                <a:solidFill>
                  <a:srgbClr val="191919"/>
                </a:solidFill>
                <a:latin typeface="HK Grotesk Medium"/>
              </a:rPr>
              <a:t>1) С помощью рекламы от организаторов мероприятий, кафе, театров и т.д. Это дает возможность заработка на продвижении мероприятий и заведений, что может привлечь большое количество потенциальных клиентов.</a:t>
            </a:r>
          </a:p>
          <a:p>
            <a:pPr>
              <a:lnSpc>
                <a:spcPts val="5150"/>
              </a:lnSpc>
            </a:pPr>
            <a:r>
              <a:rPr lang="en-US" sz="3961">
                <a:solidFill>
                  <a:srgbClr val="191919"/>
                </a:solidFill>
                <a:latin typeface="HK Grotesk Medium"/>
              </a:rPr>
              <a:t>2) Продажи билетов на мероприятия и бронирование мест на сайтах партнеров, а также через показ рекламы от организаторов мероприятий, кафе, театров и других партнеров.</a:t>
            </a:r>
          </a:p>
          <a:p>
            <a:pPr marL="0" lvl="0" indent="0">
              <a:lnSpc>
                <a:spcPts val="5150"/>
              </a:lnSpc>
            </a:pPr>
            <a:r>
              <a:rPr lang="en-US" sz="3961">
                <a:solidFill>
                  <a:srgbClr val="191919"/>
                </a:solidFill>
                <a:latin typeface="HK Grotesk Medium"/>
              </a:rPr>
              <a:t>3) Продажа подписки в боте для получение дополнительных функций в боте.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37109" y="9278924"/>
            <a:ext cx="7225707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 spc="131">
                <a:solidFill>
                  <a:srgbClr val="272727"/>
                </a:solidFill>
                <a:latin typeface="HK Grotesk Bold"/>
              </a:rPr>
              <a:t>ГИДБОТ | 2023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420864" y="9278924"/>
            <a:ext cx="377858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 spc="131">
                <a:solidFill>
                  <a:srgbClr val="272727"/>
                </a:solidFill>
                <a:latin typeface="HK Grotesk Bold"/>
              </a:rPr>
              <a:t>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58927" y="-2524891"/>
            <a:ext cx="8969591" cy="8229600"/>
          </a:xfrm>
          <a:custGeom>
            <a:avLst/>
            <a:gdLst/>
            <a:ahLst/>
            <a:cxnLst/>
            <a:rect l="l" t="t" r="r" b="b"/>
            <a:pathLst>
              <a:path w="8969591" h="8229600">
                <a:moveTo>
                  <a:pt x="0" y="0"/>
                </a:moveTo>
                <a:lnTo>
                  <a:pt x="8969591" y="0"/>
                </a:lnTo>
                <a:lnTo>
                  <a:pt x="896959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7479597">
            <a:off x="413147" y="3328092"/>
            <a:ext cx="9241185" cy="9563969"/>
          </a:xfrm>
          <a:custGeom>
            <a:avLst/>
            <a:gdLst/>
            <a:ahLst/>
            <a:cxnLst/>
            <a:rect l="l" t="t" r="r" b="b"/>
            <a:pathLst>
              <a:path w="9241185" h="9563969">
                <a:moveTo>
                  <a:pt x="0" y="0"/>
                </a:moveTo>
                <a:lnTo>
                  <a:pt x="9241186" y="0"/>
                </a:lnTo>
                <a:lnTo>
                  <a:pt x="9241186" y="9563969"/>
                </a:lnTo>
                <a:lnTo>
                  <a:pt x="0" y="95639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513524" y="4070829"/>
            <a:ext cx="11260952" cy="121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61"/>
              </a:lnSpc>
            </a:pPr>
            <a:r>
              <a:rPr lang="en-US" sz="7884">
                <a:solidFill>
                  <a:srgbClr val="191919"/>
                </a:solidFill>
                <a:latin typeface="HK Grotesk Bold"/>
              </a:rPr>
              <a:t>Спасибо за внимание!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48643" y="6223492"/>
            <a:ext cx="11046232" cy="3668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80"/>
              </a:lnSpc>
            </a:pPr>
            <a:r>
              <a:rPr lang="en-US" sz="5200" spc="26">
                <a:solidFill>
                  <a:srgbClr val="000000"/>
                </a:solidFill>
                <a:latin typeface="HK Grotesk Bold"/>
              </a:rPr>
              <a:t>Контакты:</a:t>
            </a:r>
          </a:p>
          <a:p>
            <a:pPr>
              <a:lnSpc>
                <a:spcPts val="7280"/>
              </a:lnSpc>
            </a:pPr>
            <a:r>
              <a:rPr lang="en-US" sz="5200" spc="26">
                <a:solidFill>
                  <a:srgbClr val="000000"/>
                </a:solidFill>
                <a:latin typeface="HK Grotesk Bold"/>
              </a:rPr>
              <a:t>Шамсеев Айдар Ирекович</a:t>
            </a:r>
          </a:p>
          <a:p>
            <a:pPr>
              <a:lnSpc>
                <a:spcPts val="7280"/>
              </a:lnSpc>
            </a:pPr>
            <a:r>
              <a:rPr lang="en-US" sz="5200" spc="26">
                <a:solidFill>
                  <a:srgbClr val="000000"/>
                </a:solidFill>
                <a:latin typeface="HK Grotesk Bold"/>
              </a:rPr>
              <a:t>Email: terminator41038@gmail.com</a:t>
            </a:r>
          </a:p>
          <a:p>
            <a:pPr>
              <a:lnSpc>
                <a:spcPts val="7280"/>
              </a:lnSpc>
            </a:pPr>
            <a:r>
              <a:rPr lang="en-US" sz="5200" spc="26">
                <a:solidFill>
                  <a:srgbClr val="000000"/>
                </a:solidFill>
                <a:latin typeface="HK Grotesk Bold"/>
              </a:rPr>
              <a:t>Телефон: +79867120517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451</Words>
  <Application>Microsoft Office PowerPoint</Application>
  <PresentationFormat>Произвольный</PresentationFormat>
  <Paragraphs>71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</vt:lpstr>
      <vt:lpstr>Open Sans Bold</vt:lpstr>
      <vt:lpstr>Arial Bold</vt:lpstr>
      <vt:lpstr>Calibri</vt:lpstr>
      <vt:lpstr>HK Grotesk Medium</vt:lpstr>
      <vt:lpstr>Geometria</vt:lpstr>
      <vt:lpstr>HK Grotesk Bold</vt:lpstr>
      <vt:lpstr>Open Sans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Гид Бот 2.0</dc:title>
  <dc:creator>Айдар</dc:creator>
  <cp:lastModifiedBy>Айдар</cp:lastModifiedBy>
  <cp:revision>7</cp:revision>
  <dcterms:created xsi:type="dcterms:W3CDTF">2006-08-16T00:00:00Z</dcterms:created>
  <dcterms:modified xsi:type="dcterms:W3CDTF">2023-11-25T13:17:40Z</dcterms:modified>
  <dc:identifier>DAFwJ3GsYXE</dc:identifier>
</cp:coreProperties>
</file>