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5143500" type="screen16x9"/>
  <p:notesSz cx="6858000" cy="9144000"/>
  <p:embeddedFontLst>
    <p:embeddedFont>
      <p:font typeface="Raleway SemiBold" panose="020B0604020202020204" charset="-52"/>
      <p:regular r:id="rId16"/>
      <p:bold r:id="rId17"/>
      <p:italic r:id="rId18"/>
      <p:boldItalic r:id="rId19"/>
    </p:embeddedFont>
    <p:embeddedFont>
      <p:font typeface="Century Gothic" panose="020B0502020202020204" pitchFamily="34" charset="0"/>
      <p:regular r:id="rId20"/>
      <p:bold r:id="rId21"/>
      <p:italic r:id="rId22"/>
      <p:boldItalic r:id="rId23"/>
    </p:embeddedFont>
    <p:embeddedFont>
      <p:font typeface="Oswald" panose="020B0604020202020204" charset="-52"/>
      <p:regular r:id="rId24"/>
      <p:bold r:id="rId25"/>
    </p:embeddedFont>
    <p:embeddedFont>
      <p:font typeface="Raleway" panose="020B0604020202020204" charset="-52"/>
      <p:regular r:id="rId26"/>
      <p:bold r:id="rId27"/>
      <p:italic r:id="rId28"/>
      <p:boldItalic r:id="rId29"/>
    </p:embeddedFont>
    <p:embeddedFont>
      <p:font typeface="Calibri" panose="020F0502020204030204" pitchFamily="34" charset="0"/>
      <p:regular r:id="rId30"/>
      <p:bold r:id="rId31"/>
      <p:italic r:id="rId32"/>
      <p:boldItalic r:id="rId33"/>
    </p:embeddedFont>
    <p:embeddedFont>
      <p:font typeface="Helvetica Neue" panose="020B0604020202020204" charset="0"/>
      <p:regular r:id="rId34"/>
      <p:bold r:id="rId35"/>
      <p:italic r:id="rId36"/>
      <p:boldItalic r:id="rId37"/>
    </p:embeddedFont>
    <p:embeddedFont>
      <p:font typeface="Raleway Medium" panose="020B0604020202020204" charset="-52"/>
      <p:regular r:id="rId38"/>
      <p:bold r:id="rId39"/>
      <p:italic r:id="rId40"/>
      <p:boldItalic r:id="rId41"/>
    </p:embeddedFont>
    <p:embeddedFont>
      <p:font typeface="Arial Black" panose="020B0A04020102020204" pitchFamily="34" charset="0"/>
      <p:bold r:id="rId4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3" roundtripDataSignature="AMtx7mgZrYr66DS5FxGulloSmcHQoY5nO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70AD3C22-4DCD-4CBA-8141-515C91CB7512}">
  <a:tblStyle styleId="{70AD3C22-4DCD-4CBA-8141-515C91CB751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-78" y="-36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9" Type="http://schemas.openxmlformats.org/officeDocument/2006/relationships/font" Target="fonts/font24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34" Type="http://schemas.openxmlformats.org/officeDocument/2006/relationships/font" Target="fonts/font19.fntdata"/><Relationship Id="rId42" Type="http://schemas.openxmlformats.org/officeDocument/2006/relationships/font" Target="fonts/font27.fntdata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font" Target="fonts/font18.fntdata"/><Relationship Id="rId38" Type="http://schemas.openxmlformats.org/officeDocument/2006/relationships/font" Target="fonts/font23.fntdata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41" Type="http://schemas.openxmlformats.org/officeDocument/2006/relationships/font" Target="fonts/font2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32" Type="http://schemas.openxmlformats.org/officeDocument/2006/relationships/font" Target="fonts/font17.fntdata"/><Relationship Id="rId37" Type="http://schemas.openxmlformats.org/officeDocument/2006/relationships/font" Target="fonts/font22.fntdata"/><Relationship Id="rId40" Type="http://schemas.openxmlformats.org/officeDocument/2006/relationships/font" Target="fonts/font25.fntdata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36" Type="http://schemas.openxmlformats.org/officeDocument/2006/relationships/font" Target="fonts/font21.fntdata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font" Target="fonts/font16.fntdata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35" Type="http://schemas.openxmlformats.org/officeDocument/2006/relationships/font" Target="fonts/font20.fntdata"/><Relationship Id="rId43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3658337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4" name="Google Shape;5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29e71b78a5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29e71b78a5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9e71b78a56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29e71b78a56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9e71b78a56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9e71b78a56_0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6" name="Google Shape;12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3" name="Google Shape;15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1" name="Google Shape;17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3" name="Google Shape;19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5" name="Google Shape;20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9" name="Google Shape;219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6" name="Google Shape;24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69" name="Google Shape;269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15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8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8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9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7" name="Google Shape;17;p19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18" name="Google Shape;18;p19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19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0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2" name="Google Shape;22;p20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20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3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3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23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2" name="Google Shape;32;p23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24"/>
          <p:cNvPicPr preferRelativeResize="0"/>
          <p:nvPr/>
        </p:nvPicPr>
        <p:blipFill rotWithShape="1">
          <a:blip r:embed="rId2">
            <a:alphaModFix/>
          </a:blip>
          <a:srcRect t="1753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24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24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24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24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9" name="Google Shape;39;p24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2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25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5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25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45" name="Google Shape;45;p25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49" name="Google Shape;49;p26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0" name="Google Shape;50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51" name="Google Shape;51;p26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"/>
          <p:cNvSpPr txBox="1">
            <a:spLocks noGrp="1"/>
          </p:cNvSpPr>
          <p:nvPr>
            <p:ph type="title"/>
          </p:nvPr>
        </p:nvSpPr>
        <p:spPr>
          <a:xfrm>
            <a:off x="401719" y="672153"/>
            <a:ext cx="4655700" cy="1615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>
                <a:solidFill>
                  <a:schemeClr val="dk1"/>
                </a:solidFill>
              </a:rPr>
              <a:t>ПО для автоматизации процессов заказа блюд</a:t>
            </a:r>
            <a:br>
              <a:rPr lang="ru" sz="3100">
                <a:solidFill>
                  <a:schemeClr val="dk1"/>
                </a:solidFill>
              </a:rPr>
            </a:br>
            <a:r>
              <a:rPr lang="ru" sz="3100">
                <a:solidFill>
                  <a:schemeClr val="dk1"/>
                </a:solidFill>
              </a:rPr>
              <a:t>«АПЗ – 0.0.1»</a:t>
            </a:r>
            <a:endParaRPr sz="3100"/>
          </a:p>
        </p:txBody>
      </p:sp>
      <p:sp>
        <p:nvSpPr>
          <p:cNvPr id="57" name="Google Shape;57;p1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3825300" cy="550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lang="ru"/>
              <a:t>Автоматизация сферы общепита</a:t>
            </a:r>
            <a:endParaRPr/>
          </a:p>
        </p:txBody>
      </p:sp>
      <p:pic>
        <p:nvPicPr>
          <p:cNvPr id="58" name="Google Shape;58;p1"/>
          <p:cNvPicPr preferRelativeResize="0"/>
          <p:nvPr/>
        </p:nvPicPr>
        <p:blipFill rotWithShape="1">
          <a:blip r:embed="rId3">
            <a:alphaModFix/>
          </a:blip>
          <a:srcRect l="48519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1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p1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1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3" name="Google Shape;63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44711" y="36383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6" name="Google Shape;66;p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7" name="Google Shape;67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57538" y="3857550"/>
            <a:ext cx="1218360" cy="109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29e71b78a56_0_0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g29e71b78a56_0_0"/>
          <p:cNvSpPr txBox="1"/>
          <p:nvPr/>
        </p:nvSpPr>
        <p:spPr>
          <a:xfrm>
            <a:off x="456818" y="1883081"/>
            <a:ext cx="6153300" cy="3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70000" lnSpcReduction="2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endParaRPr sz="1800">
              <a:solidFill>
                <a:srgbClr val="595959"/>
              </a:solidFill>
            </a:endParaRPr>
          </a:p>
        </p:txBody>
      </p:sp>
      <p:sp>
        <p:nvSpPr>
          <p:cNvPr id="74" name="Google Shape;74;g29e71b78a56_0_0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5" name="Google Shape;75;g29e71b78a56_0_0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6" name="Google Shape;76;g29e71b78a56_0_0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7" name="Google Shape;77;g29e71b78a56_0_0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78" name="Google Shape;78;g29e71b78a56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g29e71b78a56_0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g29e71b78a56_0_0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rgbClr val="4285F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1" name="Google Shape;81;g29e71b78a56_0_0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" sz="30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 b="0" i="0" u="none" strike="noStrike" cap="non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82" name="Google Shape;82;g29e71b78a56_0_0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83" name="Google Shape;83;g29e71b78a56_0_0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4" name="Google Shape;84;g29e71b78a56_0_0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5" name="Google Shape;85;g29e71b78a56_0_0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6" name="Google Shape;86;g29e71b78a56_0_0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7" name="Google Shape;87;g29e71b78a56_0_0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88" name="Google Shape;88;g29e71b78a56_0_0"/>
          <p:cNvSpPr txBox="1"/>
          <p:nvPr/>
        </p:nvSpPr>
        <p:spPr>
          <a:xfrm>
            <a:off x="4688450" y="1534075"/>
            <a:ext cx="2440800" cy="15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Высокий спрос на цифровые решения для ресторанных сетей (повышение эффективности работы за счет автоматизации);</a:t>
            </a:r>
            <a:b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</a:b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Остро стоит задача оптимизации процессов в туристической отрасли и в частности в ресторанном бизнесе (повышение скорости и уровня обслуживания)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89" name="Google Shape;89;g29e71b78a56_0_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9675" y="1670125"/>
            <a:ext cx="3982325" cy="2486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9e71b78a56_0_22"/>
          <p:cNvSpPr/>
          <p:nvPr/>
        </p:nvSpPr>
        <p:spPr>
          <a:xfrm>
            <a:off x="-774125" y="0"/>
            <a:ext cx="7294800" cy="5143500"/>
          </a:xfrm>
          <a:prstGeom prst="parallelogram">
            <a:avLst>
              <a:gd name="adj" fmla="val 25000"/>
            </a:avLst>
          </a:prstGeom>
          <a:solidFill>
            <a:srgbClr val="F3F3F3">
              <a:alpha val="398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95" name="Google Shape;95;g29e71b78a56_0_22"/>
          <p:cNvSpPr txBox="1"/>
          <p:nvPr/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ЦЕЛЕВАЯ АУДИТОРИЯ</a:t>
            </a:r>
            <a:endParaRPr sz="300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96" name="Google Shape;96;g29e71b78a56_0_2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7" name="Google Shape;97;g29e71b78a56_0_2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0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g29e71b78a56_0_22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g29e71b78a56_0_2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0" name="Google Shape;100;g29e71b78a56_0_2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1" name="Google Shape;101;g29e71b78a56_0_2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2" name="Google Shape;102;g29e71b78a56_0_2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03" name="Google Shape;103;g29e71b78a56_0_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g29e71b78a56_0_22"/>
          <p:cNvSpPr txBox="1"/>
          <p:nvPr/>
        </p:nvSpPr>
        <p:spPr>
          <a:xfrm>
            <a:off x="500950" y="2269725"/>
            <a:ext cx="5074200" cy="38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730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 SemiBold"/>
              <a:buChar char="●"/>
            </a:pPr>
            <a:r>
              <a:rPr lang="ru" sz="1300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Рестораны среднего и средне-высокого диапазона </a:t>
            </a:r>
            <a:endParaRPr sz="1300">
              <a:solidFill>
                <a:schemeClr val="dk2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dk2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05" name="Google Shape;105;g29e71b78a56_0_22"/>
          <p:cNvSpPr txBox="1"/>
          <p:nvPr/>
        </p:nvSpPr>
        <p:spPr>
          <a:xfrm>
            <a:off x="861750" y="2766125"/>
            <a:ext cx="4456500" cy="14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 Medium"/>
              <a:buChar char="❏"/>
            </a:pPr>
            <a:r>
              <a:rPr lang="ru" sz="1200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средний чек от </a:t>
            </a:r>
            <a:r>
              <a:rPr lang="ru" sz="1200" b="1">
                <a:solidFill>
                  <a:schemeClr val="accent4"/>
                </a:solidFill>
                <a:latin typeface="Raleway"/>
                <a:ea typeface="Raleway"/>
                <a:cs typeface="Raleway"/>
                <a:sym typeface="Raleway"/>
              </a:rPr>
              <a:t>800 от 2500</a:t>
            </a:r>
            <a:r>
              <a:rPr lang="ru" sz="1200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на человека</a:t>
            </a:r>
            <a:endParaRPr sz="1200">
              <a:solidFill>
                <a:schemeClr val="dk2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 Medium"/>
              <a:buChar char="❏"/>
            </a:pPr>
            <a:r>
              <a:rPr lang="ru" sz="1200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уникальная кухня и необычные блюда на базе региональной кухни (</a:t>
            </a:r>
            <a:r>
              <a:rPr lang="ru" sz="1200" b="1">
                <a:solidFill>
                  <a:schemeClr val="accent4"/>
                </a:solidFill>
                <a:latin typeface="Raleway"/>
                <a:ea typeface="Raleway"/>
                <a:cs typeface="Raleway"/>
                <a:sym typeface="Raleway"/>
              </a:rPr>
              <a:t>северные блюда</a:t>
            </a:r>
            <a:r>
              <a:rPr lang="ru" sz="1200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)</a:t>
            </a:r>
            <a:endParaRPr sz="1200">
              <a:solidFill>
                <a:schemeClr val="dk2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 Medium"/>
              <a:buChar char="❏"/>
            </a:pPr>
            <a:r>
              <a:rPr lang="ru" sz="1200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центральные деловые районы городов</a:t>
            </a:r>
            <a:br>
              <a:rPr lang="ru" sz="1200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</a:br>
            <a:r>
              <a:rPr lang="ru" sz="1200" b="1">
                <a:solidFill>
                  <a:schemeClr val="accent4"/>
                </a:solidFill>
                <a:latin typeface="Raleway"/>
                <a:ea typeface="Raleway"/>
                <a:cs typeface="Raleway"/>
                <a:sym typeface="Raleway"/>
              </a:rPr>
              <a:t>Мурманской области</a:t>
            </a:r>
            <a:endParaRPr sz="1200" b="1">
              <a:solidFill>
                <a:schemeClr val="accent4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 Medium"/>
              <a:buChar char="❏"/>
            </a:pPr>
            <a:r>
              <a:rPr lang="ru" sz="1200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до </a:t>
            </a:r>
            <a:r>
              <a:rPr lang="ru" sz="1200" b="1">
                <a:solidFill>
                  <a:schemeClr val="accent4"/>
                </a:solidFill>
                <a:latin typeface="Raleway"/>
                <a:ea typeface="Raleway"/>
                <a:cs typeface="Raleway"/>
                <a:sym typeface="Raleway"/>
              </a:rPr>
              <a:t>трех залов</a:t>
            </a:r>
            <a:r>
              <a:rPr lang="ru" sz="1200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, в целом от </a:t>
            </a:r>
            <a:r>
              <a:rPr lang="ru" sz="1200" b="1">
                <a:solidFill>
                  <a:schemeClr val="accent4"/>
                </a:solidFill>
                <a:latin typeface="Raleway"/>
                <a:ea typeface="Raleway"/>
                <a:cs typeface="Raleway"/>
                <a:sym typeface="Raleway"/>
              </a:rPr>
              <a:t>25 </a:t>
            </a:r>
            <a:r>
              <a:rPr lang="ru" sz="1200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столиков</a:t>
            </a:r>
            <a:endParaRPr sz="1200">
              <a:solidFill>
                <a:schemeClr val="dk2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106" name="Google Shape;106;g29e71b78a56_0_22"/>
          <p:cNvSpPr txBox="1"/>
          <p:nvPr/>
        </p:nvSpPr>
        <p:spPr>
          <a:xfrm>
            <a:off x="7366475" y="0"/>
            <a:ext cx="1421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600">
                <a:solidFill>
                  <a:srgbClr val="111111"/>
                </a:solidFill>
                <a:highlight>
                  <a:srgbClr val="F1F1F1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Photo by Louis Hansel on Unsplash</a:t>
            </a:r>
            <a:endParaRPr sz="1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9e71b78a56_0_37"/>
          <p:cNvSpPr txBox="1"/>
          <p:nvPr/>
        </p:nvSpPr>
        <p:spPr>
          <a:xfrm>
            <a:off x="456822" y="1486475"/>
            <a:ext cx="27960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ПРОБЛЕМА</a:t>
            </a:r>
            <a:endParaRPr sz="3000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12" name="Google Shape;112;g29e71b78a56_0_37"/>
          <p:cNvSpPr txBox="1"/>
          <p:nvPr/>
        </p:nvSpPr>
        <p:spPr>
          <a:xfrm>
            <a:off x="401725" y="2241375"/>
            <a:ext cx="3841200" cy="132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06400" lvl="0" indent="-279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400"/>
              <a:buFont typeface="Raleway"/>
              <a:buChar char="●"/>
            </a:pPr>
            <a:r>
              <a:rPr lang="ru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ресторанам сложно адаптироваться к потребительским предпочтениям, поскольку они в основном используют традиционный способ заказа блюда через обслуживающий персонал.</a:t>
            </a:r>
            <a:endParaRPr sz="16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13" name="Google Shape;113;g29e71b78a56_0_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DBE6F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" name="Google Shape;114;g29e71b78a56_0_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0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g29e71b78a56_0_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g29e71b78a56_0_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7" name="Google Shape;117;g29e71b78a56_0_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8" name="Google Shape;118;g29e71b78a56_0_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9" name="Google Shape;119;g29e71b78a56_0_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0" name="Google Shape;120;g29e71b78a56_0_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g29e71b78a56_0_37"/>
          <p:cNvSpPr/>
          <p:nvPr/>
        </p:nvSpPr>
        <p:spPr>
          <a:xfrm>
            <a:off x="5464875" y="0"/>
            <a:ext cx="3167700" cy="2139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Медленный процесс обслуживания</a:t>
            </a:r>
            <a:endParaRPr sz="1700" b="1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22" name="Google Shape;122;g29e71b78a56_0_37"/>
          <p:cNvSpPr/>
          <p:nvPr/>
        </p:nvSpPr>
        <p:spPr>
          <a:xfrm>
            <a:off x="5464950" y="2292250"/>
            <a:ext cx="31677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Ошибки в заказах</a:t>
            </a:r>
            <a:endParaRPr sz="1700" b="1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23" name="Google Shape;123;g29e71b78a56_0_37"/>
          <p:cNvSpPr/>
          <p:nvPr/>
        </p:nvSpPr>
        <p:spPr>
          <a:xfrm>
            <a:off x="5464950" y="3517975"/>
            <a:ext cx="3167700" cy="1637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Невозможность адаптировать меню под индивидуальный вкус клиента</a:t>
            </a:r>
            <a:endParaRPr sz="1700" b="1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6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 ПРОБЛЕМЫ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29" name="Google Shape;129;p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" name="Google Shape;130;p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3" name="Google Shape;133;p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4" name="Google Shape;134;p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5" name="Google Shape;135;p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36" name="Google Shape;136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6"/>
          <p:cNvSpPr txBox="1"/>
          <p:nvPr/>
        </p:nvSpPr>
        <p:spPr>
          <a:xfrm>
            <a:off x="401725" y="2241375"/>
            <a:ext cx="4414200" cy="3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Мы предлагаем новый способ оформления заказов:</a:t>
            </a:r>
            <a:endParaRPr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8" name="Google Shape;138;p6"/>
          <p:cNvSpPr txBox="1"/>
          <p:nvPr/>
        </p:nvSpPr>
        <p:spPr>
          <a:xfrm>
            <a:off x="456825" y="2617100"/>
            <a:ext cx="2461200" cy="3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Веб-сервис “Цифровое меню”</a:t>
            </a:r>
            <a:endParaRPr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9" name="Google Shape;139;p6"/>
          <p:cNvSpPr txBox="1"/>
          <p:nvPr/>
        </p:nvSpPr>
        <p:spPr>
          <a:xfrm>
            <a:off x="457200" y="2873200"/>
            <a:ext cx="19404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«АПЗ – 0.0.1»</a:t>
            </a:r>
            <a:endParaRPr sz="300">
              <a:solidFill>
                <a:schemeClr val="dk2"/>
              </a:solidFill>
            </a:endParaRPr>
          </a:p>
        </p:txBody>
      </p:sp>
      <p:sp>
        <p:nvSpPr>
          <p:cNvPr id="140" name="Google Shape;140;p6"/>
          <p:cNvSpPr txBox="1"/>
          <p:nvPr/>
        </p:nvSpPr>
        <p:spPr>
          <a:xfrm>
            <a:off x="401725" y="3588975"/>
            <a:ext cx="3104100" cy="9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Решаем проблему клиента на основе автоматизации процесса оформления заказа через вышеупомянутый удаленный сервис</a:t>
            </a:r>
            <a:endParaRPr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41" name="Google Shape;141;p6"/>
          <p:cNvSpPr/>
          <p:nvPr/>
        </p:nvSpPr>
        <p:spPr>
          <a:xfrm rot="10800000">
            <a:off x="5526388" y="50275"/>
            <a:ext cx="3044425" cy="990000"/>
          </a:xfrm>
          <a:prstGeom prst="flowChartManualInpu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42" name="Google Shape;142;p6"/>
          <p:cNvSpPr txBox="1"/>
          <p:nvPr/>
        </p:nvSpPr>
        <p:spPr>
          <a:xfrm>
            <a:off x="5637900" y="201325"/>
            <a:ext cx="3000000" cy="58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Сокращаем живую очередь в помещении ресторана</a:t>
            </a:r>
            <a:endParaRPr sz="1200">
              <a:solidFill>
                <a:schemeClr val="dk2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143" name="Google Shape;143;p6"/>
          <p:cNvSpPr/>
          <p:nvPr/>
        </p:nvSpPr>
        <p:spPr>
          <a:xfrm>
            <a:off x="5526375" y="962375"/>
            <a:ext cx="3044425" cy="990000"/>
          </a:xfrm>
          <a:prstGeom prst="flowChartManualInpu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44" name="Google Shape;144;p6"/>
          <p:cNvSpPr txBox="1"/>
          <p:nvPr/>
        </p:nvSpPr>
        <p:spPr>
          <a:xfrm>
            <a:off x="5465375" y="1113000"/>
            <a:ext cx="3000000" cy="74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Персонализируем рекомендации для заказа блюд и ресторанов по предпочтениям клиентов</a:t>
            </a:r>
            <a:endParaRPr sz="1100">
              <a:solidFill>
                <a:schemeClr val="dk2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145" name="Google Shape;145;p6"/>
          <p:cNvSpPr/>
          <p:nvPr/>
        </p:nvSpPr>
        <p:spPr>
          <a:xfrm rot="10800000">
            <a:off x="5526363" y="2055525"/>
            <a:ext cx="3044425" cy="990000"/>
          </a:xfrm>
          <a:prstGeom prst="flowChartManualInpu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46" name="Google Shape;146;p6"/>
          <p:cNvSpPr txBox="1"/>
          <p:nvPr/>
        </p:nvSpPr>
        <p:spPr>
          <a:xfrm>
            <a:off x="5637900" y="2243025"/>
            <a:ext cx="3000000" cy="58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Глубокий анализ обратной связи клиента</a:t>
            </a:r>
            <a:endParaRPr sz="1200">
              <a:solidFill>
                <a:schemeClr val="dk2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147" name="Google Shape;147;p6"/>
          <p:cNvSpPr/>
          <p:nvPr/>
        </p:nvSpPr>
        <p:spPr>
          <a:xfrm>
            <a:off x="5526375" y="2984800"/>
            <a:ext cx="3044425" cy="990000"/>
          </a:xfrm>
          <a:prstGeom prst="flowChartManualInpu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48" name="Google Shape;148;p6"/>
          <p:cNvSpPr txBox="1"/>
          <p:nvPr/>
        </p:nvSpPr>
        <p:spPr>
          <a:xfrm>
            <a:off x="5561700" y="3148675"/>
            <a:ext cx="3000000" cy="79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Наличие выбора уникальных ингредиентов гастрономии северных регионов под каждое блюдо</a:t>
            </a:r>
            <a:endParaRPr sz="1200">
              <a:solidFill>
                <a:schemeClr val="dk2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149" name="Google Shape;149;p6"/>
          <p:cNvSpPr/>
          <p:nvPr/>
        </p:nvSpPr>
        <p:spPr>
          <a:xfrm rot="10800000">
            <a:off x="5539475" y="4097000"/>
            <a:ext cx="3044425" cy="990000"/>
          </a:xfrm>
          <a:prstGeom prst="flowChartManualInpu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50" name="Google Shape;150;p6"/>
          <p:cNvSpPr txBox="1"/>
          <p:nvPr/>
        </p:nvSpPr>
        <p:spPr>
          <a:xfrm>
            <a:off x="5548588" y="4118750"/>
            <a:ext cx="3000000" cy="79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Система управления онлайн-заказами и подтверждения меню (“человек - смартфон”)</a:t>
            </a:r>
            <a:endParaRPr sz="1200">
              <a:solidFill>
                <a:schemeClr val="dk2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7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6" name="Google Shape;156;p7"/>
          <p:cNvSpPr txBox="1">
            <a:spLocks noGrp="1"/>
          </p:cNvSpPr>
          <p:nvPr>
            <p:ph type="body" idx="1"/>
          </p:nvPr>
        </p:nvSpPr>
        <p:spPr>
          <a:xfrm>
            <a:off x="499325" y="1486325"/>
            <a:ext cx="5052300" cy="72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>
                <a:solidFill>
                  <a:srgbClr val="132C40"/>
                </a:solidFill>
              </a:rPr>
              <a:t>Наш проект предполагает </a:t>
            </a:r>
            <a:r>
              <a:rPr lang="ru" b="1">
                <a:solidFill>
                  <a:schemeClr val="lt1"/>
                </a:solidFill>
                <a:highlight>
                  <a:schemeClr val="accent2"/>
                </a:highlight>
              </a:rPr>
              <a:t>цифровое меню для ресторанов</a:t>
            </a:r>
            <a:r>
              <a:rPr lang="ru">
                <a:solidFill>
                  <a:srgbClr val="132C40"/>
                </a:solidFill>
              </a:rPr>
              <a:t>, которое </a:t>
            </a:r>
            <a:r>
              <a:rPr lang="ru" b="1">
                <a:solidFill>
                  <a:srgbClr val="132C40"/>
                </a:solidFill>
              </a:rPr>
              <a:t>ускоряет процесс обслуживания и управления заказами и снижает издержки на персонал</a:t>
            </a:r>
            <a:r>
              <a:rPr lang="ru">
                <a:solidFill>
                  <a:srgbClr val="132C40"/>
                </a:solidFill>
              </a:rPr>
              <a:t> и упущенную выгоду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157" name="Google Shape;157;p7"/>
          <p:cNvSpPr txBox="1"/>
          <p:nvPr/>
        </p:nvSpPr>
        <p:spPr>
          <a:xfrm>
            <a:off x="6349375" y="72875"/>
            <a:ext cx="2726400" cy="39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1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rPr>
              <a:t>АПЗ – 0.0.1</a:t>
            </a:r>
            <a:endParaRPr sz="1200" b="1">
              <a:solidFill>
                <a:schemeClr val="accent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1" i="0" u="none" strike="noStrike" cap="none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rPr>
              <a:t>помогаем</a:t>
            </a:r>
            <a:r>
              <a:rPr lang="ru" sz="12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ресторанам</a:t>
            </a:r>
            <a:endParaRPr sz="1200" b="1" i="0" u="none" strike="noStrike" cap="non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1" i="0" u="none" strike="noStrike" cap="none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rPr>
              <a:t>в ситуации</a:t>
            </a:r>
            <a:r>
              <a:rPr lang="ru" sz="12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длительного приема заказо</a:t>
            </a:r>
            <a:r>
              <a:rPr lang="ru" sz="12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</a:t>
            </a:r>
            <a:r>
              <a:rPr lang="ru" sz="12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клиентов </a:t>
            </a:r>
            <a:endParaRPr sz="1200" b="1" i="0" u="none" strike="noStrike" cap="non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1" i="0" u="none" strike="noStrike" cap="none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rPr>
              <a:t>решать проблему</a:t>
            </a:r>
            <a:r>
              <a:rPr lang="ru" sz="12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медленного обслуживания и ошибок в системе управления заказов</a:t>
            </a:r>
            <a:endParaRPr sz="1200" b="1" i="0" u="none" strike="noStrike" cap="non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1" i="0" u="none" strike="noStrike" cap="none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rPr>
              <a:t>с помощью</a:t>
            </a:r>
            <a:r>
              <a:rPr lang="ru" sz="12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веб-сервиса “Цифровое меню” АПЗ – 0.0.1</a:t>
            </a:r>
            <a:endParaRPr sz="1200" b="1" i="0" u="none" strike="noStrike" cap="non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1" i="0" u="none" strike="noStrike" cap="none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rPr>
              <a:t>и получать</a:t>
            </a:r>
            <a:r>
              <a:rPr lang="ru" sz="12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оптимальный автоматизированный процесс обслуживания заказов и высокий уровень удовлетворенности клиентов</a:t>
            </a:r>
            <a:endParaRPr sz="1200" b="1" i="0" u="none" strike="noStrike" cap="non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58" name="Google Shape;158;p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9" name="Google Shape;159;p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7"/>
          <p:cNvSpPr txBox="1">
            <a:spLocks noGrp="1"/>
          </p:cNvSpPr>
          <p:nvPr>
            <p:ph type="body" idx="1"/>
          </p:nvPr>
        </p:nvSpPr>
        <p:spPr>
          <a:xfrm>
            <a:off x="499325" y="2412125"/>
            <a:ext cx="41907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429"/>
              <a:buNone/>
            </a:pPr>
            <a:r>
              <a:rPr lang="ru" sz="1000">
                <a:solidFill>
                  <a:srgbClr val="595959"/>
                </a:solidFill>
                <a:latin typeface="Arial Black"/>
                <a:ea typeface="Arial Black"/>
                <a:cs typeface="Arial Black"/>
                <a:sym typeface="Arial Black"/>
              </a:rPr>
              <a:t>Цифровое меню будет включать блюда местной кухни</a:t>
            </a:r>
            <a:endParaRPr sz="1000">
              <a:solidFill>
                <a:srgbClr val="595959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61" name="Google Shape;161;p7"/>
          <p:cNvSpPr txBox="1"/>
          <p:nvPr/>
        </p:nvSpPr>
        <p:spPr>
          <a:xfrm>
            <a:off x="499325" y="2792225"/>
            <a:ext cx="30087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Raleway"/>
              <a:buChar char="●"/>
            </a:pPr>
            <a:r>
              <a:rPr lang="ru" sz="1200" b="0" i="0" u="none" strike="noStrike" cap="none">
                <a:solidFill>
                  <a:srgbClr val="595959"/>
                </a:solidFill>
                <a:latin typeface="Raleway"/>
                <a:ea typeface="Raleway"/>
                <a:cs typeface="Raleway"/>
                <a:sym typeface="Raleway"/>
              </a:rPr>
              <a:t>Популяризация местной кухни и кухни северных регионов</a:t>
            </a:r>
            <a:endParaRPr sz="1200" b="0" i="0" u="none" strike="noStrike" cap="none">
              <a:solidFill>
                <a:srgbClr val="595959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595959"/>
                </a:solidFill>
                <a:latin typeface="Raleway"/>
                <a:ea typeface="Raleway"/>
                <a:cs typeface="Raleway"/>
                <a:sym typeface="Raleway"/>
              </a:rPr>
              <a:t>Усиление роли внутреннего туризма в северных регионах страны</a:t>
            </a:r>
            <a:endParaRPr sz="1200" b="0" i="0" u="none" strike="noStrike" cap="none">
              <a:solidFill>
                <a:srgbClr val="595959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62" name="Google Shape;162;p7"/>
          <p:cNvSpPr txBox="1"/>
          <p:nvPr/>
        </p:nvSpPr>
        <p:spPr>
          <a:xfrm>
            <a:off x="2295600" y="3942900"/>
            <a:ext cx="6848400" cy="12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300" b="1">
                <a:solidFill>
                  <a:schemeClr val="accent4"/>
                </a:solidFill>
                <a:latin typeface="Arial Black"/>
                <a:ea typeface="Arial Black"/>
                <a:cs typeface="Arial Black"/>
                <a:sym typeface="Arial Black"/>
              </a:rPr>
              <a:t>ОРИГИНАЛЬНОЕ МЕНЮ</a:t>
            </a:r>
            <a:endParaRPr sz="3300" b="1">
              <a:solidFill>
                <a:schemeClr val="accent4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300" b="1">
                <a:solidFill>
                  <a:schemeClr val="accent4"/>
                </a:solidFill>
                <a:latin typeface="Arial Black"/>
                <a:ea typeface="Arial Black"/>
                <a:cs typeface="Arial Black"/>
                <a:sym typeface="Arial Black"/>
              </a:rPr>
              <a:t>ДОСТУПНЫЕ ЦЕНЫ</a:t>
            </a:r>
            <a:endParaRPr sz="3300" b="1">
              <a:solidFill>
                <a:schemeClr val="accent4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63" name="Google Shape;163;p7"/>
          <p:cNvSpPr/>
          <p:nvPr/>
        </p:nvSpPr>
        <p:spPr>
          <a:xfrm>
            <a:off x="6252475" y="72875"/>
            <a:ext cx="96900" cy="380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64" name="Google Shape;164;p7"/>
          <p:cNvSpPr/>
          <p:nvPr/>
        </p:nvSpPr>
        <p:spPr>
          <a:xfrm>
            <a:off x="6252475" y="485800"/>
            <a:ext cx="96900" cy="288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65" name="Google Shape;165;p7"/>
          <p:cNvSpPr/>
          <p:nvPr/>
        </p:nvSpPr>
        <p:spPr>
          <a:xfrm>
            <a:off x="6252475" y="806925"/>
            <a:ext cx="969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66" name="Google Shape;166;p7"/>
          <p:cNvSpPr/>
          <p:nvPr/>
        </p:nvSpPr>
        <p:spPr>
          <a:xfrm>
            <a:off x="6252475" y="1380050"/>
            <a:ext cx="96900" cy="727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67" name="Google Shape;167;p7"/>
          <p:cNvSpPr/>
          <p:nvPr/>
        </p:nvSpPr>
        <p:spPr>
          <a:xfrm>
            <a:off x="6252475" y="2140075"/>
            <a:ext cx="96900" cy="584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68" name="Google Shape;168;p7"/>
          <p:cNvSpPr/>
          <p:nvPr/>
        </p:nvSpPr>
        <p:spPr>
          <a:xfrm>
            <a:off x="6252475" y="2757300"/>
            <a:ext cx="96900" cy="1200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8"/>
          <p:cNvSpPr/>
          <p:nvPr/>
        </p:nvSpPr>
        <p:spPr>
          <a:xfrm>
            <a:off x="685418" y="889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8"/>
          <p:cNvSpPr txBox="1">
            <a:spLocks noGrp="1"/>
          </p:cNvSpPr>
          <p:nvPr>
            <p:ph type="title"/>
          </p:nvPr>
        </p:nvSpPr>
        <p:spPr>
          <a:xfrm>
            <a:off x="685420" y="876875"/>
            <a:ext cx="18825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77" name="Google Shape;177;p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0" name="Google Shape;180;p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1" name="Google Shape;181;p8"/>
          <p:cNvSpPr txBox="1"/>
          <p:nvPr/>
        </p:nvSpPr>
        <p:spPr>
          <a:xfrm>
            <a:off x="685425" y="1658525"/>
            <a:ext cx="2991600" cy="136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TAM - общий целевой рынок рассчитан исходя из заведений общепита (целевая аудитория) в Северо-западном федеральном округе (10 500 ресторанов), стоимость решения - 20 000 руб.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2" name="Google Shape;182;p8"/>
          <p:cNvSpPr txBox="1"/>
          <p:nvPr/>
        </p:nvSpPr>
        <p:spPr>
          <a:xfrm>
            <a:off x="647825" y="3714625"/>
            <a:ext cx="2991600" cy="5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SOM - достижимый рынок из расчета 5% от доли конкурентов</a:t>
            </a:r>
            <a:endParaRPr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3" name="Google Shape;183;p8"/>
          <p:cNvSpPr/>
          <p:nvPr/>
        </p:nvSpPr>
        <p:spPr>
          <a:xfrm>
            <a:off x="5031759" y="0"/>
            <a:ext cx="35715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4" name="Google Shape;184;p8"/>
          <p:cNvSpPr txBox="1"/>
          <p:nvPr/>
        </p:nvSpPr>
        <p:spPr>
          <a:xfrm>
            <a:off x="647825" y="3088775"/>
            <a:ext cx="2991600" cy="5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SAM - рынок конкурентов - 25% от общего целевого рынка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5" name="Google Shape;185;p8"/>
          <p:cNvSpPr txBox="1"/>
          <p:nvPr/>
        </p:nvSpPr>
        <p:spPr>
          <a:xfrm>
            <a:off x="5132925" y="1028900"/>
            <a:ext cx="3241200" cy="9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500" b="1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TAM</a:t>
            </a:r>
            <a:r>
              <a:rPr lang="ru" sz="25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br>
              <a:rPr lang="ru" sz="25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</a:br>
            <a:r>
              <a:rPr lang="ru" sz="2500" b="1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210 000 000 руб.</a:t>
            </a:r>
            <a:endParaRPr sz="2500" b="1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86" name="Google Shape;186;p8"/>
          <p:cNvSpPr/>
          <p:nvPr/>
        </p:nvSpPr>
        <p:spPr>
          <a:xfrm>
            <a:off x="5031711" y="2088575"/>
            <a:ext cx="35715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7" name="Google Shape;187;p8"/>
          <p:cNvSpPr/>
          <p:nvPr/>
        </p:nvSpPr>
        <p:spPr>
          <a:xfrm>
            <a:off x="5031664" y="3248125"/>
            <a:ext cx="35715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8" name="Google Shape;188;p8"/>
          <p:cNvSpPr txBox="1"/>
          <p:nvPr/>
        </p:nvSpPr>
        <p:spPr>
          <a:xfrm>
            <a:off x="5132925" y="2171900"/>
            <a:ext cx="3241200" cy="9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500" b="1">
                <a:solidFill>
                  <a:schemeClr val="accent2"/>
                </a:solidFill>
                <a:latin typeface="Oswald"/>
                <a:ea typeface="Oswald"/>
                <a:cs typeface="Oswald"/>
                <a:sym typeface="Oswald"/>
              </a:rPr>
              <a:t>SAM</a:t>
            </a:r>
            <a:r>
              <a:rPr lang="ru" sz="2500">
                <a:solidFill>
                  <a:schemeClr val="accent2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br>
              <a:rPr lang="ru" sz="2500">
                <a:solidFill>
                  <a:schemeClr val="accent2"/>
                </a:solidFill>
                <a:latin typeface="Oswald"/>
                <a:ea typeface="Oswald"/>
                <a:cs typeface="Oswald"/>
                <a:sym typeface="Oswald"/>
              </a:rPr>
            </a:br>
            <a:r>
              <a:rPr lang="ru" sz="2500" b="1">
                <a:solidFill>
                  <a:schemeClr val="accent2"/>
                </a:solidFill>
                <a:latin typeface="Oswald"/>
                <a:ea typeface="Oswald"/>
                <a:cs typeface="Oswald"/>
                <a:sym typeface="Oswald"/>
              </a:rPr>
              <a:t>52 500 000 руб.</a:t>
            </a:r>
            <a:endParaRPr sz="2500" b="1">
              <a:solidFill>
                <a:schemeClr val="accent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89" name="Google Shape;189;p8"/>
          <p:cNvSpPr txBox="1"/>
          <p:nvPr/>
        </p:nvSpPr>
        <p:spPr>
          <a:xfrm>
            <a:off x="5132925" y="3314900"/>
            <a:ext cx="3241200" cy="9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500" b="1">
                <a:solidFill>
                  <a:schemeClr val="accent3"/>
                </a:solidFill>
                <a:latin typeface="Oswald"/>
                <a:ea typeface="Oswald"/>
                <a:cs typeface="Oswald"/>
                <a:sym typeface="Oswald"/>
              </a:rPr>
              <a:t>SOM</a:t>
            </a:r>
            <a:r>
              <a:rPr lang="ru" sz="2500">
                <a:solidFill>
                  <a:schemeClr val="accent3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br>
              <a:rPr lang="ru" sz="2500">
                <a:solidFill>
                  <a:schemeClr val="accent3"/>
                </a:solidFill>
                <a:latin typeface="Oswald"/>
                <a:ea typeface="Oswald"/>
                <a:cs typeface="Oswald"/>
                <a:sym typeface="Oswald"/>
              </a:rPr>
            </a:br>
            <a:r>
              <a:rPr lang="ru" sz="2500" b="1">
                <a:solidFill>
                  <a:schemeClr val="accent3"/>
                </a:solidFill>
                <a:latin typeface="Oswald"/>
                <a:ea typeface="Oswald"/>
                <a:cs typeface="Oswald"/>
                <a:sym typeface="Oswald"/>
              </a:rPr>
              <a:t>2 625 000 руб.</a:t>
            </a:r>
            <a:endParaRPr sz="2500" b="1">
              <a:solidFill>
                <a:schemeClr val="accent3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90" name="Google Shape;190;p8"/>
          <p:cNvSpPr/>
          <p:nvPr/>
        </p:nvSpPr>
        <p:spPr>
          <a:xfrm>
            <a:off x="5031500" y="4333275"/>
            <a:ext cx="35715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6" name="Google Shape;196;p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000" b="0" i="0" u="none" strike="noStrike" cap="none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5"/>
          <p:cNvSpPr txBox="1">
            <a:spLocks noGrp="1"/>
          </p:cNvSpPr>
          <p:nvPr>
            <p:ph type="title"/>
          </p:nvPr>
        </p:nvSpPr>
        <p:spPr>
          <a:xfrm>
            <a:off x="456825" y="2450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КОНКУРЕНТЫ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98" name="Google Shape;198;p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" name="Google Shape;199;p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" name="Google Shape;200;p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p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02" name="Google Shape;202;p5"/>
          <p:cNvGraphicFramePr/>
          <p:nvPr/>
        </p:nvGraphicFramePr>
        <p:xfrm>
          <a:off x="0" y="877875"/>
          <a:ext cx="8788175" cy="3758595"/>
        </p:xfrm>
        <a:graphic>
          <a:graphicData uri="http://schemas.openxmlformats.org/drawingml/2006/table">
            <a:tbl>
              <a:tblPr>
                <a:noFill/>
                <a:tableStyleId>{70AD3C22-4DCD-4CBA-8141-515C91CB7512}</a:tableStyleId>
              </a:tblPr>
              <a:tblGrid>
                <a:gridCol w="1957575"/>
                <a:gridCol w="1443900"/>
                <a:gridCol w="1416100"/>
                <a:gridCol w="1895900"/>
                <a:gridCol w="2074700"/>
              </a:tblGrid>
              <a:tr h="74122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>
                          <a:solidFill>
                            <a:srgbClr val="595959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Параметры сравнения</a:t>
                      </a:r>
                      <a:endParaRPr sz="1100" b="1">
                        <a:solidFill>
                          <a:srgbClr val="595959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 anchor="ctr"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>
                          <a:solidFill>
                            <a:srgbClr val="595959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АПЗ - 0.0.1</a:t>
                      </a:r>
                      <a:endParaRPr sz="1100" b="1">
                        <a:solidFill>
                          <a:srgbClr val="595959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>
                          <a:solidFill>
                            <a:srgbClr val="595959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Delivery Club</a:t>
                      </a:r>
                      <a:endParaRPr sz="1100" b="1">
                        <a:solidFill>
                          <a:srgbClr val="595959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>
                          <a:solidFill>
                            <a:srgbClr val="595959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DoDo Pizza (внутренняя разработка)</a:t>
                      </a:r>
                      <a:endParaRPr sz="1100" b="1">
                        <a:solidFill>
                          <a:srgbClr val="595959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>
                          <a:solidFill>
                            <a:srgbClr val="595959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Доставка от кружки №1</a:t>
                      </a:r>
                      <a:br>
                        <a:rPr lang="ru" sz="1100" b="1">
                          <a:solidFill>
                            <a:srgbClr val="595959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</a:br>
                      <a:r>
                        <a:rPr lang="ru" sz="1100" b="1">
                          <a:solidFill>
                            <a:srgbClr val="595959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 (внутренняя разработка)</a:t>
                      </a:r>
                      <a:endParaRPr sz="1100" b="1">
                        <a:solidFill>
                          <a:srgbClr val="595959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 anchor="ctr">
                    <a:solidFill>
                      <a:schemeClr val="lt1"/>
                    </a:solidFill>
                  </a:tcPr>
                </a:tc>
              </a:tr>
              <a:tr h="4802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2"/>
                          </a:solidFill>
                        </a:rPr>
                        <a:t>Принимать заказы через приложение или сайт</a:t>
                      </a:r>
                      <a:endParaRPr sz="1000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2"/>
                          </a:solidFill>
                        </a:rPr>
                        <a:t>Да</a:t>
                      </a:r>
                      <a:endParaRPr sz="1000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2"/>
                          </a:solidFill>
                        </a:rPr>
                        <a:t>Да</a:t>
                      </a:r>
                      <a:endParaRPr sz="1000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2"/>
                          </a:solidFill>
                        </a:rPr>
                        <a:t>Да</a:t>
                      </a:r>
                      <a:endParaRPr sz="1000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2"/>
                          </a:solidFill>
                        </a:rPr>
                        <a:t>Да</a:t>
                      </a:r>
                      <a:endParaRPr sz="1000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>
                    <a:solidFill>
                      <a:schemeClr val="lt1"/>
                    </a:solidFill>
                  </a:tcPr>
                </a:tc>
              </a:tr>
              <a:tr h="7934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2"/>
                          </a:solidFill>
                        </a:rPr>
                        <a:t>Доставлять заказы клиентам как с помощью курьера, так и силами курьера вашего заведения</a:t>
                      </a:r>
                      <a:endParaRPr sz="1000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2"/>
                          </a:solidFill>
                        </a:rPr>
                        <a:t>Нет</a:t>
                      </a:r>
                      <a:endParaRPr sz="1000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2"/>
                          </a:solidFill>
                        </a:rPr>
                        <a:t>Нет</a:t>
                      </a:r>
                      <a:endParaRPr sz="1000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2"/>
                          </a:solidFill>
                        </a:rPr>
                        <a:t>Нет</a:t>
                      </a:r>
                      <a:endParaRPr sz="1000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2"/>
                          </a:solidFill>
                        </a:rPr>
                        <a:t>Да</a:t>
                      </a:r>
                      <a:endParaRPr sz="1000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>
                    <a:solidFill>
                      <a:schemeClr val="lt1"/>
                    </a:solidFill>
                  </a:tcPr>
                </a:tc>
              </a:tr>
              <a:tr h="6368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2"/>
                          </a:solidFill>
                        </a:rPr>
                        <a:t>Принимать от клиентов онлайн-оплату за заказы через приложение</a:t>
                      </a:r>
                      <a:endParaRPr sz="1000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2"/>
                          </a:solidFill>
                        </a:rPr>
                        <a:t>Да</a:t>
                      </a:r>
                      <a:endParaRPr sz="1000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2"/>
                          </a:solidFill>
                        </a:rPr>
                        <a:t>Да</a:t>
                      </a:r>
                      <a:endParaRPr sz="1000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2"/>
                          </a:solidFill>
                        </a:rPr>
                        <a:t>Да</a:t>
                      </a:r>
                      <a:endParaRPr sz="1000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2"/>
                          </a:solidFill>
                        </a:rPr>
                        <a:t>Да</a:t>
                      </a:r>
                      <a:endParaRPr sz="1000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>
                    <a:solidFill>
                      <a:schemeClr val="lt1"/>
                    </a:solidFill>
                  </a:tcPr>
                </a:tc>
              </a:tr>
              <a:tr h="3236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2"/>
                          </a:solidFill>
                        </a:rPr>
                        <a:t>Система отзывов</a:t>
                      </a:r>
                      <a:endParaRPr sz="1000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2"/>
                          </a:solidFill>
                        </a:rPr>
                        <a:t>Да</a:t>
                      </a:r>
                      <a:endParaRPr sz="1000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2"/>
                          </a:solidFill>
                        </a:rPr>
                        <a:t>Да</a:t>
                      </a:r>
                      <a:endParaRPr sz="1000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2"/>
                          </a:solidFill>
                        </a:rPr>
                        <a:t>Да</a:t>
                      </a:r>
                      <a:endParaRPr sz="1000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2"/>
                          </a:solidFill>
                        </a:rPr>
                        <a:t>Да</a:t>
                      </a:r>
                      <a:endParaRPr sz="1000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>
                    <a:solidFill>
                      <a:schemeClr val="lt1"/>
                    </a:solidFill>
                  </a:tcPr>
                </a:tc>
              </a:tr>
              <a:tr h="4802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2"/>
                          </a:solidFill>
                        </a:rPr>
                        <a:t>Функция редактирования заказов</a:t>
                      </a:r>
                      <a:endParaRPr sz="1000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2"/>
                          </a:solidFill>
                        </a:rPr>
                        <a:t>До подтверждения заказа</a:t>
                      </a:r>
                      <a:endParaRPr sz="1000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2"/>
                          </a:solidFill>
                        </a:rPr>
                        <a:t>До подтверждения заказа</a:t>
                      </a:r>
                      <a:endParaRPr sz="1000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2"/>
                          </a:solidFill>
                        </a:rPr>
                        <a:t>До подтверждения заказа</a:t>
                      </a:r>
                      <a:endParaRPr sz="1000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2"/>
                          </a:solidFill>
                        </a:rPr>
                        <a:t>До подтверждения заказа</a:t>
                      </a:r>
                      <a:endParaRPr sz="1000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9"/>
          <p:cNvSpPr txBox="1"/>
          <p:nvPr/>
        </p:nvSpPr>
        <p:spPr>
          <a:xfrm>
            <a:off x="488944" y="2878956"/>
            <a:ext cx="6936600" cy="100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AutoNum type="arabicPeriod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Модель подписки на цифровое меню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AutoNum type="arabicPeriod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Платная поддержка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AutoNum type="arabicPeriod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Возможность комиссионной модели с каждого заказа, сделанного через цифровое меню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8" name="Google Shape;208;p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" name="Google Shape;209;p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9"/>
          <p:cNvSpPr/>
          <p:nvPr/>
        </p:nvSpPr>
        <p:spPr>
          <a:xfrm>
            <a:off x="456826" y="1270150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9"/>
          <p:cNvSpPr txBox="1">
            <a:spLocks noGrp="1"/>
          </p:cNvSpPr>
          <p:nvPr>
            <p:ph type="title"/>
          </p:nvPr>
        </p:nvSpPr>
        <p:spPr>
          <a:xfrm>
            <a:off x="456826" y="1257875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БИЗНЕС-МОДЕЛЬ*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2" name="Google Shape;212;p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" name="Google Shape;213;p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" name="Google Shape;215;p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" name="Google Shape;216;p9"/>
          <p:cNvSpPr txBox="1"/>
          <p:nvPr/>
        </p:nvSpPr>
        <p:spPr>
          <a:xfrm>
            <a:off x="488944" y="2228756"/>
            <a:ext cx="6936600" cy="58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Мы предлагаем решение АПЗ - 0.0.1 для рынка B2B для предприятий общепита в Северо-западном федеральном округе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0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b="1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2" name="Google Shape;222;p1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1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1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1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" name="Google Shape;226;p10"/>
          <p:cNvSpPr txBox="1">
            <a:spLocks noGrp="1"/>
          </p:cNvSpPr>
          <p:nvPr>
            <p:ph type="body" idx="1"/>
          </p:nvPr>
        </p:nvSpPr>
        <p:spPr>
          <a:xfrm>
            <a:off x="579471" y="2010225"/>
            <a:ext cx="3815700" cy="100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048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200"/>
              <a:buChar char="-"/>
            </a:pPr>
            <a:r>
              <a:rPr lang="ru"/>
              <a:t>Проработка идеи проекта</a:t>
            </a:r>
            <a:endParaRPr/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ru"/>
              <a:t>Сбор команды и определение проблематики решения</a:t>
            </a:r>
            <a:endParaRPr/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ru"/>
              <a:t>Конкурентный анализ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1"/>
          <p:cNvSpPr txBox="1">
            <a:spLocks noGrp="1"/>
          </p:cNvSpPr>
          <p:nvPr>
            <p:ph type="title"/>
          </p:nvPr>
        </p:nvSpPr>
        <p:spPr>
          <a:xfrm>
            <a:off x="337596" y="208150"/>
            <a:ext cx="23139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Дилетанты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32" name="Google Shape;232;p11"/>
          <p:cNvSpPr/>
          <p:nvPr/>
        </p:nvSpPr>
        <p:spPr>
          <a:xfrm rot="10800000">
            <a:off x="387696" y="5143450"/>
            <a:ext cx="12900" cy="49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dk2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3" name="Google Shape;233;p1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4" name="Google Shape;234;p1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1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" name="Google Shape;236;p1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" name="Google Shape;237;p1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1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39" name="Google Shape;239;p11"/>
          <p:cNvPicPr preferRelativeResize="0"/>
          <p:nvPr/>
        </p:nvPicPr>
        <p:blipFill rotWithShape="1">
          <a:blip r:embed="rId3">
            <a:alphaModFix/>
          </a:blip>
          <a:srcRect r="9584" b="10976"/>
          <a:stretch/>
        </p:blipFill>
        <p:spPr>
          <a:xfrm>
            <a:off x="401725" y="803900"/>
            <a:ext cx="1742026" cy="1645026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11"/>
          <p:cNvSpPr txBox="1"/>
          <p:nvPr/>
        </p:nvSpPr>
        <p:spPr>
          <a:xfrm>
            <a:off x="535925" y="2724350"/>
            <a:ext cx="1779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Сергей Сенчаков</a:t>
            </a:r>
            <a:endParaRPr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1" name="Google Shape;241;p11"/>
          <p:cNvSpPr txBox="1"/>
          <p:nvPr/>
        </p:nvSpPr>
        <p:spPr>
          <a:xfrm>
            <a:off x="535925" y="3093650"/>
            <a:ext cx="17421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Лидер (CEO), разработчик (CTO), </a:t>
            </a:r>
            <a:endParaRPr sz="1200" b="1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технолог</a:t>
            </a:r>
            <a:endParaRPr sz="1200" b="1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2" name="Google Shape;242;p11"/>
          <p:cNvSpPr txBox="1"/>
          <p:nvPr/>
        </p:nvSpPr>
        <p:spPr>
          <a:xfrm>
            <a:off x="2846950" y="2724350"/>
            <a:ext cx="1920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Александр Денисов</a:t>
            </a:r>
            <a:endParaRPr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3" name="Google Shape;243;p11"/>
          <p:cNvSpPr txBox="1"/>
          <p:nvPr/>
        </p:nvSpPr>
        <p:spPr>
          <a:xfrm>
            <a:off x="2846950" y="3093650"/>
            <a:ext cx="1742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Аналитик данных</a:t>
            </a:r>
            <a:endParaRPr sz="1200" b="1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2"/>
          <p:cNvSpPr txBox="1">
            <a:spLocks noGrp="1"/>
          </p:cNvSpPr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49" name="Google Shape;249;p1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p1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12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12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2" name="Google Shape;252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1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4" name="Google Shape;254;p1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5" name="Google Shape;255;p1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6" name="Google Shape;256;p1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7" name="Google Shape;257;p12"/>
          <p:cNvSpPr/>
          <p:nvPr/>
        </p:nvSpPr>
        <p:spPr>
          <a:xfrm>
            <a:off x="304800" y="1390175"/>
            <a:ext cx="1362300" cy="380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декабрь 2023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8" name="Google Shape;258;p12"/>
          <p:cNvSpPr/>
          <p:nvPr/>
        </p:nvSpPr>
        <p:spPr>
          <a:xfrm>
            <a:off x="304800" y="1867150"/>
            <a:ext cx="1362300" cy="13047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132C4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Конкурентный анализ</a:t>
            </a:r>
            <a:endParaRPr sz="1000">
              <a:solidFill>
                <a:srgbClr val="132C40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132C40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132C4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Проведение проблемных интервью</a:t>
            </a:r>
            <a:endParaRPr sz="1000">
              <a:solidFill>
                <a:srgbClr val="132C40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259" name="Google Shape;259;p12"/>
          <p:cNvSpPr/>
          <p:nvPr/>
        </p:nvSpPr>
        <p:spPr>
          <a:xfrm>
            <a:off x="1737500" y="1390175"/>
            <a:ext cx="1362300" cy="380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1 квартал 2024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60" name="Google Shape;260;p12"/>
          <p:cNvSpPr/>
          <p:nvPr/>
        </p:nvSpPr>
        <p:spPr>
          <a:xfrm>
            <a:off x="1737500" y="1867150"/>
            <a:ext cx="1362300" cy="13047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132C4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Поиск источников финансирования</a:t>
            </a:r>
            <a:endParaRPr sz="1000">
              <a:solidFill>
                <a:srgbClr val="132C40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132C40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132C4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Формирование команды разработчиков</a:t>
            </a:r>
            <a:endParaRPr sz="1000">
              <a:solidFill>
                <a:srgbClr val="132C40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261" name="Google Shape;261;p12"/>
          <p:cNvSpPr/>
          <p:nvPr/>
        </p:nvSpPr>
        <p:spPr>
          <a:xfrm>
            <a:off x="3170200" y="1390175"/>
            <a:ext cx="1362300" cy="380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2 квартал 2024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62" name="Google Shape;262;p12"/>
          <p:cNvSpPr/>
          <p:nvPr/>
        </p:nvSpPr>
        <p:spPr>
          <a:xfrm>
            <a:off x="3170200" y="1867150"/>
            <a:ext cx="1362300" cy="26196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132C4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Создание базы данных, разработка интерфейса веб-сервиса (создание WEB-Data Base, написание ПО)</a:t>
            </a:r>
            <a:endParaRPr sz="1000">
              <a:solidFill>
                <a:srgbClr val="132C40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132C40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132C4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Разработка прототипа решения с минимальным функционалом</a:t>
            </a:r>
            <a:endParaRPr sz="1000">
              <a:solidFill>
                <a:srgbClr val="132C40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263" name="Google Shape;263;p12"/>
          <p:cNvSpPr/>
          <p:nvPr/>
        </p:nvSpPr>
        <p:spPr>
          <a:xfrm>
            <a:off x="4622713" y="1390175"/>
            <a:ext cx="1362300" cy="380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3 квартал 2024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64" name="Google Shape;264;p12"/>
          <p:cNvSpPr/>
          <p:nvPr/>
        </p:nvSpPr>
        <p:spPr>
          <a:xfrm>
            <a:off x="4622725" y="1867150"/>
            <a:ext cx="1362300" cy="30954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132C4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Первичный запуск и тестирование прототипа </a:t>
            </a:r>
            <a:endParaRPr sz="1000">
              <a:solidFill>
                <a:srgbClr val="132C40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132C40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132C4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Тестирование каналов продвижения, установление партнерских отношений</a:t>
            </a:r>
            <a:endParaRPr sz="1000">
              <a:solidFill>
                <a:srgbClr val="132C40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132C40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132C4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Сбор обратной связи от тестировщиков, улучшение и оптимизация решения</a:t>
            </a:r>
            <a:endParaRPr sz="1000">
              <a:solidFill>
                <a:srgbClr val="132C40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265" name="Google Shape;265;p12"/>
          <p:cNvSpPr/>
          <p:nvPr/>
        </p:nvSpPr>
        <p:spPr>
          <a:xfrm>
            <a:off x="6075260" y="1390775"/>
            <a:ext cx="2503200" cy="380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4 квартал 2024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66" name="Google Shape;266;p12"/>
          <p:cNvSpPr/>
          <p:nvPr/>
        </p:nvSpPr>
        <p:spPr>
          <a:xfrm>
            <a:off x="6075250" y="1867750"/>
            <a:ext cx="2503200" cy="30954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132C4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Создание демо-версии на основе принятых улучшений (бета-версия)</a:t>
            </a:r>
            <a:endParaRPr sz="1000">
              <a:solidFill>
                <a:srgbClr val="132C40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132C40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132C4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Проведение маркетинговой кампании</a:t>
            </a:r>
            <a:endParaRPr sz="1000">
              <a:solidFill>
                <a:srgbClr val="132C40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132C40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132C4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Привлечение сторонних специалистов по продажам</a:t>
            </a:r>
            <a:endParaRPr sz="1000">
              <a:solidFill>
                <a:srgbClr val="132C40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132C40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132C4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Проведение консультаций с потенциальными клиентами, формирование индивидуальных ком. предложений (консультации по закупке серверов, QLED-панелей с сенсорным экраном, планшетов для персонала зала, установке на кухне монитора с функцией Wi-Fi)</a:t>
            </a:r>
            <a:endParaRPr sz="1000">
              <a:solidFill>
                <a:srgbClr val="132C40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3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72" name="Google Shape;272;p13"/>
          <p:cNvSpPr txBox="1">
            <a:spLocks noGrp="1"/>
          </p:cNvSpPr>
          <p:nvPr>
            <p:ph type="body" idx="1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2800">
                <a:solidFill>
                  <a:srgbClr val="132C40"/>
                </a:solidFill>
              </a:rPr>
              <a:t>Сенчаков Сергей Сергеевич</a:t>
            </a:r>
            <a:endParaRPr sz="2800">
              <a:solidFill>
                <a:srgbClr val="132C40"/>
              </a:solidFill>
            </a:endParaRPr>
          </a:p>
        </p:txBody>
      </p:sp>
      <p:sp>
        <p:nvSpPr>
          <p:cNvPr id="273" name="Google Shape;273;p13"/>
          <p:cNvSpPr txBox="1">
            <a:spLocks noGrp="1"/>
          </p:cNvSpPr>
          <p:nvPr>
            <p:ph type="body" idx="1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203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2700">
                <a:latin typeface="Arial"/>
                <a:ea typeface="Arial"/>
                <a:cs typeface="Arial"/>
                <a:sym typeface="Arial"/>
              </a:rPr>
              <a:t>@sench26</a:t>
            </a:r>
            <a:endParaRPr sz="2900">
              <a:solidFill>
                <a:srgbClr val="132C40"/>
              </a:solidFill>
            </a:endParaRPr>
          </a:p>
        </p:txBody>
      </p:sp>
      <p:sp>
        <p:nvSpPr>
          <p:cNvPr id="274" name="Google Shape;274;p1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5" name="Google Shape;275;p1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1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7" name="Google Shape;277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1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9" name="Google Shape;279;p1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0" name="Google Shape;280;p1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1" name="Google Shape;281;p1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610</Words>
  <Application>Microsoft Office PowerPoint</Application>
  <PresentationFormat>Экран (16:9)</PresentationFormat>
  <Paragraphs>134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3" baseType="lpstr">
      <vt:lpstr>Arial</vt:lpstr>
      <vt:lpstr>Raleway SemiBold</vt:lpstr>
      <vt:lpstr>Century Gothic</vt:lpstr>
      <vt:lpstr>Oswald</vt:lpstr>
      <vt:lpstr>Raleway</vt:lpstr>
      <vt:lpstr>Calibri</vt:lpstr>
      <vt:lpstr>Helvetica Neue</vt:lpstr>
      <vt:lpstr>Raleway Medium</vt:lpstr>
      <vt:lpstr>Arial Black</vt:lpstr>
      <vt:lpstr>Simple Light</vt:lpstr>
      <vt:lpstr>ПО для автоматизации процессов заказа блюд «АПЗ – 0.0.1»</vt:lpstr>
      <vt:lpstr>Презентация PowerPoint</vt:lpstr>
      <vt:lpstr>Презентация PowerPoint</vt:lpstr>
      <vt:lpstr>Презентация PowerPoint</vt:lpstr>
      <vt:lpstr>РЕШЕНИЕ ПРОБЛЕМЫ</vt:lpstr>
      <vt:lpstr>ЦЕННОСТЬ, ЦЕННОСТНОЕ ПРЕДЛОЖЕНИЕ</vt:lpstr>
      <vt:lpstr>РЫНОК</vt:lpstr>
      <vt:lpstr>КОНКУРЕНТЫ</vt:lpstr>
      <vt:lpstr>БИЗНЕС-МОДЕЛЬ*</vt:lpstr>
      <vt:lpstr>ТЕКУЩИЕ РЕЗУЛЬТАТЫ</vt:lpstr>
      <vt:lpstr>Дилетанты</vt:lpstr>
      <vt:lpstr>ПЛАНЫ РАЗВИТИЯ</vt:lpstr>
      <vt:lpstr>КОНТАКТЫ ЛИДЕРА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 для автоматизации процессов заказа блюд «АПЗ – 0.0.1»</dc:title>
  <dc:creator>Сергей Сенчаков</dc:creator>
  <cp:lastModifiedBy>Сергей Сенчаков</cp:lastModifiedBy>
  <cp:revision>1</cp:revision>
  <dcterms:modified xsi:type="dcterms:W3CDTF">2023-12-01T16:28:20Z</dcterms:modified>
</cp:coreProperties>
</file>