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8" r:id="rId2"/>
    <p:sldId id="266" r:id="rId3"/>
    <p:sldId id="257" r:id="rId4"/>
    <p:sldId id="263" r:id="rId5"/>
    <p:sldId id="267" r:id="rId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2198CD"/>
    <a:srgbClr val="24A3DC"/>
    <a:srgbClr val="46B1E1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Светлый стиль 1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58" d="100"/>
          <a:sy n="58" d="100"/>
        </p:scale>
        <p:origin x="-102" y="-12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9A2A28EF-346A-BFC1-2252-9BA48791289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80C729CE-F973-568C-94CA-5EFC2CAB25F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A38FA5A1-ABDE-223F-96C3-CFB4467B03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723AD-692C-4E86-87DE-0F79818B2F4F}" type="datetimeFigureOut">
              <a:rPr lang="ru-RU" smtClean="0"/>
              <a:pPr/>
              <a:t>11.12.2024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49E51A94-4A9E-AAEF-CD9C-F75C9FF0D1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92C703C4-EF22-67C6-2DB2-C34CEE3A96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DBED28-4B4D-4FC3-923B-18E71A551E5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025962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DC85A44C-7C20-6587-6149-5027DB7B16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258EADB8-611C-8AD4-C4E1-8AD063DEAC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FBD9A28E-F35D-40E4-2A93-E5C9B46058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723AD-692C-4E86-87DE-0F79818B2F4F}" type="datetimeFigureOut">
              <a:rPr lang="ru-RU" smtClean="0"/>
              <a:pPr/>
              <a:t>11.12.2024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DEA2E58F-1150-1885-41A2-032FCB27EB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DB0E6A6F-EFB1-2365-2224-89F1E1416C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DBED28-4B4D-4FC3-923B-18E71A551E5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8078674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B15C388B-7BDE-C05C-C540-C136B0A988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A18BC98D-6A74-C3BB-43A6-96E2CA4106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DDC1E202-EF7B-C915-8813-F9C3CC12E3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723AD-692C-4E86-87DE-0F79818B2F4F}" type="datetimeFigureOut">
              <a:rPr lang="ru-RU" smtClean="0"/>
              <a:pPr/>
              <a:t>11.12.2024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1E7A13C9-9CD4-F4FA-DCE4-82443EFCB6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BE115893-0588-28D9-4846-AE0770736A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DBED28-4B4D-4FC3-923B-18E71A551E5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842500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B78237EA-88EC-2800-6222-26A48038FC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184D68DF-48F9-56EE-624A-A1E40ACD307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9FC01141-A470-5E8F-3838-0BA91D373C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44C6F373-D53F-F38F-27C9-1DC04F70AE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723AD-692C-4E86-87DE-0F79818B2F4F}" type="datetimeFigureOut">
              <a:rPr lang="ru-RU" smtClean="0"/>
              <a:pPr/>
              <a:t>11.12.2024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C9774444-6F6F-8014-5C3F-4C7EB05CF5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06F08553-7DF0-3468-AB4F-2135DEB15B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DBED28-4B4D-4FC3-923B-18E71A551E5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3515338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EBFF7A31-9DA0-EE21-2AFD-D02F4A526B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6075C801-D4E0-51F9-62A3-867B5A8D9B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CF437AB3-5E9A-C194-3737-5E29F387F84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="" xmlns:a16="http://schemas.microsoft.com/office/drawing/2014/main" id="{04A215EF-5D73-AC5B-625D-25463207CEB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="" xmlns:a16="http://schemas.microsoft.com/office/drawing/2014/main" id="{75B77215-0D9F-4EBE-E661-1DEAC7F5661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="" xmlns:a16="http://schemas.microsoft.com/office/drawing/2014/main" id="{6CE31A12-2B22-3748-DB1A-430D90591C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723AD-692C-4E86-87DE-0F79818B2F4F}" type="datetimeFigureOut">
              <a:rPr lang="ru-RU" smtClean="0"/>
              <a:pPr/>
              <a:t>11.12.2024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="" xmlns:a16="http://schemas.microsoft.com/office/drawing/2014/main" id="{ABE2FD4D-15A5-B534-D1B4-D36FF6F217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="" xmlns:a16="http://schemas.microsoft.com/office/drawing/2014/main" id="{4DD7BD75-5138-9079-B4D5-FA3D073EB5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DBED28-4B4D-4FC3-923B-18E71A551E5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2407808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AC7BE932-CBB3-5270-D99F-80A15716E4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="" xmlns:a16="http://schemas.microsoft.com/office/drawing/2014/main" id="{F2EB72AF-5415-A750-4C59-466F24EBB3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723AD-692C-4E86-87DE-0F79818B2F4F}" type="datetimeFigureOut">
              <a:rPr lang="ru-RU" smtClean="0"/>
              <a:pPr/>
              <a:t>11.12.2024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="" xmlns:a16="http://schemas.microsoft.com/office/drawing/2014/main" id="{F8C18602-E2C9-57CD-D71F-1DC9E389BD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="" xmlns:a16="http://schemas.microsoft.com/office/drawing/2014/main" id="{D2422B89-AFC2-D2F5-EE96-4ACA3FAC20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DBED28-4B4D-4FC3-923B-18E71A551E5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7338207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="" xmlns:a16="http://schemas.microsoft.com/office/drawing/2014/main" id="{841F5ACF-112D-E252-C3C3-F34326C415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723AD-692C-4E86-87DE-0F79818B2F4F}" type="datetimeFigureOut">
              <a:rPr lang="ru-RU" smtClean="0"/>
              <a:pPr/>
              <a:t>11.12.2024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="" xmlns:a16="http://schemas.microsoft.com/office/drawing/2014/main" id="{88C23EF3-2BB5-F4FC-3D19-ECC107E179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D3A7D0F0-DB2D-1D13-9BB9-75971004DE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DBED28-4B4D-4FC3-923B-18E71A551E5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435329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1C4304C2-8C7C-E974-16EE-AF2A5402AF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76EF8F6C-56DC-9CF4-BF01-AB9E08D92F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DA414A5F-0E36-9F2F-B85F-2CE4C2DA4CB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FD840FA7-C82E-359C-1133-E43029FC13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723AD-692C-4E86-87DE-0F79818B2F4F}" type="datetimeFigureOut">
              <a:rPr lang="ru-RU" smtClean="0"/>
              <a:pPr/>
              <a:t>11.12.2024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17C465F8-CCA6-3832-002A-FFCD9D5950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D6C5F3F6-F87C-CFF0-B16B-AE1BBEA523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DBED28-4B4D-4FC3-923B-18E71A551E5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9126532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6292798B-01A7-D5DC-A399-EFD842CF0F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="" xmlns:a16="http://schemas.microsoft.com/office/drawing/2014/main" id="{199324A4-8E27-AE60-FF93-C0546DF1835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A7061053-76C1-89AB-5B95-D1BCCA5E1DA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39C97943-7F32-CC65-E4F8-4ADDCD9B46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723AD-692C-4E86-87DE-0F79818B2F4F}" type="datetimeFigureOut">
              <a:rPr lang="ru-RU" smtClean="0"/>
              <a:pPr/>
              <a:t>11.12.2024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11C50E39-7D5C-187C-1AE4-8BF1C6EEAF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42BCB0EF-9739-16EE-7DB2-59CDEDD077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DBED28-4B4D-4FC3-923B-18E71A551E5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740540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05D1FD77-A646-ACAD-E8FE-649D70274E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D7DFE7CF-797C-18CE-B56E-E7DF4980323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B9C46AE6-788B-9EB3-0588-A22B40EA0E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723AD-692C-4E86-87DE-0F79818B2F4F}" type="datetimeFigureOut">
              <a:rPr lang="ru-RU" smtClean="0"/>
              <a:pPr/>
              <a:t>11.12.2024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E1509708-18A5-77B0-477A-4C3212EBFD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7B72932D-9C71-CECF-8D86-21C5BBF636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DBED28-4B4D-4FC3-923B-18E71A551E5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4118383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="" xmlns:a16="http://schemas.microsoft.com/office/drawing/2014/main" id="{3ED79A63-D590-EC3B-DE25-39DA2AD5366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EBE0FA0D-9DFC-4B18-EEFF-03B27E27FC7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CE069BA7-EABE-7871-1E0C-BBEA5CF56A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723AD-692C-4E86-87DE-0F79818B2F4F}" type="datetimeFigureOut">
              <a:rPr lang="ru-RU" smtClean="0"/>
              <a:pPr/>
              <a:t>11.12.2024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8C8AFC0E-2CC2-60A7-4374-7552AAC521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045071F3-B89D-AF8C-BC89-CE06313207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DBED28-4B4D-4FC3-923B-18E71A551E5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9632683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alpha val="78000"/>
                <a:lumMod val="36000"/>
                <a:lumOff val="64000"/>
              </a:schemeClr>
            </a:gs>
            <a:gs pos="36000">
              <a:schemeClr val="accent1">
                <a:lumMod val="60000"/>
                <a:lumOff val="40000"/>
              </a:schemeClr>
            </a:gs>
            <a:gs pos="68000">
              <a:schemeClr val="accent1">
                <a:lumMod val="60000"/>
                <a:lumOff val="40000"/>
              </a:schemeClr>
            </a:gs>
            <a:gs pos="89000">
              <a:schemeClr val="accent1">
                <a:lumMod val="40000"/>
                <a:lumOff val="60000"/>
              </a:schemeClr>
            </a:gs>
          </a:gsLst>
          <a:path path="circle">
            <a:fillToRect l="100000" b="10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0E08FDF3-DE79-1DCE-14BC-B0E96BD196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E63E5649-5974-AB18-ABE6-19719D247E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0E32FF88-7D64-882C-A53D-6977C58B3CD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99723AD-692C-4E86-87DE-0F79818B2F4F}" type="datetimeFigureOut">
              <a:rPr lang="ru-RU" smtClean="0"/>
              <a:pPr/>
              <a:t>11.12.2024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43FA797F-6770-FEDB-815C-A3B93AC9443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329CB644-2E64-97E4-3A41-A5A9A8F28FB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EDBED28-4B4D-4FC3-923B-18E71A551E5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4364741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9EEB887-1A19-022E-BF6F-67A397EB525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89350" y="326571"/>
            <a:ext cx="8041865" cy="1574252"/>
          </a:xfrm>
        </p:spPr>
        <p:txBody>
          <a:bodyPr>
            <a:noAutofit/>
          </a:bodyPr>
          <a:lstStyle/>
          <a:p>
            <a:r>
              <a:rPr lang="ru-RU" sz="3200" b="1" dirty="0" smtClean="0"/>
              <a:t>Интеграция БПЛА в мониторинг и управление атомными электростанциями</a:t>
            </a:r>
            <a:endParaRPr lang="ru-RU" sz="3200" b="1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432835FB-F8AC-A26F-FBB2-A47E156870E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1258" y="5968998"/>
            <a:ext cx="3704253" cy="672690"/>
          </a:xfrm>
        </p:spPr>
        <p:txBody>
          <a:bodyPr>
            <a:normAutofit fontScale="70000" lnSpcReduction="20000"/>
          </a:bodyPr>
          <a:lstStyle/>
          <a:p>
            <a:r>
              <a:rPr lang="ru-RU" dirty="0" smtClean="0"/>
              <a:t>Карпенко Максим Вячеславович </a:t>
            </a:r>
            <a:endParaRPr lang="en-US" dirty="0" smtClean="0"/>
          </a:p>
          <a:p>
            <a:r>
              <a:rPr lang="ru-RU" dirty="0" smtClean="0"/>
              <a:t>89603440770</a:t>
            </a:r>
            <a:endParaRPr lang="ru-RU" dirty="0"/>
          </a:p>
        </p:txBody>
      </p:sp>
      <p:sp>
        <p:nvSpPr>
          <p:cNvPr id="4" name="Прямоугольник: усеченные верхние углы 3">
            <a:extLst>
              <a:ext uri="{FF2B5EF4-FFF2-40B4-BE49-F238E27FC236}">
                <a16:creationId xmlns="" xmlns:a16="http://schemas.microsoft.com/office/drawing/2014/main" id="{86FFDC0B-F6FC-0C45-60A1-7BC7FC5D4320}"/>
              </a:ext>
            </a:extLst>
          </p:cNvPr>
          <p:cNvSpPr/>
          <p:nvPr/>
        </p:nvSpPr>
        <p:spPr>
          <a:xfrm rot="18282721">
            <a:off x="8416202" y="3319259"/>
            <a:ext cx="6303523" cy="3471708"/>
          </a:xfrm>
          <a:prstGeom prst="snip2SameRect">
            <a:avLst/>
          </a:prstGeom>
          <a:solidFill>
            <a:srgbClr val="2198C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Прямоугольник: усеченные верхние углы 4">
            <a:extLst>
              <a:ext uri="{FF2B5EF4-FFF2-40B4-BE49-F238E27FC236}">
                <a16:creationId xmlns="" xmlns:a16="http://schemas.microsoft.com/office/drawing/2014/main" id="{17247F34-197B-749D-D617-5ADC1BE0610C}"/>
              </a:ext>
            </a:extLst>
          </p:cNvPr>
          <p:cNvSpPr/>
          <p:nvPr/>
        </p:nvSpPr>
        <p:spPr>
          <a:xfrm rot="7481119">
            <a:off x="-2526978" y="-66659"/>
            <a:ext cx="6303523" cy="3471708"/>
          </a:xfrm>
          <a:prstGeom prst="snip2SameRect">
            <a:avLst/>
          </a:prstGeom>
          <a:solidFill>
            <a:srgbClr val="2198C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6" name="Google Shape;56;p1">
            <a:extLst>
              <a:ext uri="{FF2B5EF4-FFF2-40B4-BE49-F238E27FC236}">
                <a16:creationId xmlns="" xmlns:a16="http://schemas.microsoft.com/office/drawing/2014/main" id="{D9EA53FE-DC27-2CDD-0CEA-0AF68D523D15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/>
          <a:stretch/>
        </p:blipFill>
        <p:spPr>
          <a:xfrm>
            <a:off x="104968" y="399615"/>
            <a:ext cx="2484279" cy="1898741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CB2EAD2C-9FDB-DAED-7C9B-DB25359EF8EB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107607" y="4991100"/>
            <a:ext cx="1866900" cy="1866900"/>
          </a:xfrm>
          <a:prstGeom prst="rect">
            <a:avLst/>
          </a:prstGeom>
        </p:spPr>
      </p:pic>
      <p:pic>
        <p:nvPicPr>
          <p:cNvPr id="5122" name="Picture 2" descr="Picture background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35591" y="2106384"/>
            <a:ext cx="5739038" cy="369403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291889317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783281" y="217727"/>
            <a:ext cx="4014240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adRadio" panose="02000000000000000000" pitchFamily="50" charset="0"/>
              </a:rPr>
              <a:t>Описание проекта</a:t>
            </a:r>
            <a:endParaRPr lang="ru-RU" sz="4800" dirty="0">
              <a:solidFill>
                <a:schemeClr val="bg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0" y="1244666"/>
            <a:ext cx="12192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</a:rPr>
              <a:t>  </a:t>
            </a:r>
            <a:endParaRPr lang="ru-RU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0" y="1246827"/>
            <a:ext cx="12192000" cy="60939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/>
              <a:t>Проект Интеграция БПЛА в мониторинг и управление атомными электростанциями направлен на внедрение беспилотных летательных аппаратов (БПЛА) для повышения эффективности мониторинга и управления процессами на атомных электростанциях (АЭС). Это инновационное решение предполагает использование технологий для обеспечения безопасности, улучшения контроля за состоянием оборудования и уменьшения рисков для персонала.</a:t>
            </a:r>
            <a:br>
              <a:rPr lang="ru-RU" sz="1600" dirty="0" smtClean="0"/>
            </a:br>
            <a:r>
              <a:rPr lang="ru-RU" sz="1600" dirty="0" smtClean="0"/>
              <a:t/>
            </a:r>
            <a:br>
              <a:rPr lang="ru-RU" sz="1600" dirty="0" smtClean="0"/>
            </a:br>
            <a:r>
              <a:rPr lang="ru-RU" sz="1600" dirty="0" smtClean="0"/>
              <a:t>▎ Цели проекта</a:t>
            </a:r>
            <a:br>
              <a:rPr lang="ru-RU" sz="1600" dirty="0" smtClean="0"/>
            </a:br>
            <a:r>
              <a:rPr lang="ru-RU" sz="1600" dirty="0" smtClean="0"/>
              <a:t/>
            </a:r>
            <a:br>
              <a:rPr lang="ru-RU" sz="1600" dirty="0" smtClean="0"/>
            </a:br>
            <a:r>
              <a:rPr lang="ru-RU" sz="1600" dirty="0" smtClean="0"/>
              <a:t>1. Мониторинг безопасности </a:t>
            </a:r>
            <a:br>
              <a:rPr lang="ru-RU" sz="1600" dirty="0" smtClean="0"/>
            </a:br>
            <a:r>
              <a:rPr lang="ru-RU" sz="1600" dirty="0" smtClean="0"/>
              <a:t>   Обеспечение постоянного контроля за состоянием систем безопасности АЭС с помощью БПЛА, что позволит оперативно реагировать на потенциальные угрозы.</a:t>
            </a:r>
            <a:br>
              <a:rPr lang="ru-RU" sz="1600" dirty="0" smtClean="0"/>
            </a:br>
            <a:r>
              <a:rPr lang="ru-RU" sz="1600" dirty="0" smtClean="0"/>
              <a:t/>
            </a:r>
            <a:br>
              <a:rPr lang="ru-RU" sz="1600" dirty="0" smtClean="0"/>
            </a:br>
            <a:r>
              <a:rPr lang="ru-RU" sz="1600" dirty="0" smtClean="0"/>
              <a:t>2. Улучшение диагностики оборудования </a:t>
            </a:r>
            <a:br>
              <a:rPr lang="ru-RU" sz="1600" dirty="0" smtClean="0"/>
            </a:br>
            <a:r>
              <a:rPr lang="ru-RU" sz="1600" dirty="0" smtClean="0"/>
              <a:t>   Использование БПЛА для обследования критически важных компонентов и структур, что повысит точность диагностики.</a:t>
            </a:r>
            <a:br>
              <a:rPr lang="ru-RU" sz="1600" dirty="0" smtClean="0"/>
            </a:br>
            <a:r>
              <a:rPr lang="ru-RU" sz="1600" dirty="0" smtClean="0"/>
              <a:t/>
            </a:r>
            <a:br>
              <a:rPr lang="ru-RU" sz="1600" dirty="0" smtClean="0"/>
            </a:br>
            <a:r>
              <a:rPr lang="ru-RU" sz="1600" dirty="0" smtClean="0"/>
              <a:t>3. Снижение затрат </a:t>
            </a:r>
            <a:br>
              <a:rPr lang="ru-RU" sz="1600" dirty="0" smtClean="0"/>
            </a:br>
            <a:r>
              <a:rPr lang="ru-RU" sz="1600" dirty="0" smtClean="0"/>
              <a:t>   Повышение эффективности управления ресурсами и снижение затрат на человеческий труд благодаря автоматизации мониторинга.</a:t>
            </a:r>
            <a:br>
              <a:rPr lang="ru-RU" sz="1600" dirty="0" smtClean="0"/>
            </a:br>
            <a:r>
              <a:rPr lang="ru-RU" sz="1600" dirty="0" smtClean="0"/>
              <a:t/>
            </a:r>
            <a:br>
              <a:rPr lang="ru-RU" sz="1600" dirty="0" smtClean="0"/>
            </a:br>
            <a:r>
              <a:rPr lang="ru-RU" sz="1600" dirty="0" smtClean="0"/>
              <a:t>4. Минимизация рисков для персонала </a:t>
            </a:r>
            <a:br>
              <a:rPr lang="ru-RU" sz="1600" dirty="0" smtClean="0"/>
            </a:br>
            <a:r>
              <a:rPr lang="ru-RU" sz="1600" dirty="0" smtClean="0"/>
              <a:t>   Замена ручных обследований труднодоступных и потенциально опасных зон БПЛА для обеспечения безопасности сотрудников.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053237C9-478D-A739-D184-DB1AF6FAC6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586EB29E-CF97-86E2-B2FB-4E9EEF9A92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02328" y="0"/>
            <a:ext cx="7150554" cy="959209"/>
          </a:xfrm>
        </p:spPr>
        <p:txBody>
          <a:bodyPr>
            <a:noAutofit/>
          </a:bodyPr>
          <a:lstStyle/>
          <a:p>
            <a:pPr algn="r"/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adRadio" panose="02000000000000000000" pitchFamily="50" charset="0"/>
              </a:rPr>
              <a:t>Задачи проекта</a:t>
            </a:r>
            <a:endParaRPr lang="ru-RU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adRadio" panose="02000000000000000000" pitchFamily="50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0" y="856357"/>
            <a:ext cx="12192000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/>
              <a:t>Задачи проекта</a:t>
            </a:r>
            <a:br>
              <a:rPr lang="ru-RU" sz="1600" dirty="0" smtClean="0"/>
            </a:br>
            <a:r>
              <a:rPr lang="ru-RU" sz="1600" dirty="0" smtClean="0"/>
              <a:t/>
            </a:r>
            <a:br>
              <a:rPr lang="ru-RU" sz="1600" dirty="0" smtClean="0"/>
            </a:br>
            <a:r>
              <a:rPr lang="ru-RU" sz="1600" dirty="0" smtClean="0"/>
              <a:t>1. Анализ требований </a:t>
            </a:r>
            <a:br>
              <a:rPr lang="ru-RU" sz="1600" dirty="0" smtClean="0"/>
            </a:br>
            <a:r>
              <a:rPr lang="ru-RU" sz="1600" dirty="0" smtClean="0"/>
              <a:t>   Провести исследование и анализ требований для интеграции БПЛА, включая технические, нормативные и операционные аспекты, чтобы гарантировать соответствие всем стандартам безопасности</a:t>
            </a:r>
            <a:r>
              <a:rPr lang="ru-RU" sz="1600" dirty="0" smtClean="0"/>
              <a:t>.</a:t>
            </a:r>
            <a:r>
              <a:rPr lang="ru-RU" sz="1600" dirty="0" smtClean="0"/>
              <a:t/>
            </a:r>
            <a:br>
              <a:rPr lang="ru-RU" sz="1600" dirty="0" smtClean="0"/>
            </a:br>
            <a:r>
              <a:rPr lang="ru-RU" sz="1600" dirty="0" smtClean="0"/>
              <a:t>2. Выбор подходящих БПЛА </a:t>
            </a:r>
            <a:br>
              <a:rPr lang="ru-RU" sz="1600" dirty="0" smtClean="0"/>
            </a:br>
            <a:r>
              <a:rPr lang="ru-RU" sz="1600" dirty="0" smtClean="0"/>
              <a:t>   Исследовать и выбрать соответствующие модели БПЛА, которые подходят для задач мониторинга на АЭС, учитывая такие факторы, как грузоподъемность, время полета и различные типы сенсоров</a:t>
            </a:r>
            <a:r>
              <a:rPr lang="ru-RU" sz="1600" dirty="0" smtClean="0"/>
              <a:t>.</a:t>
            </a:r>
            <a:r>
              <a:rPr lang="ru-RU" sz="1600" dirty="0" smtClean="0"/>
              <a:t/>
            </a:r>
            <a:br>
              <a:rPr lang="ru-RU" sz="1600" dirty="0" smtClean="0"/>
            </a:br>
            <a:r>
              <a:rPr lang="ru-RU" sz="1600" dirty="0" smtClean="0"/>
              <a:t>3. Разработка программного обеспечения </a:t>
            </a:r>
            <a:br>
              <a:rPr lang="ru-RU" sz="1600" dirty="0" smtClean="0"/>
            </a:br>
            <a:r>
              <a:rPr lang="ru-RU" sz="1600" dirty="0" smtClean="0"/>
              <a:t>   Создать интегрированную платформу для управления БПЛА и анализа данных, собранных в процессе мониторинга, с учетом специфики работы атомной электростанции</a:t>
            </a:r>
            <a:r>
              <a:rPr lang="ru-RU" sz="1600" dirty="0" smtClean="0"/>
              <a:t>.</a:t>
            </a:r>
            <a:r>
              <a:rPr lang="ru-RU" sz="1600" dirty="0" smtClean="0"/>
              <a:t/>
            </a:r>
            <a:br>
              <a:rPr lang="ru-RU" sz="1600" dirty="0" smtClean="0"/>
            </a:br>
            <a:r>
              <a:rPr lang="ru-RU" sz="1600" dirty="0" smtClean="0"/>
              <a:t>4. Создание стандартов и процедур </a:t>
            </a:r>
            <a:br>
              <a:rPr lang="ru-RU" sz="1600" dirty="0" smtClean="0"/>
            </a:br>
            <a:r>
              <a:rPr lang="ru-RU" sz="1600" dirty="0" smtClean="0"/>
              <a:t>   Разработать стандартные операционные процедуры (SOP) для безопасной эксплуатации БПЛА и их интеграции в существующие процессы управления АЭС</a:t>
            </a:r>
            <a:r>
              <a:rPr lang="ru-RU" sz="1600" dirty="0" smtClean="0"/>
              <a:t>.</a:t>
            </a:r>
            <a:r>
              <a:rPr lang="ru-RU" sz="1600" dirty="0" smtClean="0"/>
              <a:t/>
            </a:r>
            <a:br>
              <a:rPr lang="ru-RU" sz="1600" dirty="0" smtClean="0"/>
            </a:br>
            <a:r>
              <a:rPr lang="ru-RU" sz="1600" dirty="0" smtClean="0"/>
              <a:t>5. </a:t>
            </a:r>
            <a:r>
              <a:rPr lang="ru-RU" sz="1600" dirty="0" err="1" smtClean="0"/>
              <a:t>Пилотное</a:t>
            </a:r>
            <a:r>
              <a:rPr lang="ru-RU" sz="1600" dirty="0" smtClean="0"/>
              <a:t> тестирование </a:t>
            </a:r>
            <a:br>
              <a:rPr lang="ru-RU" sz="1600" dirty="0" smtClean="0"/>
            </a:br>
            <a:r>
              <a:rPr lang="ru-RU" sz="1600" dirty="0" smtClean="0"/>
              <a:t>   Организовать и провести </a:t>
            </a:r>
            <a:r>
              <a:rPr lang="ru-RU" sz="1600" dirty="0" err="1" smtClean="0"/>
              <a:t>пилотные</a:t>
            </a:r>
            <a:r>
              <a:rPr lang="ru-RU" sz="1600" dirty="0" smtClean="0"/>
              <a:t> испытания БПЛА на выбранной атомной электростанции для тестирования всех функций и оценки результатов, полученных в процессе мониторинга</a:t>
            </a:r>
            <a:r>
              <a:rPr lang="ru-RU" sz="1600" dirty="0" smtClean="0"/>
              <a:t>.</a:t>
            </a:r>
            <a:r>
              <a:rPr lang="ru-RU" sz="1600" dirty="0" smtClean="0"/>
              <a:t/>
            </a:r>
            <a:br>
              <a:rPr lang="ru-RU" sz="1600" dirty="0" smtClean="0"/>
            </a:br>
            <a:r>
              <a:rPr lang="ru-RU" sz="1600" dirty="0" smtClean="0"/>
              <a:t>6. Обучение персонала </a:t>
            </a:r>
            <a:br>
              <a:rPr lang="ru-RU" sz="1600" dirty="0" smtClean="0"/>
            </a:br>
            <a:r>
              <a:rPr lang="ru-RU" sz="1600" dirty="0" smtClean="0"/>
              <a:t>   Подготовить и провести обучение для технического и эксплуатационного персонала АЭС по вопросам использования БПЛА, интерпретации данных и соблюдения стандартов безопасности</a:t>
            </a:r>
            <a:r>
              <a:rPr lang="ru-RU" sz="1600" dirty="0" smtClean="0"/>
              <a:t>.</a:t>
            </a:r>
            <a:r>
              <a:rPr lang="ru-RU" sz="1600" dirty="0" smtClean="0"/>
              <a:t/>
            </a:r>
            <a:br>
              <a:rPr lang="ru-RU" sz="1600" dirty="0" smtClean="0"/>
            </a:br>
            <a:r>
              <a:rPr lang="ru-RU" sz="1600" dirty="0" smtClean="0"/>
              <a:t>7. Оценка эффективности </a:t>
            </a:r>
            <a:br>
              <a:rPr lang="ru-RU" sz="1600" dirty="0" smtClean="0"/>
            </a:br>
            <a:r>
              <a:rPr lang="ru-RU" sz="1600" dirty="0" smtClean="0"/>
              <a:t>   Провести анализ полученных данных и результатов </a:t>
            </a:r>
            <a:r>
              <a:rPr lang="ru-RU" sz="1600" dirty="0" err="1" smtClean="0"/>
              <a:t>пилотного</a:t>
            </a:r>
            <a:r>
              <a:rPr lang="ru-RU" sz="1600" dirty="0" smtClean="0"/>
              <a:t> проекта, с целью оценки эффективности интеграции БПЛА в процессы мониторинга и управления</a:t>
            </a:r>
            <a:r>
              <a:rPr lang="ru-RU" sz="1600" dirty="0" smtClean="0"/>
              <a:t>.</a:t>
            </a:r>
            <a:r>
              <a:rPr lang="ru-RU" sz="1600" dirty="0" smtClean="0"/>
              <a:t/>
            </a:r>
            <a:br>
              <a:rPr lang="ru-RU" sz="1600" dirty="0" smtClean="0"/>
            </a:br>
            <a:endParaRPr lang="ru-RU" sz="1600" dirty="0"/>
          </a:p>
        </p:txBody>
      </p:sp>
    </p:spTree>
    <p:extLst>
      <p:ext uri="{BB962C8B-B14F-4D97-AF65-F5344CB8AC3E}">
        <p14:creationId xmlns="" xmlns:p14="http://schemas.microsoft.com/office/powerpoint/2010/main" val="170599318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>
        <p14:flas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E95DA121-212E-8B73-35E4-A6C7CAB95C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198946DE-098A-3131-F9B6-8A2809D940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29902" y="425584"/>
            <a:ext cx="5937961" cy="967121"/>
          </a:xfrm>
        </p:spPr>
        <p:txBody>
          <a:bodyPr>
            <a:noAutofit/>
          </a:bodyPr>
          <a:lstStyle/>
          <a:p>
            <a:pPr algn="l"/>
            <a:r>
              <a:rPr lang="ru-RU" sz="6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adRadio" panose="02000000000000000000" pitchFamily="50" charset="0"/>
              </a:rPr>
              <a:t>Рынок</a:t>
            </a:r>
          </a:p>
        </p:txBody>
      </p:sp>
      <p:sp>
        <p:nvSpPr>
          <p:cNvPr id="4" name="Прямоугольник: усеченные верхние углы 3">
            <a:extLst>
              <a:ext uri="{FF2B5EF4-FFF2-40B4-BE49-F238E27FC236}">
                <a16:creationId xmlns="" xmlns:a16="http://schemas.microsoft.com/office/drawing/2014/main" id="{6C6B901C-887C-1D1F-A4C7-7C42827B2097}"/>
              </a:ext>
            </a:extLst>
          </p:cNvPr>
          <p:cNvSpPr/>
          <p:nvPr/>
        </p:nvSpPr>
        <p:spPr>
          <a:xfrm rot="18282721">
            <a:off x="8197127" y="3195434"/>
            <a:ext cx="6303523" cy="3471708"/>
          </a:xfrm>
          <a:prstGeom prst="snip2SameRect">
            <a:avLst/>
          </a:prstGeom>
          <a:solidFill>
            <a:srgbClr val="2198C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Прямоугольник: усеченные верхние углы 4">
            <a:extLst>
              <a:ext uri="{FF2B5EF4-FFF2-40B4-BE49-F238E27FC236}">
                <a16:creationId xmlns="" xmlns:a16="http://schemas.microsoft.com/office/drawing/2014/main" id="{F9483E0A-2AC5-7013-C360-43309BBF3A94}"/>
              </a:ext>
            </a:extLst>
          </p:cNvPr>
          <p:cNvSpPr/>
          <p:nvPr/>
        </p:nvSpPr>
        <p:spPr>
          <a:xfrm rot="7481119">
            <a:off x="-2305839" y="190516"/>
            <a:ext cx="6303523" cy="3471708"/>
          </a:xfrm>
          <a:prstGeom prst="snip2SameRect">
            <a:avLst/>
          </a:prstGeom>
          <a:solidFill>
            <a:srgbClr val="2198C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6" name="Рисунок 15">
            <a:extLst>
              <a:ext uri="{FF2B5EF4-FFF2-40B4-BE49-F238E27FC236}">
                <a16:creationId xmlns="" xmlns:a16="http://schemas.microsoft.com/office/drawing/2014/main" id="{307C7132-159F-144C-B1F9-20C50F7BC9F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38026">
            <a:off x="8579657" y="2915461"/>
            <a:ext cx="3229209" cy="3229209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sp>
        <p:nvSpPr>
          <p:cNvPr id="6" name="Прямоугольник 5"/>
          <p:cNvSpPr/>
          <p:nvPr/>
        </p:nvSpPr>
        <p:spPr>
          <a:xfrm>
            <a:off x="3494592" y="2244209"/>
            <a:ext cx="3531736" cy="258532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ru-RU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adRadio" panose="02000000000000000000" pitchFamily="50" charset="0"/>
                <a:ea typeface="+mj-ea"/>
                <a:cs typeface="+mj-cs"/>
              </a:rPr>
              <a:t>1.</a:t>
            </a:r>
            <a:r>
              <a:rPr lang="en-US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adRadio" panose="02000000000000000000" pitchFamily="50" charset="0"/>
                <a:ea typeface="+mj-ea"/>
                <a:cs typeface="+mj-cs"/>
              </a:rPr>
              <a:t>TechNet</a:t>
            </a:r>
            <a:endParaRPr lang="ru-RU" sz="36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adRadio" panose="02000000000000000000" pitchFamily="50" charset="0"/>
              <a:ea typeface="+mj-ea"/>
              <a:cs typeface="+mj-cs"/>
            </a:endParaRPr>
          </a:p>
          <a:p>
            <a:pPr>
              <a:lnSpc>
                <a:spcPct val="90000"/>
              </a:lnSpc>
              <a:spcBef>
                <a:spcPct val="0"/>
              </a:spcBef>
            </a:pPr>
            <a:endParaRPr lang="en-US" sz="36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adRadio" panose="02000000000000000000" pitchFamily="50" charset="0"/>
              <a:ea typeface="+mj-ea"/>
              <a:cs typeface="+mj-cs"/>
            </a:endParaRPr>
          </a:p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ru-RU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adRadio" panose="02000000000000000000" pitchFamily="50" charset="0"/>
                <a:ea typeface="+mj-ea"/>
                <a:cs typeface="+mj-cs"/>
              </a:rPr>
              <a:t>2.</a:t>
            </a:r>
            <a:r>
              <a:rPr lang="en-US" sz="36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adRadio" panose="02000000000000000000" pitchFamily="50" charset="0"/>
                <a:ea typeface="+mj-ea"/>
                <a:cs typeface="+mj-cs"/>
              </a:rPr>
              <a:t>AeroNet</a:t>
            </a:r>
            <a:endParaRPr lang="ru-RU" sz="36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adRadio" panose="02000000000000000000" pitchFamily="50" charset="0"/>
              <a:ea typeface="+mj-ea"/>
              <a:cs typeface="+mj-cs"/>
            </a:endParaRPr>
          </a:p>
          <a:p>
            <a:pPr>
              <a:lnSpc>
                <a:spcPct val="90000"/>
              </a:lnSpc>
              <a:spcBef>
                <a:spcPct val="0"/>
              </a:spcBef>
            </a:pPr>
            <a:endParaRPr lang="en-US" sz="36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adRadio" panose="02000000000000000000" pitchFamily="50" charset="0"/>
              <a:ea typeface="+mj-ea"/>
              <a:cs typeface="+mj-cs"/>
            </a:endParaRPr>
          </a:p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ru-RU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adRadio" panose="02000000000000000000" pitchFamily="50" charset="0"/>
                <a:ea typeface="+mj-ea"/>
                <a:cs typeface="+mj-cs"/>
              </a:rPr>
              <a:t>3.</a:t>
            </a:r>
            <a:r>
              <a:rPr lang="en-US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adRadio" panose="02000000000000000000" pitchFamily="50" charset="0"/>
                <a:ea typeface="+mj-ea"/>
                <a:cs typeface="+mj-cs"/>
              </a:rPr>
              <a:t> </a:t>
            </a:r>
            <a:r>
              <a:rPr lang="en-US" sz="36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adRadio" panose="02000000000000000000" pitchFamily="50" charset="0"/>
                <a:ea typeface="+mj-ea"/>
                <a:cs typeface="+mj-cs"/>
              </a:rPr>
              <a:t>Energynet</a:t>
            </a:r>
            <a:endParaRPr lang="ru-RU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adRadio" panose="02000000000000000000" pitchFamily="50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07035285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>
        <p14:flas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99499" y="2815709"/>
            <a:ext cx="6320961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6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adRadio" panose="02000000000000000000" pitchFamily="50" charset="0"/>
              </a:rPr>
              <a:t>Спасибо за внимание!</a:t>
            </a:r>
            <a:endParaRPr lang="ru-RU" sz="66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=""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282</TotalTime>
  <Words>40</Words>
  <Application>Microsoft Office PowerPoint</Application>
  <PresentationFormat>Произвольный</PresentationFormat>
  <Paragraphs>15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Тема Office</vt:lpstr>
      <vt:lpstr>Интеграция БПЛА в мониторинг и управление атомными электростанциями</vt:lpstr>
      <vt:lpstr>Слайд 2</vt:lpstr>
      <vt:lpstr>Задачи проекта</vt:lpstr>
      <vt:lpstr>Рынок</vt:lpstr>
      <vt:lpstr>Слайд 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Инновации в электроснабжении квадрокоптеров (ИЭК)</dc:title>
  <dc:creator>Саня</dc:creator>
  <cp:lastModifiedBy>buntakovdv</cp:lastModifiedBy>
  <cp:revision>17</cp:revision>
  <dcterms:created xsi:type="dcterms:W3CDTF">2024-11-08T13:43:05Z</dcterms:created>
  <dcterms:modified xsi:type="dcterms:W3CDTF">2024-12-11T08:55:10Z</dcterms:modified>
</cp:coreProperties>
</file>