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2" r:id="rId3"/>
    <p:sldId id="260" r:id="rId4"/>
    <p:sldId id="267" r:id="rId5"/>
    <p:sldId id="266" r:id="rId6"/>
    <p:sldId id="265" r:id="rId7"/>
    <p:sldId id="264" r:id="rId8"/>
    <p:sldId id="256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B3C1"/>
    <a:srgbClr val="F3F3F3"/>
    <a:srgbClr val="ECECEC"/>
    <a:srgbClr val="FD493D"/>
    <a:srgbClr val="FCAF17"/>
    <a:srgbClr val="8F00FF"/>
    <a:srgbClr val="B5D8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089"/>
    <p:restoredTop sz="94681"/>
  </p:normalViewPr>
  <p:slideViewPr>
    <p:cSldViewPr snapToGrid="0">
      <p:cViewPr varScale="1">
        <p:scale>
          <a:sx n="60" d="100"/>
          <a:sy n="60" d="100"/>
        </p:scale>
        <p:origin x="-130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1079-E73E-4859-90F8-AA6A10DAFA93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6DE0F-8DAC-4A63-BFDE-D74B0023EA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526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363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555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351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926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8544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800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263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128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945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3F4354-1FF7-43C9-9B97-6EBD04042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81921FD-D422-4BB1-95DE-59C3DC812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9B3B51-FBFB-4CD8-A748-E23F4B04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00B7AD-B133-4378-80C7-87A35552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9555DB-0655-4119-95CC-2D9B3C51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894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4EB779-1A7E-4BAD-B343-61A82C07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4285F5-5E1A-42FD-9ABE-7C9292C1E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D26986-8F19-49E7-BC6B-705BFEA2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AEB3CB-821F-4864-AECA-8271B788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D57A77-61BF-4456-8496-A883C438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568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EFDD00-667F-4083-863D-64B3AA57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36DEB78-6406-4C7D-96E0-E4FD90719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FA7A29-7092-4138-A608-F9F08A76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A558A23-C1D0-455E-B8CD-A1DAC3F3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6C52BD-2C62-4FFD-8D43-06AC052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10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CD7D9C-6D3F-4C20-8263-1B58A79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D8FF59-2021-4C63-A78D-1DE7DF2A6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048F893-D24D-4275-A369-784BD7320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E730C49-0640-4E3D-AD9F-D5BD2037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EAD71ED-C4CF-45D5-8544-E769907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F5FA008-70D4-4411-8B05-47CE9837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96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AEB45F-861B-4896-9AFC-9C8E7C20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C25CFD2-0D14-4434-BC2E-43F8D783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15ABB11-D58F-45C4-86F4-466BA62BB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D03E611-0E9C-4D94-8257-042B67E16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1D32128-FAE3-41EC-84AF-00429EF0D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8BCD53C-DB46-484E-BD45-6B562E63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E8A50D5-3114-478C-B54F-8136130F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39953DD-AFC6-4C73-B2C7-D4B4A2AC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06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F2C666-5D68-44D9-AF46-EB9F5873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D3E7983-CF14-4294-AAA5-9317088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89633A6-08BC-4004-8F8C-4D144F4B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1DB389E-CA5C-4BE3-A725-398C07C2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979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D652A6-B052-4745-987F-29475904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3BDE20A-13D2-4479-B97C-284F49D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3D6DE6A-7405-4A06-84D9-8F81E087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23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D709DC-9DA7-43EC-AEA6-EC967C9C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AD5776-7D47-4370-87E9-3F073B1C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7A3D28F-B8D4-4ECB-AD70-CAE01221F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A7465C2-9630-4152-8BCB-6D502379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745E7CF-09D8-4022-8972-670C1AB8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ACD1370-F778-4757-B9C2-4306D3C3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880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8127B9-CB16-4387-85EA-A120A7E7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FFFED06-1769-4D83-B68B-6E3B32146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B550AE1-56DE-4D25-B921-483CE134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4C21BAD-2ED0-48A1-9EE0-C5BE1F31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A713094-7E6C-48BD-B4A7-03A9E910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A620A5-1A40-4CFD-9F8C-091A004F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312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81019C-0DB1-4D6B-9FE1-15CB90FB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A38A702-2451-4010-A3BA-2DFB6EC66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4BBCDF-6AFD-4D0C-BC86-4ACFC725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4DE7532-4432-443F-A3A5-EC7329A6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42B102-769C-42D5-80A9-228C1605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49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4598F8D-B8DF-4594-91F4-1679B6943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14452FD-BB9C-4FD9-AF7A-ED1C52202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CBEE34-8193-4C6C-BD8E-72A11379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5FD422-207C-47F9-B83D-78F906C4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94C4928-D663-427C-B558-28F5B783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396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F0DD63-2D7F-453F-9AA1-5D84FF42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7B9C836-F906-4CAC-84A0-37D187D2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DA72FA-C96B-4AA3-A1D5-15857CF20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DCF8-EBF7-4687-99B6-B1CD8234E0F2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B6FAD0-A239-49DF-9BD7-63BA139FE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F308CF4-7550-44AB-9E9D-C75967F78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98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D2F5824F-A35D-4AFE-A6E9-3BCCCA53E1D5}"/>
              </a:ext>
            </a:extLst>
          </p:cNvPr>
          <p:cNvGrpSpPr/>
          <p:nvPr/>
        </p:nvGrpSpPr>
        <p:grpSpPr>
          <a:xfrm>
            <a:off x="-26282" y="0"/>
            <a:ext cx="5044331" cy="6888121"/>
            <a:chOff x="6102381" y="-12041"/>
            <a:chExt cx="6122282" cy="6888121"/>
          </a:xfrm>
        </p:grpSpPr>
        <p:sp>
          <p:nvSpPr>
            <p:cNvPr id="4" name="Прямоугольник 7">
              <a:extLst>
                <a:ext uri="{FF2B5EF4-FFF2-40B4-BE49-F238E27FC236}">
                  <a16:creationId xmlns:a16="http://schemas.microsoft.com/office/drawing/2014/main" xmlns="" id="{80E12C30-E51C-43D8-8F60-ECD042221187}"/>
                </a:ext>
              </a:extLst>
            </p:cNvPr>
            <p:cNvSpPr/>
            <p:nvPr/>
          </p:nvSpPr>
          <p:spPr>
            <a:xfrm>
              <a:off x="6103137" y="1742787"/>
              <a:ext cx="6121524" cy="5131928"/>
            </a:xfrm>
            <a:prstGeom prst="rect">
              <a:avLst/>
            </a:prstGeom>
            <a:solidFill>
              <a:srgbClr val="B5D8E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9F00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" name="Прямоугольник 10">
              <a:extLst>
                <a:ext uri="{FF2B5EF4-FFF2-40B4-BE49-F238E27FC236}">
                  <a16:creationId xmlns:a16="http://schemas.microsoft.com/office/drawing/2014/main" xmlns="" id="{A0161221-70C6-4E4E-88FD-87C959EB4AA2}"/>
                </a:ext>
              </a:extLst>
            </p:cNvPr>
            <p:cNvSpPr/>
            <p:nvPr/>
          </p:nvSpPr>
          <p:spPr>
            <a:xfrm>
              <a:off x="6103137" y="-6261"/>
              <a:ext cx="6121526" cy="1800326"/>
            </a:xfrm>
            <a:prstGeom prst="rect">
              <a:avLst/>
            </a:prstGeom>
            <a:solidFill>
              <a:srgbClr val="FD493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Прямоугольник 13">
              <a:extLst>
                <a:ext uri="{FF2B5EF4-FFF2-40B4-BE49-F238E27FC236}">
                  <a16:creationId xmlns:a16="http://schemas.microsoft.com/office/drawing/2014/main" xmlns="" id="{D45B03AD-75D2-4506-BCE5-E6A3275FD567}"/>
                </a:ext>
              </a:extLst>
            </p:cNvPr>
            <p:cNvSpPr/>
            <p:nvPr/>
          </p:nvSpPr>
          <p:spPr>
            <a:xfrm>
              <a:off x="6102381" y="5347906"/>
              <a:ext cx="2372738" cy="1515887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7" name="Прямоугольник 9">
              <a:extLst>
                <a:ext uri="{FF2B5EF4-FFF2-40B4-BE49-F238E27FC236}">
                  <a16:creationId xmlns:a16="http://schemas.microsoft.com/office/drawing/2014/main" xmlns="" id="{17132E73-03B3-4FD6-BDF1-8D7143190DD1}"/>
                </a:ext>
              </a:extLst>
            </p:cNvPr>
            <p:cNvSpPr/>
            <p:nvPr/>
          </p:nvSpPr>
          <p:spPr>
            <a:xfrm>
              <a:off x="8355782" y="-12041"/>
              <a:ext cx="3868878" cy="1811885"/>
            </a:xfrm>
            <a:prstGeom prst="rect">
              <a:avLst/>
            </a:prstGeom>
            <a:solidFill>
              <a:srgbClr val="FCAF17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8" name="Рисунок 24" descr="Рисунок 24">
              <a:extLst>
                <a:ext uri="{FF2B5EF4-FFF2-40B4-BE49-F238E27FC236}">
                  <a16:creationId xmlns:a16="http://schemas.microsoft.com/office/drawing/2014/main" xmlns="" id="{2F80D308-34B4-43BD-AE1D-D1BB3FD5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b="5188"/>
            <a:stretch>
              <a:fillRect/>
            </a:stretch>
          </p:blipFill>
          <p:spPr>
            <a:xfrm>
              <a:off x="8806690" y="2300578"/>
              <a:ext cx="3417972" cy="455742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age2.png" descr="image2.png">
              <a:extLst>
                <a:ext uri="{FF2B5EF4-FFF2-40B4-BE49-F238E27FC236}">
                  <a16:creationId xmlns:a16="http://schemas.microsoft.com/office/drawing/2014/main" xmlns="" id="{62AC1C7B-5DE5-4B25-88FC-C83DFC6B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t="720" b="5621"/>
            <a:stretch>
              <a:fillRect/>
            </a:stretch>
          </p:blipFill>
          <p:spPr>
            <a:xfrm>
              <a:off x="8362274" y="1788748"/>
              <a:ext cx="3862389" cy="508733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Квадрат">
              <a:extLst>
                <a:ext uri="{FF2B5EF4-FFF2-40B4-BE49-F238E27FC236}">
                  <a16:creationId xmlns:a16="http://schemas.microsoft.com/office/drawing/2014/main" xmlns="" id="{6E2F1CDF-9CA7-463D-B45F-A3AD73FF2B6F}"/>
                </a:ext>
              </a:extLst>
            </p:cNvPr>
            <p:cNvSpPr/>
            <p:nvPr/>
          </p:nvSpPr>
          <p:spPr>
            <a:xfrm>
              <a:off x="8355782" y="1805624"/>
              <a:ext cx="3868878" cy="5052376"/>
            </a:xfrm>
            <a:prstGeom prst="rect">
              <a:avLst/>
            </a:prstGeom>
            <a:solidFill>
              <a:srgbClr val="8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8688" y="-1322642"/>
            <a:ext cx="3508725" cy="41624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C4770F8-5EF0-4464-A5BF-C5DB57D70238}"/>
              </a:ext>
            </a:extLst>
          </p:cNvPr>
          <p:cNvSpPr txBox="1"/>
          <p:nvPr/>
        </p:nvSpPr>
        <p:spPr>
          <a:xfrm>
            <a:off x="5337010" y="691809"/>
            <a:ext cx="6275034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8F00FF"/>
                </a:solidFill>
                <a:latin typeface="Gilroy-ExtraBold"/>
              </a:rPr>
              <a:t>Тема проекта:</a:t>
            </a:r>
          </a:p>
          <a:p>
            <a:pPr algn="ctr"/>
            <a:r>
              <a:rPr lang="ru-RU" sz="3600" b="1" dirty="0" smtClean="0">
                <a:solidFill>
                  <a:srgbClr val="8F00FF"/>
                </a:solidFill>
                <a:latin typeface="Gilroy-ExtraBold"/>
              </a:rPr>
              <a:t>«Разработка модульной установки переработки </a:t>
            </a:r>
            <a:r>
              <a:rPr lang="ru-RU" sz="3600" b="1" dirty="0" err="1" smtClean="0">
                <a:solidFill>
                  <a:srgbClr val="8F00FF"/>
                </a:solidFill>
                <a:latin typeface="Gilroy-ExtraBold"/>
              </a:rPr>
              <a:t>нефтешламов</a:t>
            </a:r>
            <a:r>
              <a:rPr lang="ru-RU" sz="3600" b="1" dirty="0" smtClean="0">
                <a:solidFill>
                  <a:srgbClr val="8F00FF"/>
                </a:solidFill>
                <a:latin typeface="Gilroy-ExtraBold"/>
              </a:rPr>
              <a:t>»</a:t>
            </a:r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2800" b="1" dirty="0" smtClean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2800" b="1" dirty="0" smtClean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2800" b="1" dirty="0" smtClean="0">
              <a:solidFill>
                <a:srgbClr val="8F00FF"/>
              </a:solidFill>
              <a:latin typeface="Gilroy-ExtraBold"/>
            </a:endParaRPr>
          </a:p>
          <a:p>
            <a:pPr algn="ctr"/>
            <a:r>
              <a:rPr lang="ru-RU" sz="2800" b="1" dirty="0" smtClean="0">
                <a:solidFill>
                  <a:srgbClr val="8F00FF"/>
                </a:solidFill>
                <a:latin typeface="Gilroy-ExtraBold"/>
              </a:rPr>
              <a:t>Команда проекта:</a:t>
            </a:r>
          </a:p>
          <a:p>
            <a:pPr algn="ctr"/>
            <a:r>
              <a:rPr lang="ru-RU" sz="2400" b="1" dirty="0" smtClean="0">
                <a:solidFill>
                  <a:srgbClr val="8F00FF"/>
                </a:solidFill>
                <a:latin typeface="Gilroy-ExtraBold"/>
              </a:rPr>
              <a:t>Приказчикова Елена Константиновна</a:t>
            </a:r>
          </a:p>
          <a:p>
            <a:pPr algn="ctr"/>
            <a:r>
              <a:rPr lang="ru-RU" sz="2400" b="1" dirty="0" err="1" smtClean="0">
                <a:solidFill>
                  <a:srgbClr val="8F00FF"/>
                </a:solidFill>
                <a:latin typeface="Gilroy-ExtraBold"/>
              </a:rPr>
              <a:t>Гайнуллина</a:t>
            </a:r>
            <a:r>
              <a:rPr lang="ru-RU" sz="2400" b="1" dirty="0" smtClean="0">
                <a:solidFill>
                  <a:srgbClr val="8F00FF"/>
                </a:solidFill>
                <a:latin typeface="Gilroy-ExtraBold"/>
              </a:rPr>
              <a:t> </a:t>
            </a:r>
            <a:r>
              <a:rPr lang="ru-RU" sz="2400" b="1" dirty="0" err="1" smtClean="0">
                <a:solidFill>
                  <a:srgbClr val="8F00FF"/>
                </a:solidFill>
                <a:latin typeface="Gilroy-ExtraBold"/>
              </a:rPr>
              <a:t>Камила</a:t>
            </a:r>
            <a:endParaRPr lang="ru-RU" sz="2400" b="1" dirty="0">
              <a:solidFill>
                <a:srgbClr val="8F00FF"/>
              </a:solidFill>
              <a:latin typeface="Gilroy-Extra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A00F594-3713-478B-8FDB-8803AE5162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0463" y="1530454"/>
            <a:ext cx="6293013" cy="535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74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7B63ACCD-4358-4BA5-B721-8DB6EC46F3EA}"/>
              </a:ext>
            </a:extLst>
          </p:cNvPr>
          <p:cNvGrpSpPr/>
          <p:nvPr/>
        </p:nvGrpSpPr>
        <p:grpSpPr>
          <a:xfrm>
            <a:off x="0" y="-37170"/>
            <a:ext cx="12192000" cy="33453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EE05FE07-5EB4-47C4-9BDA-C75DB95EBFF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82DE25B1-B3ED-4BEA-8312-AB0D11CA08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AD66BFC6-17F2-40AA-A583-997173929C2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A553A4F3-F262-4738-B101-8E3E69140D4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C8626F93-E4AC-49B0-8A71-3230797DACC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4158ED63-20D1-4B71-9694-75392905D08E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F7F59DA9-F5AB-4196-869C-803A2AEF0FE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AC5623E9-BB77-487B-A829-8D97E4DFBDF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53B33FC1-BC5D-48EA-AECE-12CFF720D60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BEDC75E3-537A-4B91-9324-E2C5F157E36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847530E4-4309-4FD6-97AA-F360A95E054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52517FB-2359-44FF-802E-21AEC907DEB7}"/>
              </a:ext>
            </a:extLst>
          </p:cNvPr>
          <p:cNvSpPr txBox="1"/>
          <p:nvPr/>
        </p:nvSpPr>
        <p:spPr>
          <a:xfrm>
            <a:off x="3343896" y="554838"/>
            <a:ext cx="5498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Целевая аудитория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1D2712F0-0C9C-4771-A5E8-450AE56E7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3028966"/>
            <a:ext cx="5672380" cy="382903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2607" y="1229710"/>
            <a:ext cx="115718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Нефтешламы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образуются на всех предприятиях нефтегазовой отрасли, при добыче, транспортировке, переработки нефти. Таким образом, целевой аудиторией проекта являются предприятия нефтедобычи, нефтепереработки и транспортировке нефти, а также специализированные предприятия, осуществляющие сбор и переработку нефтесодержащих отходов.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https://xn----7sbf4ab1ambik5b.xn--p1ai/wp-content/uploads/2023/07/1581170791_utilizacija-shlama-2048x10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473" y="3026979"/>
            <a:ext cx="5442314" cy="2830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22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D1CA5B-F428-46C9-964C-0227EE668690}"/>
              </a:ext>
            </a:extLst>
          </p:cNvPr>
          <p:cNvSpPr txBox="1"/>
          <p:nvPr/>
        </p:nvSpPr>
        <p:spPr>
          <a:xfrm>
            <a:off x="3499945" y="358601"/>
            <a:ext cx="79526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Решаемая 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1076" y="804040"/>
            <a:ext cx="1103417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Наша главная цель – сделать нашу планету более безопасной и чистой для будущих поколений. Мы стремимся к тому, чтобы наша деятельность помогала сократить вредное воздействие на окружающую среду и создать экологически чистое производство.</a:t>
            </a:r>
          </a:p>
          <a:p>
            <a:pPr indent="441325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Нефтяные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отходы, накопленные в результате переработки нефти, отправляются на хранение в бункеры, земельные емкости больших размеров, амбары и пруды-накопители.</a:t>
            </a:r>
          </a:p>
          <a:p>
            <a:pPr indent="441325"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https://www.arkronix.ru/upload/medialibrary/297/297488062248c0435ee0dea540410f6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75130" y="2953407"/>
            <a:ext cx="3936124" cy="2952093"/>
          </a:xfrm>
          <a:prstGeom prst="rect">
            <a:avLst/>
          </a:prstGeom>
          <a:noFill/>
        </p:spPr>
      </p:pic>
      <p:pic>
        <p:nvPicPr>
          <p:cNvPr id="11" name="Picture 4" descr="https://gsm-invest.ru/wp-content/uploads/2020/08/%D0%BD%D0%B5%D1%84%D1%82%D0%B5%D1%88%D0%BB%D0%B0%D0%BC1-850x56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55834" y="3095296"/>
            <a:ext cx="3767959" cy="251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4360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D1CA5B-F428-46C9-964C-0227EE668690}"/>
              </a:ext>
            </a:extLst>
          </p:cNvPr>
          <p:cNvSpPr txBox="1"/>
          <p:nvPr/>
        </p:nvSpPr>
        <p:spPr>
          <a:xfrm>
            <a:off x="3421117" y="200946"/>
            <a:ext cx="80157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Описание решения</a:t>
            </a:r>
            <a:r>
              <a:rPr lang="en-US" sz="2400" dirty="0"/>
              <a:t>/</a:t>
            </a:r>
            <a:r>
              <a:rPr lang="ru-RU" sz="2400" dirty="0"/>
              <a:t> проекта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6842" y="702469"/>
            <a:ext cx="5628289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Данная установка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может состоять из двух или трех модулей. Первый модуль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центрифужный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для разделения на нефтепродукты, воду и твердый остаток. После нефтепродукты направляются в производственный цикл, а твердый остаток направляется 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термодеструкцию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для получения вторичного сырья.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Предлагаемая установка позволяет решить проблему накопления нефтесодержащих отходов, при этом в результате их переработки возможно получение вторичного сырья- нефтепродуктов, а также побочного продукта – дорожно-строительного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материала, модул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ь водоочистки ставится в том случае, если нет своей водоочистки у производства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11" name="Рисунок 10" descr="Установка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386" y="2224258"/>
            <a:ext cx="5959366" cy="263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71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D1CA5B-F428-46C9-964C-0227EE668690}"/>
              </a:ext>
            </a:extLst>
          </p:cNvPr>
          <p:cNvSpPr txBox="1"/>
          <p:nvPr/>
        </p:nvSpPr>
        <p:spPr>
          <a:xfrm>
            <a:off x="4225159" y="358601"/>
            <a:ext cx="7227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Объем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Блок-схема: узел 8"/>
          <p:cNvSpPr/>
          <p:nvPr/>
        </p:nvSpPr>
        <p:spPr>
          <a:xfrm>
            <a:off x="2858814" y="1190296"/>
            <a:ext cx="4800600" cy="4495800"/>
          </a:xfrm>
          <a:prstGeom prst="flowChartConnector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3439511" y="2425263"/>
            <a:ext cx="3733800" cy="327660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4217276" y="3689131"/>
            <a:ext cx="2209800" cy="1981200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SOM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48551" y="2566416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SAM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11766" y="1378747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endParaRPr lang="ru-RU" sz="2400" dirty="0"/>
          </a:p>
        </p:txBody>
      </p:sp>
      <p:cxnSp>
        <p:nvCxnSpPr>
          <p:cNvPr id="15" name="Прямая со стрелкой 14"/>
          <p:cNvCxnSpPr>
            <a:stCxn id="9" idx="1"/>
          </p:cNvCxnSpPr>
          <p:nvPr/>
        </p:nvCxnSpPr>
        <p:spPr>
          <a:xfrm rot="16200000" flipV="1">
            <a:off x="2054758" y="341601"/>
            <a:ext cx="4124" cy="301005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0" idx="2"/>
          </p:cNvCxnSpPr>
          <p:nvPr/>
        </p:nvCxnSpPr>
        <p:spPr>
          <a:xfrm rot="10800000" flipV="1">
            <a:off x="630621" y="4063563"/>
            <a:ext cx="2808890" cy="394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1" idx="6"/>
          </p:cNvCxnSpPr>
          <p:nvPr/>
        </p:nvCxnSpPr>
        <p:spPr>
          <a:xfrm>
            <a:off x="6427076" y="4679731"/>
            <a:ext cx="4198883" cy="6569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1717" y="1095703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60 млн.руб.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427" y="3289738"/>
            <a:ext cx="253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млн.руб.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46357" y="3993931"/>
            <a:ext cx="2653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10 млн.руб.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8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D1CA5B-F428-46C9-964C-0227EE668690}"/>
              </a:ext>
            </a:extLst>
          </p:cNvPr>
          <p:cNvSpPr txBox="1"/>
          <p:nvPr/>
        </p:nvSpPr>
        <p:spPr>
          <a:xfrm>
            <a:off x="4193628" y="358601"/>
            <a:ext cx="7258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Бизнес-модель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2248" y="1056290"/>
            <a:ext cx="11098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Продавая данную технологию,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включая подбор оптимального оборудования, с учетом требований заказчика. Таким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образом, мы будем производить прямые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продажи или продажи через партнеров.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https://sales-generator.ru/upload/medialibrary/f44/f44b7ed3eef01119a80d2f665e7cba7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5186" y="2267607"/>
            <a:ext cx="6734503" cy="32325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438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D1CA5B-F428-46C9-964C-0227EE668690}"/>
              </a:ext>
            </a:extLst>
          </p:cNvPr>
          <p:cNvSpPr txBox="1"/>
          <p:nvPr/>
        </p:nvSpPr>
        <p:spPr>
          <a:xfrm>
            <a:off x="2617077" y="358601"/>
            <a:ext cx="8835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Результаты акселерационной программы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96359" y="1135118"/>
            <a:ext cx="625504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Проанализировала рынок;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Оптимизировала бизнес-модель;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Разработала график проекта;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Разработала паспорт проекта.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F5319C8-8B2A-D996-414F-CC34A1F734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62630"/>
            <a:ext cx="4591619" cy="32485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BAB3163-0587-C74B-FC24-13237AE0D3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8524" y="3373821"/>
            <a:ext cx="3008300" cy="373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080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2393A990-07D5-449C-AE91-95C7E239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1E03F1D6-BA3F-4E5D-AE99-12AD2004F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5722F0C-738B-40B7-896A-D858FBBFEE32}"/>
              </a:ext>
            </a:extLst>
          </p:cNvPr>
          <p:cNvSpPr txBox="1"/>
          <p:nvPr/>
        </p:nvSpPr>
        <p:spPr>
          <a:xfrm>
            <a:off x="3831021" y="202486"/>
            <a:ext cx="7544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/>
              <a:t>Дорожная карта проекта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5529994D-8C5A-4457-8BC1-04149EDBF3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95828" y="5012142"/>
            <a:ext cx="1620452" cy="1922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5310" y="867103"/>
            <a:ext cx="110043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Уточнение технических требований к установке (февраль 2024г);</a:t>
            </a:r>
          </a:p>
          <a:p>
            <a:pPr indent="441325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Разработка принципиальной схемы установки (апрель 2024г);</a:t>
            </a:r>
          </a:p>
          <a:p>
            <a:pPr indent="441325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Подбор оборудования для установки (апрель 2024г);</a:t>
            </a:r>
          </a:p>
          <a:p>
            <a:pPr indent="441325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Разработка технологии (май 2024г);</a:t>
            </a:r>
          </a:p>
          <a:p>
            <a:pPr indent="441325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Проведение лабораторных испытаний технологии  и подтверждение её к работоспособности (июнь 2024г).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E7738FA-6E03-C574-600A-D29C42138F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0248" y="3421199"/>
            <a:ext cx="4415369" cy="31238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765D34E-D2CB-E20F-7179-9EC4FAF066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494281"/>
            <a:ext cx="3026979" cy="30269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8B75761-7D2A-D719-7F16-678ACC18CF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204780" y="3447617"/>
            <a:ext cx="1732594" cy="24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692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xmlns="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xmlns="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xmlns="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xmlns="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xmlns="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xmlns="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xmlns="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8CA2372-3BAA-472D-9B53-F5ABFC3DE8AF}"/>
              </a:ext>
            </a:extLst>
          </p:cNvPr>
          <p:cNvSpPr txBox="1"/>
          <p:nvPr/>
        </p:nvSpPr>
        <p:spPr>
          <a:xfrm>
            <a:off x="1639614" y="300244"/>
            <a:ext cx="97355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Команда проекта</a:t>
            </a:r>
            <a:endParaRPr lang="ru-RU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187" y="804041"/>
            <a:ext cx="57082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тудентка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курса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ИХТИ ФГБОУ ВО УГНТУ в г.Стерлитамаке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направлению Безопасность технологических процессов и производств                                                                                                  </a:t>
            </a:r>
          </a:p>
          <a:p>
            <a:pPr indent="441325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Приказчикова Е.К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41325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89173635540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prikazchikova2002@bk.ru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/>
            <a:endParaRPr lang="ru-RU" dirty="0" smtClean="0"/>
          </a:p>
          <a:p>
            <a:endParaRPr lang="ru-RU" dirty="0"/>
          </a:p>
        </p:txBody>
      </p:sp>
      <p:pic>
        <p:nvPicPr>
          <p:cNvPr id="13" name="Picture 4" descr="https://sun9-55.userapi.com/impg/nyjgh7Eq8dZWVC0PU2hxXJX8I7EzMZXC3NnF6w/7BEuIVXrnoM.jpg?size=1280x998&amp;quality=95&amp;sign=da10a7456395e916faaf68861af0c994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10759" y="1702675"/>
            <a:ext cx="2597368" cy="1828801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25972" y="3490988"/>
            <a:ext cx="59383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pPr indent="441325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Старший преподаватель  кафедры «Общая химическая технология»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ИХТИ ФГБОУ ВО УГНТУ в г.Стерлитамаке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Лузина М.С.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14" descr="фото.jpg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3831020" y="4430504"/>
            <a:ext cx="1694793" cy="2114195"/>
          </a:xfrm>
        </p:spPr>
      </p:pic>
    </p:spTree>
    <p:extLst>
      <p:ext uri="{BB962C8B-B14F-4D97-AF65-F5344CB8AC3E}">
        <p14:creationId xmlns:p14="http://schemas.microsoft.com/office/powerpoint/2010/main" xmlns="" val="23761293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374</Words>
  <Application>Microsoft Macintosh PowerPoint</Application>
  <PresentationFormat>Произвольный</PresentationFormat>
  <Paragraphs>56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PolinaYO</dc:creator>
  <cp:lastModifiedBy>Елена Приказчикова</cp:lastModifiedBy>
  <cp:revision>29</cp:revision>
  <dcterms:created xsi:type="dcterms:W3CDTF">2023-07-06T18:33:38Z</dcterms:created>
  <dcterms:modified xsi:type="dcterms:W3CDTF">2023-12-12T13:23:15Z</dcterms:modified>
</cp:coreProperties>
</file>