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Noto Serif Display Light" panose="020B0604020202020204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T Commons Pro" panose="020B0604020202020204" charset="-52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6" d="100"/>
          <a:sy n="26" d="100"/>
        </p:scale>
        <p:origin x="64" y="1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37666">
            <a:off x="-1496736" y="-178967"/>
            <a:ext cx="18447884" cy="15081145"/>
          </a:xfrm>
          <a:custGeom>
            <a:avLst/>
            <a:gdLst/>
            <a:ahLst/>
            <a:cxnLst/>
            <a:rect l="l" t="t" r="r" b="b"/>
            <a:pathLst>
              <a:path w="18447884" h="15081145">
                <a:moveTo>
                  <a:pt x="0" y="0"/>
                </a:moveTo>
                <a:lnTo>
                  <a:pt x="18447884" y="0"/>
                </a:lnTo>
                <a:lnTo>
                  <a:pt x="18447884" y="15081145"/>
                </a:lnTo>
                <a:lnTo>
                  <a:pt x="0" y="150811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565082"/>
            <a:ext cx="16617457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9600" dirty="0">
                <a:solidFill>
                  <a:srgbClr val="000000"/>
                </a:solidFill>
                <a:latin typeface="Noto Serif Display Light"/>
              </a:rPr>
              <a:t>АГЕНТСТВО МЕДИЦИНСКОГО ТУРИЗМА</a:t>
            </a:r>
          </a:p>
          <a:p>
            <a:pPr algn="ctr">
              <a:lnSpc>
                <a:spcPts val="14400"/>
              </a:lnSpc>
            </a:pPr>
            <a:r>
              <a:rPr lang="en-US" sz="9600" dirty="0" smtClean="0">
                <a:solidFill>
                  <a:srgbClr val="000000"/>
                </a:solidFill>
                <a:latin typeface="Noto Serif Display Light"/>
              </a:rPr>
              <a:t>“</a:t>
            </a:r>
            <a:r>
              <a:rPr lang="en-US" sz="9600" smtClean="0">
                <a:solidFill>
                  <a:srgbClr val="000000"/>
                </a:solidFill>
                <a:latin typeface="Noto Serif Display Light"/>
              </a:rPr>
              <a:t>HealthVoyage”</a:t>
            </a:r>
            <a:endParaRPr lang="en-US" sz="9600" dirty="0">
              <a:solidFill>
                <a:srgbClr val="000000"/>
              </a:solidFill>
              <a:latin typeface="Noto Serif Display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410564" y="1709417"/>
            <a:ext cx="15350424" cy="15350424"/>
          </a:xfrm>
          <a:custGeom>
            <a:avLst/>
            <a:gdLst/>
            <a:ahLst/>
            <a:cxnLst/>
            <a:rect l="l" t="t" r="r" b="b"/>
            <a:pathLst>
              <a:path w="15350424" h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088239" y="645199"/>
            <a:ext cx="1064217" cy="1064217"/>
          </a:xfrm>
          <a:custGeom>
            <a:avLst/>
            <a:gdLst/>
            <a:ahLst/>
            <a:cxnLst/>
            <a:rect l="l" t="t" r="r" b="b"/>
            <a:pathLst>
              <a:path w="1064217" h="1064217">
                <a:moveTo>
                  <a:pt x="0" y="0"/>
                </a:moveTo>
                <a:lnTo>
                  <a:pt x="1064218" y="0"/>
                </a:lnTo>
                <a:lnTo>
                  <a:pt x="1064218" y="1064218"/>
                </a:lnTo>
                <a:lnTo>
                  <a:pt x="0" y="106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082" y="364331"/>
            <a:ext cx="7324149" cy="1147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62"/>
              </a:lnSpc>
            </a:pPr>
            <a:r>
              <a:rPr lang="en-US" sz="6375">
                <a:solidFill>
                  <a:srgbClr val="000000"/>
                </a:solidFill>
                <a:latin typeface="Noto Serif Display Light"/>
              </a:rPr>
              <a:t>ВВЕДЕНИЕ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390515"/>
            <a:ext cx="7324149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75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264648" y="1680842"/>
            <a:ext cx="16230600" cy="251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83"/>
              </a:lnSpc>
            </a:pPr>
            <a:r>
              <a:rPr lang="en-US" sz="3064">
                <a:solidFill>
                  <a:srgbClr val="000000"/>
                </a:solidFill>
                <a:latin typeface="TT Commons Pro"/>
              </a:rPr>
              <a:t> Формирование медицинского туризма в Российской федерации принадлежит к новейшим, а также более многообещающим отраслям, что способно заинтересовать как внутренних туристов , так и  внешних.      Медицинский туризм в Российской Федерации не содержит никакой давней истории, а также обычаев.</a:t>
            </a:r>
          </a:p>
          <a:p>
            <a:pPr>
              <a:lnSpc>
                <a:spcPts val="3983"/>
              </a:lnSpc>
            </a:pPr>
            <a:r>
              <a:rPr lang="en-US" sz="3064">
                <a:solidFill>
                  <a:srgbClr val="000000"/>
                </a:solidFill>
                <a:latin typeface="TT Commons Pro"/>
              </a:rPr>
              <a:t>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332027"/>
            <a:ext cx="16230600" cy="5049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83"/>
              </a:lnSpc>
            </a:pPr>
            <a:r>
              <a:rPr lang="en-US" sz="3064">
                <a:solidFill>
                  <a:srgbClr val="000000"/>
                </a:solidFill>
                <a:latin typeface="TT Commons Pro"/>
              </a:rPr>
              <a:t> В  связи со сложной обстановкой в мире, лечение   за границей стало практически невозможным, поэтому наши соотечественники, особенно из малых областей вынуждены искать качественное и недорогое лечение на своей Родине .  Санкт-Петербург обладает обширной и передовой базой медицинских учреждений. В отличии от Москвы цены на обследования и лечения в Санкт-Петербурге значительно ниже, а в отличии от малых областей Санкт-Петербург имеет значительно высокий уровень квалификационных врачей и новейшего оборудования.   А если полезное совместить с приятным, то  туристы, помимо лечения или обследования смогут посетить и многие исторические места  нашего замечательного города,  поэтому смогут получить двойную польз у.  В  подобных обстоятельствах  медицинский туризм имеет большое и перспективное будущее.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160776" y="1538136"/>
            <a:ext cx="15350424" cy="15350424"/>
          </a:xfrm>
          <a:custGeom>
            <a:avLst/>
            <a:gdLst/>
            <a:ahLst/>
            <a:cxnLst/>
            <a:rect l="l" t="t" r="r" b="b"/>
            <a:pathLst>
              <a:path w="15350424" h="15350424">
                <a:moveTo>
                  <a:pt x="0" y="0"/>
                </a:moveTo>
                <a:lnTo>
                  <a:pt x="15350425" y="0"/>
                </a:lnTo>
                <a:lnTo>
                  <a:pt x="15350425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437564">
            <a:off x="12315158" y="-774065"/>
            <a:ext cx="14184276" cy="14660750"/>
          </a:xfrm>
          <a:custGeom>
            <a:avLst/>
            <a:gdLst/>
            <a:ahLst/>
            <a:cxnLst/>
            <a:rect l="l" t="t" r="r" b="b"/>
            <a:pathLst>
              <a:path w="14184276" h="14660750">
                <a:moveTo>
                  <a:pt x="0" y="0"/>
                </a:moveTo>
                <a:lnTo>
                  <a:pt x="14184276" y="0"/>
                </a:lnTo>
                <a:lnTo>
                  <a:pt x="14184276" y="14660750"/>
                </a:lnTo>
                <a:lnTo>
                  <a:pt x="0" y="1466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57151" y="3124741"/>
            <a:ext cx="14573698" cy="4027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3"/>
              </a:lnSpc>
            </a:pPr>
            <a:r>
              <a:rPr lang="en-US" sz="4394">
                <a:solidFill>
                  <a:srgbClr val="000000"/>
                </a:solidFill>
                <a:latin typeface="TT Commons Pro"/>
              </a:rPr>
              <a:t> ПО ЭТОЙ ПРИЧИНЕ Я СЧИТАЮ, ЧТО АКТУАЛЬНОСТЬ ВЫБРАННОЙ МНОЙ ТЕМЫ ДЛЯ СОСТАВЛЕНИЯ БИЗНЕС-ПЛАНА ОЧЕНЬ ВОСТРЕБОВАНА И ПРИБЫЛЬНА В РОССИИ, НЕСМОТРЯ НА ТО, ЧТО НОВАЯ.</a:t>
            </a:r>
          </a:p>
          <a:p>
            <a:pPr algn="ctr">
              <a:lnSpc>
                <a:spcPts val="5273"/>
              </a:lnSpc>
            </a:pPr>
            <a:r>
              <a:rPr lang="en-US" sz="4394">
                <a:solidFill>
                  <a:srgbClr val="000000"/>
                </a:solidFill>
                <a:latin typeface="TT Commons Pro"/>
              </a:rPr>
              <a:t>  </a:t>
            </a:r>
          </a:p>
          <a:p>
            <a:pPr algn="ctr">
              <a:lnSpc>
                <a:spcPts val="5273"/>
              </a:lnSpc>
            </a:pPr>
            <a:endParaRPr lang="en-US" sz="4394">
              <a:solidFill>
                <a:srgbClr val="000000"/>
              </a:solidFill>
              <a:latin typeface="TT Commo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9945" r="36946" b="4586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9007576">
            <a:off x="-3718518" y="1240391"/>
            <a:ext cx="10624840" cy="12724359"/>
          </a:xfrm>
          <a:custGeom>
            <a:avLst/>
            <a:gdLst/>
            <a:ahLst/>
            <a:cxnLst/>
            <a:rect l="l" t="t" r="r" b="b"/>
            <a:pathLst>
              <a:path w="10624840" h="12724359">
                <a:moveTo>
                  <a:pt x="0" y="0"/>
                </a:moveTo>
                <a:lnTo>
                  <a:pt x="10624840" y="0"/>
                </a:lnTo>
                <a:lnTo>
                  <a:pt x="10624840" y="12724360"/>
                </a:lnTo>
                <a:lnTo>
                  <a:pt x="0" y="127243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66650" y="3105090"/>
            <a:ext cx="9020552" cy="449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4"/>
              </a:lnSpc>
            </a:pPr>
            <a:r>
              <a:rPr lang="en-US" sz="8003">
                <a:solidFill>
                  <a:srgbClr val="000000"/>
                </a:solidFill>
                <a:latin typeface="Noto Serif Display Light"/>
              </a:rPr>
              <a:t>ЧАСТЬ 1.</a:t>
            </a:r>
          </a:p>
          <a:p>
            <a:pPr algn="ctr">
              <a:lnSpc>
                <a:spcPts val="12004"/>
              </a:lnSpc>
            </a:pPr>
            <a:r>
              <a:rPr lang="en-US" sz="8003">
                <a:solidFill>
                  <a:srgbClr val="000000"/>
                </a:solidFill>
                <a:latin typeface="Noto Serif Display Light"/>
              </a:rPr>
              <a:t>ОБЩИЙ МОДУЛЬ</a:t>
            </a:r>
          </a:p>
          <a:p>
            <a:pPr algn="ctr">
              <a:lnSpc>
                <a:spcPts val="12004"/>
              </a:lnSpc>
            </a:pPr>
            <a:endParaRPr lang="en-US" sz="8003">
              <a:solidFill>
                <a:srgbClr val="000000"/>
              </a:solidFill>
              <a:latin typeface="Noto Serif Display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76792" y="3699120"/>
            <a:ext cx="13938055" cy="13938055"/>
          </a:xfrm>
          <a:custGeom>
            <a:avLst/>
            <a:gdLst/>
            <a:ahLst/>
            <a:cxnLst/>
            <a:rect l="l" t="t" r="r" b="b"/>
            <a:pathLst>
              <a:path w="13938055" h="13938055">
                <a:moveTo>
                  <a:pt x="0" y="0"/>
                </a:moveTo>
                <a:lnTo>
                  <a:pt x="13938055" y="0"/>
                </a:lnTo>
                <a:lnTo>
                  <a:pt x="13938055" y="13938055"/>
                </a:lnTo>
                <a:lnTo>
                  <a:pt x="0" y="139380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485411"/>
            <a:ext cx="9589663" cy="94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2"/>
              </a:lnSpc>
            </a:pPr>
            <a:r>
              <a:rPr lang="en-US" sz="5254">
                <a:solidFill>
                  <a:srgbClr val="000000"/>
                </a:solidFill>
                <a:latin typeface="Noto Serif Display Light"/>
              </a:rPr>
              <a:t>НАЗВАНИЕ БИЗНЕСА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74363" y="1958827"/>
            <a:ext cx="16230600" cy="1182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7"/>
              </a:lnSpc>
            </a:pPr>
            <a:r>
              <a:rPr lang="en-US" sz="3674">
                <a:solidFill>
                  <a:srgbClr val="000000"/>
                </a:solidFill>
                <a:latin typeface="TT Commons Pro"/>
              </a:rPr>
              <a:t>Агентство медицинского туризма</a:t>
            </a:r>
          </a:p>
          <a:p>
            <a:pPr algn="ctr">
              <a:lnSpc>
                <a:spcPts val="4777"/>
              </a:lnSpc>
            </a:pPr>
            <a:r>
              <a:rPr lang="en-US" sz="3674">
                <a:solidFill>
                  <a:srgbClr val="000000"/>
                </a:solidFill>
                <a:latin typeface="TT Commons Pro"/>
              </a:rPr>
              <a:t>“MEDICAL.TOUR”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445663" y="3155832"/>
            <a:ext cx="9589663" cy="94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2"/>
              </a:lnSpc>
            </a:pPr>
            <a:r>
              <a:rPr lang="en-US" sz="5254">
                <a:solidFill>
                  <a:srgbClr val="000000"/>
                </a:solidFill>
                <a:latin typeface="Noto Serif Display Light"/>
              </a:rPr>
              <a:t>ОБЛАСТЬ БИЗНЕСА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475060"/>
            <a:ext cx="16230600" cy="4943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3015">
                <a:solidFill>
                  <a:srgbClr val="000000"/>
                </a:solidFill>
                <a:latin typeface="TT Commons Pro"/>
              </a:rPr>
              <a:t>Область бизнеса – Медицинский туризм.</a:t>
            </a:r>
          </a:p>
          <a:p>
            <a:pPr>
              <a:lnSpc>
                <a:spcPts val="3919"/>
              </a:lnSpc>
            </a:pPr>
            <a:r>
              <a:rPr lang="en-US" sz="3015">
                <a:solidFill>
                  <a:srgbClr val="000000"/>
                </a:solidFill>
                <a:latin typeface="TT Commons Pro"/>
              </a:rPr>
              <a:t> В Санкт- Петербурге эта область бизнеса еще совсем не развита. А ведь благодаря медицинскому туризму, многие люди из других регионов страны смогут приезжать на высококачественные обследования, операции, диагностики и тд тп., совмещая с экскурсиями, театрами и музеями Санкт-Петербурга и области.</a:t>
            </a:r>
          </a:p>
          <a:p>
            <a:pPr>
              <a:lnSpc>
                <a:spcPts val="3919"/>
              </a:lnSpc>
            </a:pPr>
            <a:r>
              <a:rPr lang="en-US" sz="3015">
                <a:solidFill>
                  <a:srgbClr val="000000"/>
                </a:solidFill>
                <a:latin typeface="TT Commons Pro"/>
              </a:rPr>
              <a:t> Сейчас пошла тенденция правильного образа жизни у молодежи и людей 30+, поэтому сейчас медицинский туризм очень востребован не только среди тех, кому необходимы операции и обследования , но также для тех кто еще хочет и отдохнуть, например приехать/прилететь в Санкт-Петербург и побывать на различных экскурсиях, посетить музеи и театры.</a:t>
            </a:r>
          </a:p>
          <a:p>
            <a:pPr>
              <a:lnSpc>
                <a:spcPts val="3919"/>
              </a:lnSpc>
            </a:pPr>
            <a:endParaRPr lang="en-US" sz="3015">
              <a:solidFill>
                <a:srgbClr val="000000"/>
              </a:solidFill>
              <a:latin typeface="TT Commo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6471" y="652331"/>
            <a:ext cx="15350424" cy="15350424"/>
          </a:xfrm>
          <a:custGeom>
            <a:avLst/>
            <a:gdLst/>
            <a:ahLst/>
            <a:cxnLst/>
            <a:rect l="l" t="t" r="r" b="b"/>
            <a:pathLst>
              <a:path w="15350424" h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84428">
            <a:off x="-2732810" y="-5109367"/>
            <a:ext cx="12276134" cy="12276134"/>
          </a:xfrm>
          <a:custGeom>
            <a:avLst/>
            <a:gdLst/>
            <a:ahLst/>
            <a:cxnLst/>
            <a:rect l="l" t="t" r="r" b="b"/>
            <a:pathLst>
              <a:path w="12276134" h="12276134">
                <a:moveTo>
                  <a:pt x="0" y="0"/>
                </a:moveTo>
                <a:lnTo>
                  <a:pt x="12276134" y="0"/>
                </a:lnTo>
                <a:lnTo>
                  <a:pt x="12276134" y="12276134"/>
                </a:lnTo>
                <a:lnTo>
                  <a:pt x="0" y="12276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49012" y="2584209"/>
            <a:ext cx="12874395" cy="729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5"/>
              </a:lnSpc>
            </a:pP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</a:p>
          <a:p>
            <a:pPr>
              <a:lnSpc>
                <a:spcPts val="4795"/>
              </a:lnSpc>
            </a:pPr>
            <a:r>
              <a:rPr lang="en-US" sz="3688" dirty="0">
                <a:solidFill>
                  <a:srgbClr val="000000"/>
                </a:solidFill>
                <a:latin typeface="TT Commons Pro"/>
              </a:rPr>
              <a:t>-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Пациент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сомневается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в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правильности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диагностики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и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хочет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убедиться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в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корректности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назначенного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лечения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;</a:t>
            </a:r>
          </a:p>
          <a:p>
            <a:pPr>
              <a:lnSpc>
                <a:spcPts val="4795"/>
              </a:lnSpc>
            </a:pPr>
            <a:endParaRPr lang="en-US" sz="3688" dirty="0">
              <a:solidFill>
                <a:srgbClr val="000000"/>
              </a:solidFill>
              <a:latin typeface="TT Commons Pro"/>
            </a:endParaRPr>
          </a:p>
          <a:p>
            <a:pPr>
              <a:lnSpc>
                <a:spcPts val="4795"/>
              </a:lnSpc>
            </a:pPr>
            <a:r>
              <a:rPr lang="en-US" sz="3688" dirty="0">
                <a:solidFill>
                  <a:srgbClr val="000000"/>
                </a:solidFill>
                <a:latin typeface="TT Commons Pro"/>
              </a:rPr>
              <a:t> -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По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результатам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обследования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показано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оперативное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лечение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(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операции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)</a:t>
            </a:r>
          </a:p>
          <a:p>
            <a:pPr>
              <a:lnSpc>
                <a:spcPts val="4795"/>
              </a:lnSpc>
            </a:pPr>
            <a:endParaRPr lang="en-US" sz="3688" dirty="0">
              <a:solidFill>
                <a:srgbClr val="000000"/>
              </a:solidFill>
              <a:latin typeface="TT Commons Pro"/>
            </a:endParaRPr>
          </a:p>
          <a:p>
            <a:pPr>
              <a:lnSpc>
                <a:spcPts val="4795"/>
              </a:lnSpc>
            </a:pPr>
            <a:r>
              <a:rPr lang="en-US" sz="3688" dirty="0">
                <a:solidFill>
                  <a:srgbClr val="000000"/>
                </a:solidFill>
                <a:latin typeface="TT Commons Pro"/>
              </a:rPr>
              <a:t> -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Предложенный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план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лечения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предполагает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дорогостоящие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препараты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и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процедуры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;</a:t>
            </a:r>
          </a:p>
          <a:p>
            <a:pPr>
              <a:lnSpc>
                <a:spcPts val="4795"/>
              </a:lnSpc>
            </a:pPr>
            <a:endParaRPr lang="en-US" sz="3688" dirty="0">
              <a:solidFill>
                <a:srgbClr val="000000"/>
              </a:solidFill>
              <a:latin typeface="TT Commons Pro"/>
            </a:endParaRPr>
          </a:p>
          <a:p>
            <a:pPr>
              <a:lnSpc>
                <a:spcPts val="4795"/>
              </a:lnSpc>
            </a:pPr>
            <a:r>
              <a:rPr lang="en-US" sz="3688" dirty="0">
                <a:solidFill>
                  <a:srgbClr val="000000"/>
                </a:solidFill>
                <a:latin typeface="TT Commons Pro"/>
              </a:rPr>
              <a:t> -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Назначенная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терапия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не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приносит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улучшения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688" dirty="0" err="1">
                <a:solidFill>
                  <a:srgbClr val="000000"/>
                </a:solidFill>
                <a:latin typeface="TT Commons Pro"/>
              </a:rPr>
              <a:t>состояния</a:t>
            </a:r>
            <a:r>
              <a:rPr lang="en-US" sz="3688" dirty="0">
                <a:solidFill>
                  <a:srgbClr val="000000"/>
                </a:solidFill>
                <a:latin typeface="TT Commons Pro"/>
              </a:rPr>
              <a:t>;</a:t>
            </a:r>
          </a:p>
          <a:p>
            <a:pPr>
              <a:lnSpc>
                <a:spcPts val="4795"/>
              </a:lnSpc>
            </a:pPr>
            <a:endParaRPr lang="en-US" sz="3688" dirty="0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208" y="471356"/>
            <a:ext cx="1030164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560"/>
              </a:lnSpc>
            </a:pPr>
            <a:r>
              <a:rPr lang="en-US" sz="6373" dirty="0">
                <a:solidFill>
                  <a:srgbClr val="000000"/>
                </a:solidFill>
                <a:latin typeface="Noto Serif Display Light"/>
              </a:rPr>
              <a:t> ЕСТЬ 4 ПРИЧИНЫ, КАК МИНИМУМ ОБРАТИТЬСЯ К НАМ: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36946" b="64532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1884343"/>
            <a:ext cx="16375058" cy="4690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7"/>
              </a:lnSpc>
            </a:pPr>
            <a:r>
              <a:rPr lang="en-US" sz="2906">
                <a:solidFill>
                  <a:srgbClr val="000000"/>
                </a:solidFill>
                <a:latin typeface="TT Commons Pro"/>
              </a:rPr>
              <a:t> Например, человек живущий в небольшом городе хочет узнать полную картину своего здоровья, те есть пройти полное обследование на новейшем оборудовании , с консультацией высококвалифицированных врачей и в то же время всегда мечтал увидеть Санкт-Петербург. Турист созвонится с нашим врачом, который выяснит с какой целью он хочет приехать. посоветует какие заключения врачей или выписки, или направление ему надо будет иметь с собой, в зависимости от цели поездки :</a:t>
            </a:r>
          </a:p>
          <a:p>
            <a:pPr>
              <a:lnSpc>
                <a:spcPts val="3777"/>
              </a:lnSpc>
            </a:pPr>
            <a:r>
              <a:rPr lang="en-US" sz="2906">
                <a:solidFill>
                  <a:srgbClr val="000000"/>
                </a:solidFill>
                <a:latin typeface="TT Commons Pro"/>
              </a:rPr>
              <a:t> - полное обследование;</a:t>
            </a:r>
          </a:p>
          <a:p>
            <a:pPr>
              <a:lnSpc>
                <a:spcPts val="3777"/>
              </a:lnSpc>
            </a:pPr>
            <a:r>
              <a:rPr lang="en-US" sz="2906">
                <a:solidFill>
                  <a:srgbClr val="000000"/>
                </a:solidFill>
                <a:latin typeface="TT Commons Pro"/>
              </a:rPr>
              <a:t> - операция по назначению;</a:t>
            </a:r>
          </a:p>
          <a:p>
            <a:pPr>
              <a:lnSpc>
                <a:spcPts val="3777"/>
              </a:lnSpc>
            </a:pPr>
            <a:r>
              <a:rPr lang="en-US" sz="2906">
                <a:solidFill>
                  <a:srgbClr val="000000"/>
                </a:solidFill>
                <a:latin typeface="TT Commons Pro"/>
              </a:rPr>
              <a:t> - посещение конкретного специалиста;</a:t>
            </a:r>
          </a:p>
          <a:p>
            <a:pPr>
              <a:lnSpc>
                <a:spcPts val="3777"/>
              </a:lnSpc>
            </a:pPr>
            <a:r>
              <a:rPr lang="en-US" sz="2906">
                <a:solidFill>
                  <a:srgbClr val="000000"/>
                </a:solidFill>
                <a:latin typeface="TT Commons Pro"/>
              </a:rPr>
              <a:t> - т.п.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1574" y="440055"/>
            <a:ext cx="7608168" cy="1015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5600">
                <a:solidFill>
                  <a:srgbClr val="000000"/>
                </a:solidFill>
                <a:latin typeface="Noto Serif Display Light"/>
              </a:rPr>
              <a:t>ПРИМЕР: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4242" y="7003917"/>
            <a:ext cx="16375058" cy="3278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7"/>
              </a:lnSpc>
            </a:pPr>
            <a:r>
              <a:rPr lang="en-US" sz="2906">
                <a:solidFill>
                  <a:srgbClr val="000000"/>
                </a:solidFill>
                <a:latin typeface="TT Commons Pro"/>
              </a:rPr>
              <a:t> Мы закажем билет на поезд/самолет, встретим его при необходимости, доставим трансфером в отель, заранее обсудим и запишем на обследование к нашим Партнерам , организуем экскурсию или купим билеты театр или музей. По окончании тура доставим при необходимости на вокзал/аэропорт, заказав при этом билеты. </a:t>
            </a:r>
          </a:p>
          <a:p>
            <a:pPr>
              <a:lnSpc>
                <a:spcPts val="3777"/>
              </a:lnSpc>
            </a:pPr>
            <a:r>
              <a:rPr lang="en-US" sz="2906">
                <a:solidFill>
                  <a:srgbClr val="000000"/>
                </a:solidFill>
                <a:latin typeface="TT Commons Pro"/>
              </a:rPr>
              <a:t> Да, можно все организовать самому, но гораздо удобнее, комфортнее и проще , когда ты можешь положиться на агентство, которое все организует лечебный процесс и отдых.</a:t>
            </a:r>
          </a:p>
          <a:p>
            <a:pPr>
              <a:lnSpc>
                <a:spcPts val="3777"/>
              </a:lnSpc>
            </a:pPr>
            <a:endParaRPr lang="en-US" sz="2906">
              <a:solidFill>
                <a:srgbClr val="000000"/>
              </a:solidFill>
              <a:latin typeface="TT Commons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509195">
            <a:off x="-5813943" y="-2972466"/>
            <a:ext cx="11627886" cy="13925612"/>
          </a:xfrm>
          <a:custGeom>
            <a:avLst/>
            <a:gdLst/>
            <a:ahLst/>
            <a:cxnLst/>
            <a:rect l="l" t="t" r="r" b="b"/>
            <a:pathLst>
              <a:path w="11627886" h="13925612">
                <a:moveTo>
                  <a:pt x="0" y="0"/>
                </a:moveTo>
                <a:lnTo>
                  <a:pt x="11627886" y="0"/>
                </a:lnTo>
                <a:lnTo>
                  <a:pt x="11627886" y="13925612"/>
                </a:lnTo>
                <a:lnTo>
                  <a:pt x="0" y="139256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056519"/>
            <a:ext cx="9051364" cy="9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37"/>
              </a:lnSpc>
            </a:pPr>
            <a:r>
              <a:rPr lang="en-US" sz="5225">
                <a:solidFill>
                  <a:srgbClr val="000000"/>
                </a:solidFill>
                <a:latin typeface="Noto Serif Display Light"/>
              </a:rPr>
              <a:t>МИССИЯ</a:t>
            </a:r>
          </a:p>
        </p:txBody>
      </p:sp>
      <p:sp>
        <p:nvSpPr>
          <p:cNvPr id="4" name="Freeform 4"/>
          <p:cNvSpPr/>
          <p:nvPr/>
        </p:nvSpPr>
        <p:spPr>
          <a:xfrm>
            <a:off x="10395014" y="1208919"/>
            <a:ext cx="15350424" cy="15350424"/>
          </a:xfrm>
          <a:custGeom>
            <a:avLst/>
            <a:gdLst/>
            <a:ahLst/>
            <a:cxnLst/>
            <a:rect l="l" t="t" r="r" b="b"/>
            <a:pathLst>
              <a:path w="15350424" h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2098842"/>
            <a:ext cx="10237586" cy="452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14"/>
              </a:lnSpc>
            </a:pPr>
            <a:r>
              <a:rPr lang="en-US" sz="2780">
                <a:solidFill>
                  <a:srgbClr val="000000"/>
                </a:solidFill>
                <a:latin typeface="TT Commons Pro"/>
              </a:rPr>
              <a:t> “Мы строим качественные и долгосрочные отношения, превосходя ожидания наших клиентов, каждому мы уделяем все наше внимание.</a:t>
            </a:r>
          </a:p>
          <a:p>
            <a:pPr>
              <a:lnSpc>
                <a:spcPts val="3614"/>
              </a:lnSpc>
            </a:pPr>
            <a:r>
              <a:rPr lang="en-US" sz="2780">
                <a:solidFill>
                  <a:srgbClr val="000000"/>
                </a:solidFill>
                <a:latin typeface="TT Commons Pro"/>
              </a:rPr>
              <a:t> Задача нашего агентства достоверно и быстро собрать для вас необходимую информацию и помочь с организацией поездки на лечение в клинику, на обследование, на реабилитацию и отдых.”</a:t>
            </a:r>
          </a:p>
          <a:p>
            <a:pPr>
              <a:lnSpc>
                <a:spcPts val="3614"/>
              </a:lnSpc>
            </a:pPr>
            <a:r>
              <a:rPr lang="en-US" sz="2780">
                <a:solidFill>
                  <a:srgbClr val="000000"/>
                </a:solidFill>
                <a:latin typeface="TT Commons Pro"/>
              </a:rPr>
              <a:t> Лозунг</a:t>
            </a:r>
          </a:p>
          <a:p>
            <a:pPr>
              <a:lnSpc>
                <a:spcPts val="3614"/>
              </a:lnSpc>
            </a:pPr>
            <a:r>
              <a:rPr lang="en-US" sz="2780">
                <a:solidFill>
                  <a:srgbClr val="000000"/>
                </a:solidFill>
                <a:latin typeface="TT Commons Pro"/>
              </a:rPr>
              <a:t> “Быстро! Качественно! Вовремя!”</a:t>
            </a:r>
          </a:p>
          <a:p>
            <a:pPr>
              <a:lnSpc>
                <a:spcPts val="3614"/>
              </a:lnSpc>
            </a:pPr>
            <a:r>
              <a:rPr lang="en-US" sz="2780">
                <a:solidFill>
                  <a:srgbClr val="000000"/>
                </a:solidFill>
                <a:latin typeface="TT Commons Pro"/>
              </a:rPr>
              <a:t> </a:t>
            </a:r>
          </a:p>
          <a:p>
            <a:pPr>
              <a:lnSpc>
                <a:spcPts val="3614"/>
              </a:lnSpc>
            </a:pPr>
            <a:endParaRPr lang="en-US" sz="2780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76898" y="6587958"/>
            <a:ext cx="6687771" cy="352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TT Commons Pro"/>
              </a:rPr>
              <a:t> Цель предприятия на ближайшие 5 лет:</a:t>
            </a:r>
          </a:p>
          <a:p>
            <a:pPr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TT Commons Pro"/>
              </a:rPr>
              <a:t>- Стать номер 1 в Санкт Петербурге по предоставлению услуг медицинского туризма.</a:t>
            </a:r>
          </a:p>
          <a:p>
            <a:pPr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TT Commons Pro"/>
              </a:rPr>
              <a:t>- Создать полное доверие у граждан при выборе медицинских и туристических услуг .</a:t>
            </a:r>
          </a:p>
          <a:p>
            <a:pPr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TT Commons Pro"/>
              </a:rPr>
              <a:t>- Повышение высокой потребительской ценности</a:t>
            </a:r>
          </a:p>
          <a:p>
            <a:pPr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TT Commons Pro"/>
              </a:rPr>
              <a:t>- Захватить 23% доли рынка к 2028 году.</a:t>
            </a:r>
          </a:p>
          <a:p>
            <a:pPr>
              <a:lnSpc>
                <a:spcPts val="3120"/>
              </a:lnSpc>
            </a:pPr>
            <a:endParaRPr lang="en-US" sz="2400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676898" y="5448167"/>
            <a:ext cx="9051364" cy="9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37"/>
              </a:lnSpc>
            </a:pPr>
            <a:r>
              <a:rPr lang="en-US" sz="5225">
                <a:solidFill>
                  <a:srgbClr val="000000"/>
                </a:solidFill>
                <a:latin typeface="Noto Serif Display Light"/>
              </a:rPr>
              <a:t> ЦЕЛИ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3" t="13147" r="36563" b="51384"/>
          <a:stretch>
            <a:fillRect/>
          </a:stretch>
        </p:blipFill>
        <p:spPr>
          <a:xfrm flipV="1"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118460" y="2363879"/>
            <a:ext cx="7216993" cy="6404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58"/>
              </a:lnSpc>
            </a:pPr>
            <a:r>
              <a:rPr lang="en-US" sz="3045">
                <a:solidFill>
                  <a:srgbClr val="000000"/>
                </a:solidFill>
                <a:latin typeface="TT Commons Pro"/>
              </a:rPr>
              <a:t> За основу успешного продвижения агентства “MEDICAL.TOUR” лежит высокий уровень качества предоставляемых услуг и высокий уровень сервиса. Каждый наш клиент должен ощущать себя в полном комфорте, попасть в привычную для себя среду и быть уверенным, что все услуги будут качественными.</a:t>
            </a:r>
          </a:p>
          <a:p>
            <a:pPr>
              <a:lnSpc>
                <a:spcPts val="3958"/>
              </a:lnSpc>
            </a:pPr>
            <a:r>
              <a:rPr lang="en-US" sz="3045">
                <a:solidFill>
                  <a:srgbClr val="000000"/>
                </a:solidFill>
                <a:latin typeface="TT Commons Pro"/>
              </a:rPr>
              <a:t>Поэтому мы предлагаем нашим клиентам воспользоваться различными пакетами услуг.</a:t>
            </a:r>
          </a:p>
          <a:p>
            <a:pPr>
              <a:lnSpc>
                <a:spcPts val="3958"/>
              </a:lnSpc>
            </a:pPr>
            <a:endParaRPr lang="en-US" sz="3045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55701" y="2153060"/>
            <a:ext cx="7082191" cy="6816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30"/>
              </a:lnSpc>
            </a:pPr>
            <a:r>
              <a:rPr lang="en-US" sz="3176">
                <a:solidFill>
                  <a:srgbClr val="000000"/>
                </a:solidFill>
                <a:latin typeface="TT Commons Pro"/>
              </a:rPr>
              <a:t> За основу стратегии продвижения мы возьмем социальные сети, медиа- рекламу, интернет.</a:t>
            </a:r>
          </a:p>
          <a:p>
            <a:pPr>
              <a:lnSpc>
                <a:spcPts val="4130"/>
              </a:lnSpc>
            </a:pPr>
            <a:r>
              <a:rPr lang="en-US" sz="3176">
                <a:solidFill>
                  <a:srgbClr val="000000"/>
                </a:solidFill>
                <a:latin typeface="TT Commons Pro"/>
              </a:rPr>
              <a:t>Каналы:</a:t>
            </a:r>
          </a:p>
          <a:p>
            <a:pPr>
              <a:lnSpc>
                <a:spcPts val="4130"/>
              </a:lnSpc>
            </a:pPr>
            <a:r>
              <a:rPr lang="en-US" sz="3176">
                <a:solidFill>
                  <a:srgbClr val="000000"/>
                </a:solidFill>
                <a:latin typeface="TT Commons Pro"/>
              </a:rPr>
              <a:t>- Реклама в СМИ- различные статьи.</a:t>
            </a:r>
          </a:p>
          <a:p>
            <a:pPr>
              <a:lnSpc>
                <a:spcPts val="4130"/>
              </a:lnSpc>
            </a:pPr>
            <a:r>
              <a:rPr lang="en-US" sz="3176">
                <a:solidFill>
                  <a:srgbClr val="000000"/>
                </a:solidFill>
                <a:latin typeface="TT Commons Pro"/>
              </a:rPr>
              <a:t>     - Реклама в различных туристических агентствах.</a:t>
            </a:r>
          </a:p>
          <a:p>
            <a:pPr>
              <a:lnSpc>
                <a:spcPts val="4130"/>
              </a:lnSpc>
            </a:pPr>
            <a:r>
              <a:rPr lang="en-US" sz="3176">
                <a:solidFill>
                  <a:srgbClr val="000000"/>
                </a:solidFill>
                <a:latin typeface="TT Commons Pro"/>
              </a:rPr>
              <a:t>     - Реклама в целевых учреждениях-Медицинских центрах, клиниках, больниц, санаториях.</a:t>
            </a:r>
          </a:p>
          <a:p>
            <a:pPr>
              <a:lnSpc>
                <a:spcPts val="4130"/>
              </a:lnSpc>
            </a:pPr>
            <a:r>
              <a:rPr lang="en-US" sz="3176">
                <a:solidFill>
                  <a:srgbClr val="000000"/>
                </a:solidFill>
                <a:latin typeface="TT Commons Pro"/>
              </a:rPr>
              <a:t>     - Поддержка Правительства Санкт-Петербурга</a:t>
            </a:r>
          </a:p>
          <a:p>
            <a:pPr>
              <a:lnSpc>
                <a:spcPts val="4130"/>
              </a:lnSpc>
            </a:pPr>
            <a:endParaRPr lang="en-US" sz="3176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895350"/>
            <a:ext cx="8115300" cy="833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37"/>
              </a:lnSpc>
            </a:pPr>
            <a:r>
              <a:rPr lang="en-US" sz="4625">
                <a:solidFill>
                  <a:srgbClr val="000000"/>
                </a:solidFill>
                <a:latin typeface="Noto Serif Display Light"/>
              </a:rPr>
              <a:t> СТРАТЕГИИ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905741"/>
            <a:ext cx="7165914" cy="128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37"/>
              </a:lnSpc>
            </a:pPr>
            <a:r>
              <a:rPr lang="en-US" sz="3491">
                <a:solidFill>
                  <a:srgbClr val="000000"/>
                </a:solidFill>
                <a:latin typeface="Noto Serif Display Light"/>
              </a:rPr>
              <a:t> СТРАТЕГИЯ ПРОДВИЖЕНИЯ АГЕНТСТВА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85078" y="-6461455"/>
            <a:ext cx="13938055" cy="13938055"/>
          </a:xfrm>
          <a:custGeom>
            <a:avLst/>
            <a:gdLst/>
            <a:ahLst/>
            <a:cxnLst/>
            <a:rect l="l" t="t" r="r" b="b"/>
            <a:pathLst>
              <a:path w="13938055" h="13938055">
                <a:moveTo>
                  <a:pt x="0" y="0"/>
                </a:moveTo>
                <a:lnTo>
                  <a:pt x="13938055" y="0"/>
                </a:lnTo>
                <a:lnTo>
                  <a:pt x="13938055" y="13938054"/>
                </a:lnTo>
                <a:lnTo>
                  <a:pt x="0" y="13938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265746">
            <a:off x="-4118978" y="2694224"/>
            <a:ext cx="17658977" cy="14436213"/>
          </a:xfrm>
          <a:custGeom>
            <a:avLst/>
            <a:gdLst/>
            <a:ahLst/>
            <a:cxnLst/>
            <a:rect l="l" t="t" r="r" b="b"/>
            <a:pathLst>
              <a:path w="17658977" h="14436213">
                <a:moveTo>
                  <a:pt x="0" y="0"/>
                </a:moveTo>
                <a:lnTo>
                  <a:pt x="17658977" y="0"/>
                </a:lnTo>
                <a:lnTo>
                  <a:pt x="17658977" y="14436214"/>
                </a:lnTo>
                <a:lnTo>
                  <a:pt x="0" y="14436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725187" y="866775"/>
            <a:ext cx="10871394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en-US" sz="5400">
                <a:solidFill>
                  <a:srgbClr val="000000"/>
                </a:solidFill>
                <a:latin typeface="Noto Serif Display Light"/>
              </a:rPr>
              <a:t>ПОЗИЦИЯ НА РЫНКЕ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2558" y="2210056"/>
            <a:ext cx="12780762" cy="2088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Наше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агентство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может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составить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хорошую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конкуренцию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для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других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фирмы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по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организации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медицинского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туризма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в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Санкт-Петербурге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.</a:t>
            </a:r>
          </a:p>
          <a:p>
            <a:pPr algn="ctr">
              <a:lnSpc>
                <a:spcPts val="4199"/>
              </a:lnSpc>
            </a:pP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Разберем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наши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сильные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,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слабые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 </a:t>
            </a:r>
            <a:r>
              <a:rPr lang="en-US" sz="3230" dirty="0" err="1">
                <a:solidFill>
                  <a:srgbClr val="000000"/>
                </a:solidFill>
                <a:latin typeface="TT Commons Pro"/>
              </a:rPr>
              <a:t>стороны</a:t>
            </a:r>
            <a:r>
              <a:rPr lang="en-US" sz="3230" dirty="0">
                <a:solidFill>
                  <a:srgbClr val="000000"/>
                </a:solidFill>
                <a:latin typeface="TT Commons Pro"/>
              </a:rPr>
              <a:t>: </a:t>
            </a:r>
          </a:p>
          <a:p>
            <a:pPr algn="ctr">
              <a:lnSpc>
                <a:spcPts val="4199"/>
              </a:lnSpc>
            </a:pPr>
            <a:endParaRPr lang="en-US" sz="3230" dirty="0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4047702"/>
            <a:ext cx="9052521" cy="5813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Сильные стороны: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- Мы предоставляем 3 тарифа для наших клиентов ( VIP, Комфорт, Базовый).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- Индивидуальный подход к каждому клиенту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  - Гибкая система скидок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  - Работаем только с передовыми медицинскими учреждениями, отелями высокого уровня качества обслуживания и экскурсионными бюро высокого рейтинга.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  - Возможно предоставления полногосопровождение “от дома до дома”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  - Конкурентоспособные цены</a:t>
            </a:r>
          </a:p>
          <a:p>
            <a:pPr>
              <a:lnSpc>
                <a:spcPts val="3566"/>
              </a:lnSpc>
            </a:pPr>
            <a:endParaRPr lang="en-US" sz="2743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248336" y="4269633"/>
            <a:ext cx="3929966" cy="3127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Слабые стороны: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  - Неполная клиентская база</a:t>
            </a:r>
          </a:p>
          <a:p>
            <a:pPr>
              <a:lnSpc>
                <a:spcPts val="3566"/>
              </a:lnSpc>
            </a:pPr>
            <a:r>
              <a:rPr lang="en-US" sz="2743">
                <a:solidFill>
                  <a:srgbClr val="000000"/>
                </a:solidFill>
                <a:latin typeface="TT Commons Pro"/>
              </a:rPr>
              <a:t>  - Нет возможности делегировать обязанности</a:t>
            </a:r>
          </a:p>
          <a:p>
            <a:pPr>
              <a:lnSpc>
                <a:spcPts val="3566"/>
              </a:lnSpc>
            </a:pPr>
            <a:endParaRPr lang="en-US" sz="2743">
              <a:solidFill>
                <a:srgbClr val="000000"/>
              </a:solidFill>
              <a:latin typeface="TT Commons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50276" y="-6818635"/>
            <a:ext cx="15350424" cy="15350424"/>
          </a:xfrm>
          <a:custGeom>
            <a:avLst/>
            <a:gdLst/>
            <a:ahLst/>
            <a:cxnLst/>
            <a:rect l="l" t="t" r="r" b="b"/>
            <a:pathLst>
              <a:path w="15350424" h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557517" y="-4415188"/>
            <a:ext cx="18963665" cy="18299937"/>
          </a:xfrm>
          <a:custGeom>
            <a:avLst/>
            <a:gdLst/>
            <a:ahLst/>
            <a:cxnLst/>
            <a:rect l="l" t="t" r="r" b="b"/>
            <a:pathLst>
              <a:path w="18963665" h="18299937">
                <a:moveTo>
                  <a:pt x="0" y="0"/>
                </a:moveTo>
                <a:lnTo>
                  <a:pt x="18963665" y="0"/>
                </a:lnTo>
                <a:lnTo>
                  <a:pt x="18963665" y="18299937"/>
                </a:lnTo>
                <a:lnTo>
                  <a:pt x="0" y="182999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72578" y="4734780"/>
            <a:ext cx="5143635" cy="6820907"/>
          </a:xfrm>
          <a:custGeom>
            <a:avLst/>
            <a:gdLst/>
            <a:ahLst/>
            <a:cxnLst/>
            <a:rect l="l" t="t" r="r" b="b"/>
            <a:pathLst>
              <a:path w="5143635" h="6820907">
                <a:moveTo>
                  <a:pt x="0" y="0"/>
                </a:moveTo>
                <a:lnTo>
                  <a:pt x="5143635" y="0"/>
                </a:lnTo>
                <a:lnTo>
                  <a:pt x="5143635" y="6820908"/>
                </a:lnTo>
                <a:lnTo>
                  <a:pt x="0" y="68209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23214" y="297209"/>
            <a:ext cx="11441573" cy="1262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1"/>
              </a:lnSpc>
            </a:pPr>
            <a:r>
              <a:rPr lang="en-US" sz="6974">
                <a:solidFill>
                  <a:srgbClr val="000000"/>
                </a:solidFill>
                <a:latin typeface="Noto Serif Display Light"/>
              </a:rPr>
              <a:t>Месторасположение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043577"/>
            <a:ext cx="15031391" cy="2691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2968">
                <a:solidFill>
                  <a:srgbClr val="000000"/>
                </a:solidFill>
                <a:latin typeface="TT Commons Pro"/>
              </a:rPr>
              <a:t> Выбор места офиса пал Адмиралтейский район, Гороховая улица 26/71,</a:t>
            </a:r>
          </a:p>
          <a:p>
            <a:pPr algn="ctr">
              <a:lnSpc>
                <a:spcPts val="3561"/>
              </a:lnSpc>
            </a:pPr>
            <a:r>
              <a:rPr lang="en-US" sz="2968">
                <a:solidFill>
                  <a:srgbClr val="000000"/>
                </a:solidFill>
                <a:latin typeface="TT Commons Pro"/>
              </a:rPr>
              <a:t> Площадь офиса 34,4 метра квадратных, для нашего количества сотрудников этого будет достаточно</a:t>
            </a:r>
          </a:p>
          <a:p>
            <a:pPr algn="ctr">
              <a:lnSpc>
                <a:spcPts val="3561"/>
              </a:lnSpc>
            </a:pPr>
            <a:r>
              <a:rPr lang="en-US" sz="2968">
                <a:solidFill>
                  <a:srgbClr val="000000"/>
                </a:solidFill>
                <a:latin typeface="TT Commons Pro"/>
              </a:rPr>
              <a:t> Местонахождения офиса не играет для агентства никакой роли, так как все оформление договоров, оплаты услуг проходит дистанционно.</a:t>
            </a:r>
          </a:p>
          <a:p>
            <a:pPr algn="ctr">
              <a:lnSpc>
                <a:spcPts val="3561"/>
              </a:lnSpc>
            </a:pPr>
            <a:endParaRPr lang="en-US" sz="2968">
              <a:solidFill>
                <a:srgbClr val="000000"/>
              </a:solidFill>
              <a:latin typeface="TT Commons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381568">
            <a:off x="10828857" y="-3567569"/>
            <a:ext cx="13067819" cy="14379993"/>
          </a:xfrm>
          <a:custGeom>
            <a:avLst/>
            <a:gdLst/>
            <a:ahLst/>
            <a:cxnLst/>
            <a:rect l="l" t="t" r="r" b="b"/>
            <a:pathLst>
              <a:path w="13067819" h="14379993">
                <a:moveTo>
                  <a:pt x="0" y="0"/>
                </a:moveTo>
                <a:lnTo>
                  <a:pt x="13067819" y="0"/>
                </a:lnTo>
                <a:lnTo>
                  <a:pt x="13067819" y="14379993"/>
                </a:lnTo>
                <a:lnTo>
                  <a:pt x="0" y="143799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720437" y="3431273"/>
            <a:ext cx="8642330" cy="5542364"/>
          </a:xfrm>
          <a:custGeom>
            <a:avLst/>
            <a:gdLst/>
            <a:ahLst/>
            <a:cxnLst/>
            <a:rect l="l" t="t" r="r" b="b"/>
            <a:pathLst>
              <a:path w="8642330" h="5542364">
                <a:moveTo>
                  <a:pt x="0" y="0"/>
                </a:moveTo>
                <a:lnTo>
                  <a:pt x="8642329" y="0"/>
                </a:lnTo>
                <a:lnTo>
                  <a:pt x="8642329" y="5542363"/>
                </a:lnTo>
                <a:lnTo>
                  <a:pt x="0" y="5542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2401" y="3431273"/>
            <a:ext cx="7304983" cy="5732139"/>
          </a:xfrm>
          <a:custGeom>
            <a:avLst/>
            <a:gdLst/>
            <a:ahLst/>
            <a:cxnLst/>
            <a:rect l="l" t="t" r="r" b="b"/>
            <a:pathLst>
              <a:path w="7304983" h="5732139">
                <a:moveTo>
                  <a:pt x="0" y="0"/>
                </a:moveTo>
                <a:lnTo>
                  <a:pt x="7304982" y="0"/>
                </a:lnTo>
                <a:lnTo>
                  <a:pt x="7304982" y="5732139"/>
                </a:lnTo>
                <a:lnTo>
                  <a:pt x="0" y="57321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480909" y="1000125"/>
            <a:ext cx="9778391" cy="2538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74"/>
              </a:lnSpc>
            </a:pPr>
            <a:r>
              <a:rPr lang="en-US" sz="3134">
                <a:solidFill>
                  <a:srgbClr val="000000"/>
                </a:solidFill>
                <a:latin typeface="TT Commons Pro"/>
              </a:rPr>
              <a:t>Так как наш офис находится в коворкинге на Гороховой он полностью оборудован мебелью, и расходы на мебель у нас не учитываются.</a:t>
            </a:r>
          </a:p>
          <a:p>
            <a:pPr>
              <a:lnSpc>
                <a:spcPts val="4074"/>
              </a:lnSpc>
            </a:pPr>
            <a:r>
              <a:rPr lang="en-US" sz="3134">
                <a:solidFill>
                  <a:srgbClr val="000000"/>
                </a:solidFill>
                <a:latin typeface="TT Commons Pro"/>
              </a:rPr>
              <a:t> </a:t>
            </a:r>
          </a:p>
          <a:p>
            <a:pPr>
              <a:lnSpc>
                <a:spcPts val="4074"/>
              </a:lnSpc>
            </a:pPr>
            <a:endParaRPr lang="en-US" sz="3134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866775"/>
            <a:ext cx="13537367" cy="1015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5600">
                <a:solidFill>
                  <a:srgbClr val="000000"/>
                </a:solidFill>
                <a:latin typeface="Noto Serif Display Light"/>
              </a:rPr>
              <a:t>ОБОРУДОВАНИЕ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36946" b="64532"/>
          <a:stretch>
            <a:fillRect/>
          </a:stretch>
        </p:blipFill>
        <p:spPr>
          <a:xfrm flipH="1" flipV="1"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471311" y="610728"/>
            <a:ext cx="7967403" cy="9379868"/>
          </a:xfrm>
          <a:custGeom>
            <a:avLst/>
            <a:gdLst/>
            <a:ahLst/>
            <a:cxnLst/>
            <a:rect l="l" t="t" r="r" b="b"/>
            <a:pathLst>
              <a:path w="7967403" h="9379868">
                <a:moveTo>
                  <a:pt x="0" y="0"/>
                </a:moveTo>
                <a:lnTo>
                  <a:pt x="7967402" y="0"/>
                </a:lnTo>
                <a:lnTo>
                  <a:pt x="7967402" y="9379869"/>
                </a:lnTo>
                <a:lnTo>
                  <a:pt x="0" y="93798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610728"/>
            <a:ext cx="8115300" cy="732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36"/>
              </a:lnSpc>
            </a:pPr>
            <a:r>
              <a:rPr lang="en-US" sz="4863">
                <a:solidFill>
                  <a:srgbClr val="000000"/>
                </a:solidFill>
                <a:latin typeface="TT Commons Pro"/>
              </a:rPr>
              <a:t>ПЕРСОНАЛ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338" r="30607" b="64532"/>
          <a:stretch>
            <a:fillRect/>
          </a:stretch>
        </p:blipFill>
        <p:spPr>
          <a:xfrm flipV="1"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93798" y="1736212"/>
            <a:ext cx="14003955" cy="8048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Продуктовая линейка услуг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В нашем агентстве мы можем предложить три разных пакета услуг: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1. Базовый пакет услуг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2. Комфорт пакет услуг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3. VIP пакет услуг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4. Индивидуальный тур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Различие в данных пакетах определяется разными дополнительными услугами 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Цены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Каждый участник полностью сам формирует цены на свои услуги, она так же служит основой пакетов услуг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Как выше сказано партнер в праве выбрать обширный набор услуг, а также дополнительные медицинские и туристические  сервисы, которые могут быть представлены клиенту как возможные расширение базового пакета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Ценообразование</a:t>
            </a:r>
          </a:p>
          <a:p>
            <a:pPr>
              <a:lnSpc>
                <a:spcPts val="3802"/>
              </a:lnSpc>
            </a:pPr>
            <a:r>
              <a:rPr lang="en-US" sz="2925">
                <a:solidFill>
                  <a:srgbClr val="000000"/>
                </a:solidFill>
                <a:latin typeface="TT Commons Pro"/>
              </a:rPr>
              <a:t> Формирование цен на услуги, основывается с учетом рыночных цен и производственных издержек</a:t>
            </a:r>
          </a:p>
          <a:p>
            <a:pPr>
              <a:lnSpc>
                <a:spcPts val="3802"/>
              </a:lnSpc>
            </a:pPr>
            <a:endParaRPr lang="en-US" sz="2925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492557"/>
            <a:ext cx="9121036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>
                <a:solidFill>
                  <a:srgbClr val="000000"/>
                </a:solidFill>
                <a:latin typeface="TT Commons Pro"/>
              </a:rPr>
              <a:t>ЦЕНОВАЯ ПОЛИТИКА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71154" flipH="1">
            <a:off x="-9437504" y="810679"/>
            <a:ext cx="18085189" cy="21658909"/>
          </a:xfrm>
          <a:custGeom>
            <a:avLst/>
            <a:gdLst/>
            <a:ahLst/>
            <a:cxnLst/>
            <a:rect l="l" t="t" r="r" b="b"/>
            <a:pathLst>
              <a:path w="18085189" h="21658909">
                <a:moveTo>
                  <a:pt x="18085189" y="0"/>
                </a:moveTo>
                <a:lnTo>
                  <a:pt x="0" y="0"/>
                </a:lnTo>
                <a:lnTo>
                  <a:pt x="0" y="21658909"/>
                </a:lnTo>
                <a:lnTo>
                  <a:pt x="18085189" y="21658909"/>
                </a:lnTo>
                <a:lnTo>
                  <a:pt x="1808518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850276" y="-6818635"/>
            <a:ext cx="15350424" cy="15350424"/>
          </a:xfrm>
          <a:custGeom>
            <a:avLst/>
            <a:gdLst/>
            <a:ahLst/>
            <a:cxnLst/>
            <a:rect l="l" t="t" r="r" b="b"/>
            <a:pathLst>
              <a:path w="15350424" h="15350424">
                <a:moveTo>
                  <a:pt x="0" y="0"/>
                </a:moveTo>
                <a:lnTo>
                  <a:pt x="15350424" y="0"/>
                </a:lnTo>
                <a:lnTo>
                  <a:pt x="15350424" y="15350424"/>
                </a:lnTo>
                <a:lnTo>
                  <a:pt x="0" y="153504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17400" y="117258"/>
            <a:ext cx="17653201" cy="911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2"/>
              </a:lnSpc>
            </a:pPr>
            <a:r>
              <a:rPr lang="en-US" sz="6043">
                <a:solidFill>
                  <a:srgbClr val="000000"/>
                </a:solidFill>
                <a:latin typeface="Noto Serif Display Light"/>
              </a:rPr>
              <a:t>ЗАКЛЮЧЕНИЕ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7400" y="952500"/>
            <a:ext cx="17653201" cy="2516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72"/>
              </a:lnSpc>
            </a:pPr>
            <a:r>
              <a:rPr lang="en-US" sz="2714">
                <a:solidFill>
                  <a:srgbClr val="000000"/>
                </a:solidFill>
                <a:latin typeface="TT Commons Pro"/>
              </a:rPr>
              <a:t> Медицинский туризм, как в России, так и за границей имеет огромный потенциaл. С каждым годом показатели в востребованности в медицинском туризме растут и пользуются огромной популярностью. </a:t>
            </a:r>
          </a:p>
          <a:p>
            <a:pPr>
              <a:lnSpc>
                <a:spcPts val="4072"/>
              </a:lnSpc>
            </a:pPr>
            <a:r>
              <a:rPr lang="en-US" sz="2714">
                <a:solidFill>
                  <a:srgbClr val="000000"/>
                </a:solidFill>
                <a:latin typeface="TT Commons Pro"/>
              </a:rPr>
              <a:t> Мы предоставляем зарубежным и российским гражданам полные медицинские обследования, лечение в лучших клиниках Санкт-Петербурга и лучший туристический сервис, при полном сопровождение 24/7.</a:t>
            </a:r>
          </a:p>
          <a:p>
            <a:pPr>
              <a:lnSpc>
                <a:spcPts val="4072"/>
              </a:lnSpc>
            </a:pPr>
            <a:endParaRPr lang="en-US" sz="2714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17400" y="3364230"/>
            <a:ext cx="17331710" cy="3463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099">
                <a:solidFill>
                  <a:srgbClr val="000000"/>
                </a:solidFill>
                <a:latin typeface="TT Commons Pro"/>
              </a:rPr>
              <a:t> Благодаря поддержке Правительства Санкт-Петербурга и лучших врачей города, мы можем предоставить все это нашим клиентам.</a:t>
            </a:r>
          </a:p>
          <a:p>
            <a:pPr>
              <a:lnSpc>
                <a:spcPts val="4649"/>
              </a:lnSpc>
            </a:pPr>
            <a:r>
              <a:rPr lang="en-US" sz="3099">
                <a:solidFill>
                  <a:srgbClr val="000000"/>
                </a:solidFill>
                <a:latin typeface="TT Commons Pro"/>
              </a:rPr>
              <a:t> В ближайшем будущем Медицинский туризм обретет особый смысл в жизни каждого гражданина, ведь мы осуществляем не только лечение, реабилитации, обследования, но так же отдых, как в самом Санкт-Петербурге, так и в лучших курортных районах и санаториях Санкт-Петербурга.</a:t>
            </a:r>
          </a:p>
          <a:p>
            <a:pPr>
              <a:lnSpc>
                <a:spcPts val="4649"/>
              </a:lnSpc>
            </a:pPr>
            <a:endParaRPr lang="en-US" sz="3099">
              <a:solidFill>
                <a:srgbClr val="000000"/>
              </a:solidFill>
              <a:latin typeface="TT Commons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8145" y="6369502"/>
            <a:ext cx="17331710" cy="3463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099">
                <a:solidFill>
                  <a:srgbClr val="000000"/>
                </a:solidFill>
                <a:latin typeface="TT Commons Pro"/>
              </a:rPr>
              <a:t> Анализируя статистические данные развития мирового медицинского туризма в период с 2016 по 2018 годы, а также статистические данные Росстата о развитии внутреннего туризма в России говорят о том, что рынок медицинского туризма демонстрирует увеличение на 4% с каждым годом. Прибыль от услуг медицин ского туризма ежегодно составляе т около 15 миллиардов долларов. На оздоровительном туризме удалось заработать еще 40 миллиардов долларов. Эксперты прогнозируют, что в следующие пару лет, эти цифры могут увеличиться на треть.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1283</Words>
  <Application>Microsoft Office PowerPoint</Application>
  <PresentationFormat>Произвольный</PresentationFormat>
  <Paragraphs>96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Noto Serif Display Light</vt:lpstr>
      <vt:lpstr>Calibri</vt:lpstr>
      <vt:lpstr>TT Commons Pro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Кремовый и Розовый Пастельный Градиент Разнообразие Мастер-класс Вебинар Программная презентация</dc:title>
  <dc:creator>Milena Norvila</dc:creator>
  <cp:lastModifiedBy>Milena Norvila</cp:lastModifiedBy>
  <cp:revision>3</cp:revision>
  <dcterms:created xsi:type="dcterms:W3CDTF">2006-08-16T00:00:00Z</dcterms:created>
  <dcterms:modified xsi:type="dcterms:W3CDTF">2024-12-02T16:20:39Z</dcterms:modified>
  <dc:identifier>DAFlVBNCgws</dc:identifier>
</cp:coreProperties>
</file>