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91" r:id="rId2"/>
    <p:sldId id="278" r:id="rId3"/>
    <p:sldId id="286" r:id="rId4"/>
    <p:sldId id="287" r:id="rId5"/>
    <p:sldId id="292" r:id="rId6"/>
    <p:sldId id="289" r:id="rId7"/>
    <p:sldId id="288" r:id="rId8"/>
    <p:sldId id="290" r:id="rId9"/>
    <p:sldId id="27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FFFFFF"/>
    <a:srgbClr val="FBA918"/>
    <a:srgbClr val="58267E"/>
    <a:srgbClr val="FFCC00"/>
    <a:srgbClr val="E6AF00"/>
    <a:srgbClr val="612A8A"/>
    <a:srgbClr val="EE0000"/>
    <a:srgbClr val="FFC301"/>
    <a:srgbClr val="DEE7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23" autoAdjust="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1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64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5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9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4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6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9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0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0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59966" y="6488464"/>
            <a:ext cx="3231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Васильева Ольга</a:t>
            </a:r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2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b="8718"/>
          <a:stretch/>
        </p:blipFill>
        <p:spPr>
          <a:xfrm>
            <a:off x="6921029" y="497732"/>
            <a:ext cx="5082139" cy="578099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379141" y="2497649"/>
            <a:ext cx="8208912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«Крем+»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B44FA4-859F-A99F-6F9C-B759936A54A3}"/>
              </a:ext>
            </a:extLst>
          </p:cNvPr>
          <p:cNvSpPr txBox="1"/>
          <p:nvPr/>
        </p:nvSpPr>
        <p:spPr>
          <a:xfrm>
            <a:off x="387011" y="4948844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Хусаинова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Камиля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Азатовна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387011" y="3292585"/>
            <a:ext cx="8208912" cy="79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«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Антибактериальный крем </a:t>
            </a:r>
          </a:p>
          <a:p>
            <a:pPr>
              <a:lnSpc>
                <a:spcPts val="2900"/>
              </a:lnSpc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 основе энтомологического жира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  </a:t>
            </a:r>
          </a:p>
        </p:txBody>
      </p:sp>
    </p:spTree>
    <p:extLst>
      <p:ext uri="{BB962C8B-B14F-4D97-AF65-F5344CB8AC3E}">
        <p14:creationId xmlns:p14="http://schemas.microsoft.com/office/powerpoint/2010/main" val="24592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78CE24-BD24-46BF-AF99-538D18021485}"/>
              </a:ext>
            </a:extLst>
          </p:cNvPr>
          <p:cNvSpPr txBox="1"/>
          <p:nvPr/>
        </p:nvSpPr>
        <p:spPr>
          <a:xfrm>
            <a:off x="4654247" y="2814295"/>
            <a:ext cx="59542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Проблема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Длительное заживление ран на коже </a:t>
            </a:r>
          </a:p>
          <a:p>
            <a:pPr marL="285750" indent="-285750">
              <a:buFontTx/>
              <a:buChar char="-"/>
            </a:pPr>
            <a:r>
              <a:rPr lang="ru-RU" dirty="0"/>
              <a:t>Частое возникновение бактериальных инфекций на коже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Возникновение опасных воспалений / воспалительных процессов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 Нежелательное воздействие компонентов антибактериальных продуктов на организм человека в связи с неэкологическим составом компонентов</a:t>
            </a:r>
          </a:p>
          <a:p>
            <a:r>
              <a:rPr lang="ru-RU" dirty="0"/>
              <a:t>-     Появление резистентности к антибиотикам из-за наличия их в составе других кремов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09A55-9CBD-4878-AFCC-0F310269415A}"/>
              </a:ext>
            </a:extLst>
          </p:cNvPr>
          <p:cNvSpPr txBox="1"/>
          <p:nvPr/>
        </p:nvSpPr>
        <p:spPr>
          <a:xfrm>
            <a:off x="220718" y="1381070"/>
            <a:ext cx="10812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Актуальность </a:t>
            </a:r>
          </a:p>
          <a:p>
            <a:r>
              <a:rPr lang="ru-RU" dirty="0"/>
              <a:t>На данный момент, по оценкам, от 1 до 2 % населения развитых стран в течение жизни сталкиваются с хроническими ранами, которые вовремя не заживают.</a:t>
            </a:r>
          </a:p>
        </p:txBody>
      </p:sp>
      <p:pic>
        <p:nvPicPr>
          <p:cNvPr id="11268" name="Picture 4" descr="Раневая инфекц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583" y="3587494"/>
            <a:ext cx="3784128" cy="1791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896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680401" y="1981768"/>
            <a:ext cx="639246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Решение/продукт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 rotWithShape="1">
          <a:blip r:embed="rId2"/>
          <a:srcRect t="18451" b="16412"/>
          <a:stretch/>
        </p:blipFill>
        <p:spPr bwMode="auto">
          <a:xfrm>
            <a:off x="1120617" y="4632206"/>
            <a:ext cx="2639001" cy="1718953"/>
          </a:xfrm>
          <a:prstGeom prst="rect">
            <a:avLst/>
          </a:prstGeom>
          <a:noFill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878EB4-EE3B-4550-98FA-014C0B38D311}"/>
              </a:ext>
            </a:extLst>
          </p:cNvPr>
          <p:cNvSpPr txBox="1"/>
          <p:nvPr/>
        </p:nvSpPr>
        <p:spPr>
          <a:xfrm>
            <a:off x="4502315" y="1651774"/>
            <a:ext cx="595423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Описание продукта: </a:t>
            </a:r>
          </a:p>
          <a:p>
            <a:endParaRPr lang="ru-RU" sz="2000" b="1" dirty="0"/>
          </a:p>
          <a:p>
            <a:r>
              <a:rPr lang="ru-RU" sz="2000" dirty="0"/>
              <a:t>Антибактериальный крем на основе инновационной формулы с использованием энтомологического жира обладает следующими преимуществами: </a:t>
            </a:r>
          </a:p>
          <a:p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Быстрая регенерация кожи </a:t>
            </a:r>
          </a:p>
          <a:p>
            <a:pPr marL="285750" indent="-285750">
              <a:buFontTx/>
              <a:buChar char="-"/>
            </a:pPr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Долгосрочное снятие воспаления </a:t>
            </a:r>
          </a:p>
          <a:p>
            <a:pPr marL="285750" indent="-285750">
              <a:buFontTx/>
              <a:buChar char="-"/>
            </a:pPr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Экологичный состав</a:t>
            </a:r>
          </a:p>
          <a:p>
            <a:pPr marL="285750" indent="-285750">
              <a:buFontTx/>
              <a:buChar char="-"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20" name="Picture 2" descr="Picture background">
            <a:extLst>
              <a:ext uri="{FF2B5EF4-FFF2-40B4-BE49-F238E27FC236}">
                <a16:creationId xmlns:a16="http://schemas.microsoft.com/office/drawing/2014/main" id="{932491A0-455B-43A2-82C1-76032FA39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1538" y="1649301"/>
            <a:ext cx="2718080" cy="2718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32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Рынок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A2CE3-83FB-40F2-87B8-8FCA673F90A1}"/>
              </a:ext>
            </a:extLst>
          </p:cNvPr>
          <p:cNvSpPr/>
          <p:nvPr/>
        </p:nvSpPr>
        <p:spPr>
          <a:xfrm>
            <a:off x="4345039" y="1108953"/>
            <a:ext cx="6919833" cy="5308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ct val="20000"/>
              </a:spcBef>
            </a:pPr>
            <a:r>
              <a:rPr lang="en-US" altLang="ru-RU" dirty="0">
                <a:solidFill>
                  <a:schemeClr val="tx1"/>
                </a:solidFill>
              </a:rPr>
              <a:t>PAM </a:t>
            </a:r>
            <a:r>
              <a:rPr lang="ru-RU" altLang="ru-RU" dirty="0">
                <a:solidFill>
                  <a:schemeClr val="tx1"/>
                </a:solidFill>
              </a:rPr>
              <a:t>(потенциальный объем рынка)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altLang="ru-RU" dirty="0">
                <a:solidFill>
                  <a:schemeClr val="tx1"/>
                </a:solidFill>
              </a:rPr>
              <a:t>= </a:t>
            </a:r>
            <a:r>
              <a:rPr lang="ru-RU" altLang="ru-RU" b="1" dirty="0">
                <a:solidFill>
                  <a:schemeClr val="tx1"/>
                </a:solidFill>
              </a:rPr>
              <a:t>1548млрд</a:t>
            </a:r>
            <a:endParaRPr lang="en-US" altLang="ru-RU" b="1" dirty="0">
              <a:solidFill>
                <a:schemeClr val="tx1"/>
              </a:solidFill>
            </a:endParaRPr>
          </a:p>
          <a:p>
            <a:pPr marL="514350" indent="-514350">
              <a:spcBef>
                <a:spcPct val="20000"/>
              </a:spcBef>
            </a:pPr>
            <a:r>
              <a:rPr lang="en-US" altLang="ru-RU" dirty="0">
                <a:solidFill>
                  <a:schemeClr val="tx1"/>
                </a:solidFill>
              </a:rPr>
              <a:t>TAM</a:t>
            </a:r>
            <a:r>
              <a:rPr lang="ru-RU" altLang="ru-RU" dirty="0">
                <a:solidFill>
                  <a:schemeClr val="tx1"/>
                </a:solidFill>
              </a:rPr>
              <a:t> (общий объем рынка)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altLang="ru-RU" dirty="0">
                <a:solidFill>
                  <a:schemeClr val="tx1"/>
                </a:solidFill>
              </a:rPr>
              <a:t>= </a:t>
            </a:r>
            <a:r>
              <a:rPr lang="ru-RU" altLang="ru-RU" b="1" dirty="0">
                <a:solidFill>
                  <a:schemeClr val="tx1"/>
                </a:solidFill>
              </a:rPr>
              <a:t>454млрд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endParaRPr lang="en-US" altLang="ru-RU" dirty="0">
              <a:solidFill>
                <a:schemeClr val="tx1"/>
              </a:solidFill>
            </a:endParaRPr>
          </a:p>
          <a:p>
            <a:pPr marL="514350" indent="-514350">
              <a:spcBef>
                <a:spcPct val="20000"/>
              </a:spcBef>
            </a:pPr>
            <a:r>
              <a:rPr lang="en-US" altLang="ru-RU" dirty="0">
                <a:solidFill>
                  <a:schemeClr val="tx1"/>
                </a:solidFill>
              </a:rPr>
              <a:t>SAM</a:t>
            </a:r>
            <a:r>
              <a:rPr lang="ru-RU" altLang="ru-RU" dirty="0">
                <a:solidFill>
                  <a:schemeClr val="tx1"/>
                </a:solidFill>
              </a:rPr>
              <a:t> (доступный объем рынка)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altLang="ru-RU" dirty="0">
                <a:solidFill>
                  <a:schemeClr val="tx1"/>
                </a:solidFill>
              </a:rPr>
              <a:t>= </a:t>
            </a:r>
            <a:r>
              <a:rPr lang="ru-RU" altLang="ru-RU" b="1" dirty="0">
                <a:solidFill>
                  <a:schemeClr val="tx1"/>
                </a:solidFill>
              </a:rPr>
              <a:t>155млн</a:t>
            </a:r>
            <a:endParaRPr lang="en-US" altLang="ru-RU" b="1" dirty="0">
              <a:solidFill>
                <a:schemeClr val="tx1"/>
              </a:solidFill>
            </a:endParaRPr>
          </a:p>
          <a:p>
            <a:pPr marL="514350" indent="-514350">
              <a:spcBef>
                <a:spcPct val="20000"/>
              </a:spcBef>
            </a:pPr>
            <a:r>
              <a:rPr lang="en-US" altLang="ru-RU" dirty="0">
                <a:solidFill>
                  <a:srgbClr val="DE0000"/>
                </a:solidFill>
              </a:rPr>
              <a:t>SOM</a:t>
            </a:r>
            <a:r>
              <a:rPr lang="ru-RU" altLang="ru-RU" dirty="0">
                <a:solidFill>
                  <a:srgbClr val="DE0000"/>
                </a:solidFill>
              </a:rPr>
              <a:t> (реально достижимый объем рынка) = 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i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396000" indent="-342900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chemeClr val="tx1"/>
                </a:solidFill>
                <a:cs typeface="Arial" panose="020B0604020202020204" pitchFamily="34" charset="0"/>
              </a:rPr>
              <a:t>Потенциальный потребитель: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-  Спортсмены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- Семьи с детьми 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- Путешественники</a:t>
            </a: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2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550412"/>
              </p:ext>
            </p:extLst>
          </p:nvPr>
        </p:nvGraphicFramePr>
        <p:xfrm>
          <a:off x="673166" y="2085132"/>
          <a:ext cx="10028325" cy="35720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5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5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5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5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3023">
                <a:tc>
                  <a:txBody>
                    <a:bodyPr/>
                    <a:lstStyle/>
                    <a:p>
                      <a:r>
                        <a:rPr lang="ru-RU" b="1" dirty="0"/>
                        <a:t>Название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Стоимость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Действующие вещества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Эффективен ли против</a:t>
                      </a:r>
                      <a:r>
                        <a:rPr lang="ru-RU" b="1" baseline="0" dirty="0"/>
                        <a:t> грибка</a:t>
                      </a:r>
                      <a:endParaRPr lang="ru-RU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Сырье из РТ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023">
                <a:tc>
                  <a:txBody>
                    <a:bodyPr/>
                    <a:lstStyle/>
                    <a:p>
                      <a:r>
                        <a:rPr lang="ru-RU" b="1" dirty="0" err="1"/>
                        <a:t>Левомеколь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/>
                        <a:t>руб</a:t>
                      </a:r>
                      <a:r>
                        <a:rPr lang="ru-RU" baseline="0" dirty="0"/>
                        <a:t> за 10г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Метилурацил</a:t>
                      </a:r>
                      <a:r>
                        <a:rPr lang="ru-RU" dirty="0"/>
                        <a:t> и </a:t>
                      </a:r>
                      <a:r>
                        <a:rPr lang="ru-RU" dirty="0" err="1"/>
                        <a:t>хлорамфеникол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023">
                <a:tc>
                  <a:txBody>
                    <a:bodyPr/>
                    <a:lstStyle/>
                    <a:p>
                      <a:r>
                        <a:rPr lang="ru-RU" b="1" dirty="0" err="1"/>
                        <a:t>Банеоцин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400 </a:t>
                      </a:r>
                      <a:r>
                        <a:rPr lang="ru-RU" dirty="0" err="1"/>
                        <a:t>руб</a:t>
                      </a:r>
                      <a:r>
                        <a:rPr lang="ru-RU" baseline="0" dirty="0"/>
                        <a:t> за 10г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Бацитрацин</a:t>
                      </a:r>
                      <a:r>
                        <a:rPr lang="ru-RU" dirty="0"/>
                        <a:t> и </a:t>
                      </a:r>
                      <a:r>
                        <a:rPr lang="ru-RU" dirty="0" err="1"/>
                        <a:t>неомицин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3023">
                <a:tc>
                  <a:txBody>
                    <a:bodyPr/>
                    <a:lstStyle/>
                    <a:p>
                      <a:r>
                        <a:rPr lang="ru-RU" b="1" dirty="0"/>
                        <a:t>Крем+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 10%</a:t>
                      </a:r>
                      <a:r>
                        <a:rPr lang="ru-RU" baseline="0" dirty="0"/>
                        <a:t> ниже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Жир личинки черной </a:t>
                      </a:r>
                      <a:r>
                        <a:rPr lang="ru-RU" dirty="0" err="1"/>
                        <a:t>львинки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8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66401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96612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5708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4762919" y="2206141"/>
            <a:ext cx="5738569" cy="3725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/>
            <a:r>
              <a:rPr lang="ru-RU" sz="2000" b="1" dirty="0">
                <a:solidFill>
                  <a:schemeClr val="tx1"/>
                </a:solidFill>
              </a:rPr>
              <a:t>Посредническая бизнес-модель </a:t>
            </a:r>
            <a:r>
              <a:rPr lang="ru-RU" sz="2000" b="1" dirty="0">
                <a:solidFill>
                  <a:srgbClr val="DE0000"/>
                </a:solidFill>
              </a:rPr>
              <a:t>....</a:t>
            </a:r>
          </a:p>
          <a:p>
            <a:pPr indent="-342900"/>
            <a:endParaRPr lang="ru-RU" sz="2000" b="1" dirty="0">
              <a:solidFill>
                <a:srgbClr val="DE0000"/>
              </a:solidFill>
            </a:endParaRPr>
          </a:p>
          <a:p>
            <a:pPr indent="-342900"/>
            <a:endParaRPr lang="ru-RU" sz="2000" b="1" dirty="0">
              <a:solidFill>
                <a:srgbClr val="DE0000"/>
              </a:solidFill>
            </a:endParaRPr>
          </a:p>
          <a:p>
            <a:pPr indent="-342900"/>
            <a:r>
              <a:rPr lang="ru-RU" sz="2000" b="1" dirty="0">
                <a:solidFill>
                  <a:schemeClr val="tx1"/>
                </a:solidFill>
              </a:rPr>
              <a:t>Продвижение и сбыт: </a:t>
            </a:r>
          </a:p>
          <a:p>
            <a:pPr indent="-342900"/>
            <a:endParaRPr lang="ru-RU" sz="2000" b="1" dirty="0">
              <a:solidFill>
                <a:schemeClr val="tx1"/>
              </a:solidFill>
            </a:endParaRPr>
          </a:p>
          <a:p>
            <a:pPr indent="-342900"/>
            <a:r>
              <a:rPr lang="ru-RU" sz="2000" dirty="0">
                <a:solidFill>
                  <a:srgbClr val="DE0000"/>
                </a:solidFill>
              </a:rPr>
              <a:t>На спортивных площадках, блогах</a:t>
            </a:r>
          </a:p>
          <a:p>
            <a:pPr marL="457200" indent="-457200"/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77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94042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Текущие результаты* </a:t>
            </a:r>
            <a:r>
              <a:rPr lang="ru-RU" sz="2800" i="1" dirty="0">
                <a:latin typeface="Bahnschrift" panose="020B0502040204020203" pitchFamily="34" charset="0"/>
              </a:rPr>
              <a:t>(</a:t>
            </a:r>
            <a:r>
              <a:rPr lang="tt-RU" sz="2800" i="1" dirty="0">
                <a:latin typeface="Bahnschrift" panose="020B0502040204020203" pitchFamily="34" charset="0"/>
              </a:rPr>
              <a:t>если ест</a:t>
            </a:r>
            <a:r>
              <a:rPr lang="ru-RU" sz="2800" i="1" dirty="0">
                <a:latin typeface="Bahnschrift" panose="020B0502040204020203" pitchFamily="34" charset="0"/>
              </a:rPr>
              <a:t>ь что показать)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3627692" y="1735440"/>
            <a:ext cx="7532651" cy="3725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370" y="2338586"/>
            <a:ext cx="3286148" cy="285752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EF2590-9030-4FA0-AC2A-34577EFF75F6}"/>
              </a:ext>
            </a:extLst>
          </p:cNvPr>
          <p:cNvSpPr txBox="1"/>
          <p:nvPr/>
        </p:nvSpPr>
        <p:spPr>
          <a:xfrm>
            <a:off x="741730" y="2875002"/>
            <a:ext cx="2160396" cy="144655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solidFill>
                <a:srgbClr val="FFFFFF"/>
              </a:solidFill>
            </a:endParaRPr>
          </a:p>
          <a:p>
            <a:pPr algn="ctr"/>
            <a:r>
              <a:rPr lang="ru-RU" sz="4800" b="1" dirty="0">
                <a:solidFill>
                  <a:srgbClr val="FFFFFF"/>
                </a:solidFill>
              </a:rPr>
              <a:t>КРЕМ+</a:t>
            </a:r>
          </a:p>
          <a:p>
            <a:pPr algn="ctr"/>
            <a:endParaRPr lang="ru-RU" sz="1100" b="1" dirty="0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D960F4-1DC8-490F-A352-E8F770E2F17F}"/>
              </a:ext>
            </a:extLst>
          </p:cNvPr>
          <p:cNvSpPr txBox="1"/>
          <p:nvPr/>
        </p:nvSpPr>
        <p:spPr>
          <a:xfrm>
            <a:off x="3933548" y="3874424"/>
            <a:ext cx="609432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Текущие потребности: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Нехватка лабораторного и технического оснащения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Финансирование</a:t>
            </a: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 на проведение исследования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Экспертиза в области изготовления кремов</a:t>
            </a:r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6B102C-DDD1-4117-91B0-500A503A5232}"/>
              </a:ext>
            </a:extLst>
          </p:cNvPr>
          <p:cNvSpPr txBox="1"/>
          <p:nvPr/>
        </p:nvSpPr>
        <p:spPr>
          <a:xfrm>
            <a:off x="3933548" y="1581079"/>
            <a:ext cx="609432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Текущие результаты: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Собрана команда единомышленников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Изучена проблематика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Проведен ряд встреч с потенциальным потребителем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Определено главное вещество в креме</a:t>
            </a:r>
          </a:p>
        </p:txBody>
      </p:sp>
    </p:spTree>
    <p:extLst>
      <p:ext uri="{BB962C8B-B14F-4D97-AF65-F5344CB8AC3E}">
        <p14:creationId xmlns:p14="http://schemas.microsoft.com/office/powerpoint/2010/main" val="167743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2839022" y="0"/>
            <a:ext cx="7244149" cy="1167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2" descr="Резюме Диляры и Камили.png"/>
          <p:cNvPicPr>
            <a:picLocks noChangeAspect="1" noChangeArrowheads="1"/>
          </p:cNvPicPr>
          <p:nvPr/>
        </p:nvPicPr>
        <p:blipFill>
          <a:blip r:embed="rId3"/>
          <a:srcRect l="18718" t="41830" r="64055" b="37691"/>
          <a:stretch>
            <a:fillRect/>
          </a:stretch>
        </p:blipFill>
        <p:spPr bwMode="auto">
          <a:xfrm>
            <a:off x="673166" y="1512956"/>
            <a:ext cx="2383307" cy="29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3" descr="Резюме Диляры и Камили.png"/>
          <p:cNvPicPr>
            <a:picLocks noChangeAspect="1" noChangeArrowheads="1"/>
          </p:cNvPicPr>
          <p:nvPr/>
        </p:nvPicPr>
        <p:blipFill>
          <a:blip r:embed="rId3"/>
          <a:srcRect l="18799" t="68823" r="63831" b="7545"/>
          <a:stretch>
            <a:fillRect/>
          </a:stretch>
        </p:blipFill>
        <p:spPr bwMode="auto">
          <a:xfrm>
            <a:off x="4330840" y="1509957"/>
            <a:ext cx="2295211" cy="28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CB7E50B-03A6-4CF2-BA95-ABE80F910A1C}"/>
              </a:ext>
            </a:extLst>
          </p:cNvPr>
          <p:cNvSpPr txBox="1"/>
          <p:nvPr/>
        </p:nvSpPr>
        <p:spPr>
          <a:xfrm>
            <a:off x="336583" y="4699295"/>
            <a:ext cx="6094324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+mn-lt"/>
                <a:ea typeface="Calibri"/>
                <a:cs typeface="Times New Roman"/>
              </a:rPr>
              <a:t>Лидер – Хусаинова К.А.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+mn-lt"/>
                <a:ea typeface="Calibri"/>
                <a:cs typeface="Times New Roman"/>
              </a:rPr>
              <a:t>Обучение – КГМУ, группа 2202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A4B53C-C08E-4DF2-B054-F541CB639426}"/>
              </a:ext>
            </a:extLst>
          </p:cNvPr>
          <p:cNvSpPr txBox="1"/>
          <p:nvPr/>
        </p:nvSpPr>
        <p:spPr>
          <a:xfrm>
            <a:off x="4107090" y="4699295"/>
            <a:ext cx="34995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Сотрудник</a:t>
            </a:r>
            <a:r>
              <a:rPr lang="ru-RU" baseline="0" dirty="0"/>
              <a:t> – Ягудина Д.Х.</a:t>
            </a:r>
          </a:p>
          <a:p>
            <a:r>
              <a:rPr lang="ru-RU" baseline="0" dirty="0"/>
              <a:t>Обучение – КГМУ, группа 2203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4B9A2F-1F50-42B5-846B-BC6CE6163FB2}"/>
              </a:ext>
            </a:extLst>
          </p:cNvPr>
          <p:cNvSpPr txBox="1"/>
          <p:nvPr/>
        </p:nvSpPr>
        <p:spPr>
          <a:xfrm>
            <a:off x="7535427" y="4976294"/>
            <a:ext cx="3671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Научный руководитель – Талан М.С</a:t>
            </a:r>
          </a:p>
        </p:txBody>
      </p:sp>
    </p:spTree>
    <p:extLst>
      <p:ext uri="{BB962C8B-B14F-4D97-AF65-F5344CB8AC3E}">
        <p14:creationId xmlns:p14="http://schemas.microsoft.com/office/powerpoint/2010/main" val="203924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627289" y="384994"/>
            <a:ext cx="6768298" cy="208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DE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Мы считаем, что (частный клиент ?) сможет улучшить заживление кожи и увеличить скорость регенерации ран благодаря нашему крему органического происхождения, и при этом получит здоровую кожу.</a:t>
            </a:r>
            <a:endParaRPr lang="en-US" sz="2200" i="1" dirty="0">
              <a:solidFill>
                <a:srgbClr val="DE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en-US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920B00-5E67-48C8-83EA-0907EE3E8564}"/>
              </a:ext>
            </a:extLst>
          </p:cNvPr>
          <p:cNvSpPr txBox="1"/>
          <p:nvPr/>
        </p:nvSpPr>
        <p:spPr>
          <a:xfrm>
            <a:off x="515551" y="5053595"/>
            <a:ext cx="6129494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Камиля Хусаинова 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+79196906636</a:t>
            </a:r>
          </a:p>
        </p:txBody>
      </p:sp>
    </p:spTree>
    <p:extLst>
      <p:ext uri="{BB962C8B-B14F-4D97-AF65-F5344CB8AC3E}">
        <p14:creationId xmlns:p14="http://schemas.microsoft.com/office/powerpoint/2010/main" val="454519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4718</TotalTime>
  <Words>398</Words>
  <Application>Microsoft Office PowerPoint</Application>
  <PresentationFormat>Широкоэкранный</PresentationFormat>
  <Paragraphs>107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Cambria</vt:lpstr>
      <vt:lpstr>Gilroy</vt:lpstr>
      <vt:lpstr>Gilroy-Bold</vt:lpstr>
      <vt:lpstr>Gilroy-Light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 Васильева</cp:lastModifiedBy>
  <cp:revision>185</cp:revision>
  <dcterms:created xsi:type="dcterms:W3CDTF">2024-08-28T10:48:11Z</dcterms:created>
  <dcterms:modified xsi:type="dcterms:W3CDTF">2024-11-04T09:14:55Z</dcterms:modified>
</cp:coreProperties>
</file>