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57" r:id="rId4"/>
    <p:sldId id="266" r:id="rId5"/>
    <p:sldId id="258" r:id="rId6"/>
    <p:sldId id="262" r:id="rId7"/>
    <p:sldId id="263" r:id="rId8"/>
    <p:sldId id="264" r:id="rId9"/>
    <p:sldId id="265" r:id="rId10"/>
    <p:sldId id="25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D66D-04EC-4971-B1F0-8F48F174B94F}" type="datetimeFigureOut">
              <a:rPr lang="ru-RU" smtClean="0"/>
              <a:pPr/>
              <a:t>14.05.2025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EF3DC9-C95E-43B0-9738-83C75ECF7F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66BD66D-04EC-4971-B1F0-8F48F174B94F}" type="datetimeFigureOut">
              <a:rPr lang="ru-RU" smtClean="0"/>
              <a:pPr/>
              <a:t>14.05.2025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EEF3DC9-C95E-43B0-9738-83C75ECF7F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D66D-04EC-4971-B1F0-8F48F174B94F}" type="datetimeFigureOut">
              <a:rPr lang="ru-RU" smtClean="0"/>
              <a:pPr/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3DC9-C95E-43B0-9738-83C75ECF7F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D66D-04EC-4971-B1F0-8F48F174B94F}" type="datetimeFigureOut">
              <a:rPr lang="ru-RU" smtClean="0"/>
              <a:pPr/>
              <a:t>14.05.2025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3DC9-C95E-43B0-9738-83C75ECF7F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3DC9-C95E-43B0-9738-83C75ECF7F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D66D-04EC-4971-B1F0-8F48F174B94F}" type="datetimeFigureOut">
              <a:rPr lang="ru-RU" smtClean="0"/>
              <a:pPr/>
              <a:t>14.05.2025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D66D-04EC-4971-B1F0-8F48F174B94F}" type="datetimeFigureOut">
              <a:rPr lang="ru-RU" smtClean="0"/>
              <a:pPr/>
              <a:t>14.05.2025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3DC9-C95E-43B0-9738-83C75ECF7F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D66D-04EC-4971-B1F0-8F48F174B94F}" type="datetimeFigureOut">
              <a:rPr lang="ru-RU" smtClean="0"/>
              <a:pPr/>
              <a:t>14.05.2025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3DC9-C95E-43B0-9738-83C75ECF7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66BD66D-04EC-4971-B1F0-8F48F174B94F}" type="datetimeFigureOut">
              <a:rPr lang="ru-RU" smtClean="0"/>
              <a:pPr/>
              <a:t>14.05.2025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EEF3DC9-C95E-43B0-9738-83C75ECF7F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D66D-04EC-4971-B1F0-8F48F174B94F}" type="datetimeFigureOut">
              <a:rPr lang="ru-RU" smtClean="0"/>
              <a:pPr/>
              <a:t>14.05.2025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EF3DC9-C95E-43B0-9738-83C75ECF7F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D66D-04EC-4971-B1F0-8F48F174B94F}" type="datetimeFigureOut">
              <a:rPr lang="ru-RU" smtClean="0"/>
              <a:pPr/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3DC9-C95E-43B0-9738-83C75ECF7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D66D-04EC-4971-B1F0-8F48F174B94F}" type="datetimeFigureOut">
              <a:rPr lang="ru-RU" smtClean="0"/>
              <a:pPr/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3DC9-C95E-43B0-9738-83C75ECF7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66BD66D-04EC-4971-B1F0-8F48F174B94F}" type="datetimeFigureOut">
              <a:rPr lang="ru-RU" smtClean="0"/>
              <a:pPr/>
              <a:t>14.05.2025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EEF3DC9-C95E-43B0-9738-83C75ECF7F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800" dirty="0" smtClean="0"/>
              <a:t>«</a:t>
            </a:r>
            <a:r>
              <a:rPr lang="ru-RU" sz="2800" dirty="0" err="1" smtClean="0"/>
              <a:t>ЭкоТурТверь+</a:t>
            </a:r>
            <a:r>
              <a:rPr lang="ru-RU" sz="2800" dirty="0" smtClean="0"/>
              <a:t>»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000" dirty="0" err="1" smtClean="0"/>
              <a:t>Брендбук</a:t>
            </a:r>
            <a:endParaRPr lang="ru-RU" sz="6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39552" y="1556792"/>
            <a:ext cx="8229600" cy="4572000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Философия:</a:t>
            </a:r>
            <a:r>
              <a:rPr lang="ru-RU" b="1" dirty="0" smtClean="0"/>
              <a:t> </a:t>
            </a:r>
            <a:r>
              <a:rPr lang="ru-RU" sz="2400" dirty="0" smtClean="0"/>
              <a:t>Мы убеждены, что путешествия и отдых должны приносить пользу и радость не только путешественнику, но и окружающей среде, и местным сообществам. "</a:t>
            </a:r>
            <a:r>
              <a:rPr lang="ru-RU" sz="2400" dirty="0" err="1" smtClean="0"/>
              <a:t>ЭкоТурТверь+</a:t>
            </a:r>
            <a:r>
              <a:rPr lang="ru-RU" sz="2400" dirty="0" smtClean="0"/>
              <a:t>" создает мост между туристами, ищущими гармонии с природой, и тверскими </a:t>
            </a:r>
            <a:r>
              <a:rPr lang="ru-RU" sz="2400" dirty="0" err="1" smtClean="0"/>
              <a:t>экоотелями</a:t>
            </a:r>
            <a:r>
              <a:rPr lang="ru-RU" sz="2400" dirty="0" smtClean="0"/>
              <a:t> и фермами, предлагающими аутентичный и ответственный отдых, подальше от городской суеты. 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Миссия:</a:t>
            </a:r>
            <a:r>
              <a:rPr lang="ru-RU" dirty="0" smtClean="0"/>
              <a:t> </a:t>
            </a:r>
            <a:r>
              <a:rPr lang="ru-RU" sz="2400" dirty="0" smtClean="0"/>
              <a:t>Сделать </a:t>
            </a:r>
            <a:r>
              <a:rPr lang="ru-RU" sz="2400" dirty="0" err="1" smtClean="0"/>
              <a:t>экотуризм</a:t>
            </a:r>
            <a:r>
              <a:rPr lang="ru-RU" sz="2400" dirty="0" smtClean="0"/>
              <a:t> в Тверской области доступным и привлекательным для различных категорий населения, предоставляя персонализированные маршруты и информацию, способствующие экологически ответственному отдыху и поддержке местного сельского хозяйства. Популяризировать экологический отдых для здорового образа жизни и охраны окружающей среды. 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Ценности:</a:t>
            </a:r>
            <a:r>
              <a:rPr lang="ru-RU" dirty="0" smtClean="0"/>
              <a:t> </a:t>
            </a:r>
            <a:r>
              <a:rPr lang="ru-RU" sz="2400" dirty="0" err="1" smtClean="0"/>
              <a:t>Экологичность</a:t>
            </a:r>
            <a:r>
              <a:rPr lang="ru-RU" sz="2400" dirty="0" smtClean="0"/>
              <a:t>, простота, достоверность, </a:t>
            </a:r>
            <a:r>
              <a:rPr lang="ru-RU" sz="2400" dirty="0" err="1" smtClean="0"/>
              <a:t>персонализация</a:t>
            </a:r>
            <a:r>
              <a:rPr lang="ru-RU" sz="2400" dirty="0" smtClean="0"/>
              <a:t>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Идея и ценности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Открывай природу, находи гармонию</a:t>
            </a:r>
          </a:p>
        </p:txBody>
      </p:sp>
      <p:pic>
        <p:nvPicPr>
          <p:cNvPr id="3" name="Рисунок 2" descr="эко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536" y="1484784"/>
            <a:ext cx="4211960" cy="479715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716016" y="1556792"/>
            <a:ext cx="42484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Логотип символизирует единение человека и </a:t>
            </a:r>
            <a:r>
              <a:rPr lang="ru-RU" dirty="0" smtClean="0"/>
              <a:t>природы</a:t>
            </a:r>
            <a:r>
              <a:rPr lang="en-US" dirty="0" smtClean="0"/>
              <a:t>,</a:t>
            </a:r>
            <a:r>
              <a:rPr lang="ru-RU" dirty="0" smtClean="0"/>
              <a:t> гармонию и отдых, </a:t>
            </a:r>
            <a:r>
              <a:rPr lang="ru-RU" dirty="0"/>
              <a:t>устойчивый туризм и заботу об окружающей среде Тверской области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852936"/>
            <a:ext cx="3404271" cy="3437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1" y="476672"/>
            <a:ext cx="3439102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3" y="476672"/>
            <a:ext cx="3575437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Цвета и шрифты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11960" y="1628800"/>
            <a:ext cx="49320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Блок с цветовой палитрой: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>    </a:t>
            </a:r>
            <a:r>
              <a:rPr lang="ru-RU" sz="1600" dirty="0" smtClean="0"/>
              <a:t>Каждый </a:t>
            </a:r>
            <a:r>
              <a:rPr lang="ru-RU" sz="1600" dirty="0"/>
              <a:t>цвет представлен квадратом с кодом HEX (Оливковый зеленый #</a:t>
            </a:r>
            <a:r>
              <a:rPr lang="ru-RU" sz="1600" dirty="0" smtClean="0"/>
              <a:t>558B2F, </a:t>
            </a:r>
            <a:r>
              <a:rPr lang="ru-RU" sz="1600" dirty="0"/>
              <a:t>Солнечный желтый #FDD835, Светло-серый #F5F5F5</a:t>
            </a:r>
            <a:r>
              <a:rPr lang="ru-RU" sz="1600" dirty="0" smtClean="0"/>
              <a:t>) и синий(#FDD835).</a:t>
            </a:r>
            <a:br>
              <a:rPr lang="ru-RU" sz="1600" dirty="0" smtClean="0"/>
            </a:br>
            <a:r>
              <a:rPr lang="ru-RU" sz="1600" dirty="0"/>
              <a:t>    </a:t>
            </a:r>
            <a:r>
              <a:rPr lang="ru-RU" sz="1600" dirty="0" smtClean="0"/>
              <a:t>Под </a:t>
            </a:r>
            <a:r>
              <a:rPr lang="ru-RU" sz="1600" dirty="0"/>
              <a:t>каждым квадратом - название цвета и его назначение (Основной, Акцент, Нейтральный).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>  </a:t>
            </a:r>
            <a:r>
              <a:rPr lang="ru-RU" sz="1600" dirty="0" smtClean="0"/>
              <a:t>Блок </a:t>
            </a:r>
            <a:r>
              <a:rPr lang="ru-RU" sz="1600" dirty="0"/>
              <a:t>с </a:t>
            </a:r>
            <a:r>
              <a:rPr lang="ru-RU" sz="1600" dirty="0" err="1"/>
              <a:t>типографикой</a:t>
            </a:r>
            <a:r>
              <a:rPr lang="ru-RU" sz="1600" dirty="0"/>
              <a:t>: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>    </a:t>
            </a:r>
            <a:r>
              <a:rPr lang="ru-RU" sz="1600" dirty="0" smtClean="0"/>
              <a:t> </a:t>
            </a:r>
            <a:r>
              <a:rPr lang="ru-RU" sz="1600" dirty="0"/>
              <a:t>Заголовок: </a:t>
            </a:r>
            <a:r>
              <a:rPr lang="ru-RU" sz="1600" dirty="0" err="1"/>
              <a:t>Playfair</a:t>
            </a:r>
            <a:r>
              <a:rPr lang="ru-RU" sz="1600" dirty="0"/>
              <a:t> </a:t>
            </a:r>
            <a:r>
              <a:rPr lang="ru-RU" sz="1600" dirty="0" err="1"/>
              <a:t>Display</a:t>
            </a:r>
            <a:r>
              <a:rPr lang="ru-RU" sz="1600" dirty="0"/>
              <a:t> (Пример текста: "</a:t>
            </a:r>
            <a:r>
              <a:rPr lang="ru-RU" sz="1600" dirty="0" err="1"/>
              <a:t>Экоотели</a:t>
            </a:r>
            <a:r>
              <a:rPr lang="ru-RU" sz="1600" dirty="0"/>
              <a:t> и фермы Тверской области").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>    </a:t>
            </a:r>
            <a:r>
              <a:rPr lang="ru-RU" sz="1600" dirty="0" smtClean="0"/>
              <a:t>Основной </a:t>
            </a:r>
            <a:r>
              <a:rPr lang="ru-RU" sz="1600" dirty="0"/>
              <a:t>текст: </a:t>
            </a:r>
            <a:r>
              <a:rPr lang="ru-RU" sz="1600" dirty="0" err="1"/>
              <a:t>Open</a:t>
            </a:r>
            <a:r>
              <a:rPr lang="ru-RU" sz="1600" dirty="0"/>
              <a:t> </a:t>
            </a:r>
            <a:r>
              <a:rPr lang="ru-RU" sz="1600" dirty="0" err="1"/>
              <a:t>Sans</a:t>
            </a:r>
            <a:r>
              <a:rPr lang="ru-RU" sz="1600" dirty="0"/>
              <a:t> (Пример текста: "Узнайте больше об экологически чистых маршрутах и фермерских хозяйствах нашего региона").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> </a:t>
            </a:r>
            <a:r>
              <a:rPr lang="ru-RU" sz="1600" dirty="0" smtClean="0"/>
              <a:t> </a:t>
            </a:r>
            <a:r>
              <a:rPr lang="ru-RU" sz="1600" dirty="0"/>
              <a:t>Описание: "Цвета и шрифты выбраны для создания ощущения спокойствия, уюта и близости к природе. Шрифты обеспечивают хорошую читаемость и современный внешний вид."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72816"/>
            <a:ext cx="4102405" cy="50851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 flipV="1">
            <a:off x="-1018336" y="4209065"/>
            <a:ext cx="45719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60647"/>
            <a:ext cx="81369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Логотип: </a:t>
            </a:r>
            <a:r>
              <a:rPr lang="ru-RU" sz="1200" dirty="0" smtClean="0"/>
              <a:t>Размещен в верхней левой части страницы (не слишком крупно,</a:t>
            </a:r>
            <a:br>
              <a:rPr lang="ru-RU" sz="1200" dirty="0" smtClean="0"/>
            </a:br>
            <a:r>
              <a:rPr lang="ru-RU" sz="1200" dirty="0" smtClean="0"/>
              <a:t>чтобы не отвлекать от заголовка). Цветовая полоса: Широкая полоса оливкового зеленого цвета (#558B2F) в нижней части страницы. </a:t>
            </a:r>
            <a:r>
              <a:rPr lang="ru-RU" sz="1200" dirty="0" err="1" smtClean="0"/>
              <a:t>Слоган</a:t>
            </a:r>
            <a:r>
              <a:rPr lang="ru-RU" sz="1200" dirty="0" smtClean="0"/>
              <a:t>: "Открывай природу, находи гармонию". Заголовок</a:t>
            </a:r>
            <a:br>
              <a:rPr lang="ru-RU" sz="1200" dirty="0" smtClean="0"/>
            </a:br>
            <a:r>
              <a:rPr lang="ru-RU" sz="1200" dirty="0" smtClean="0"/>
              <a:t>документа: Размещен по центру страницы, шрифт </a:t>
            </a:r>
            <a:r>
              <a:rPr lang="ru-RU" sz="1200" dirty="0" err="1" smtClean="0"/>
              <a:t>Playfair</a:t>
            </a:r>
            <a:r>
              <a:rPr lang="ru-RU" sz="1200" dirty="0" smtClean="0"/>
              <a:t> </a:t>
            </a:r>
            <a:r>
              <a:rPr lang="ru-RU" sz="1200" dirty="0" err="1" smtClean="0"/>
              <a:t>Display</a:t>
            </a:r>
            <a:r>
              <a:rPr lang="ru-RU" sz="1200" dirty="0" smtClean="0"/>
              <a:t>, цвет - зелено-оливковый (#33691E). Подзаголовок:</a:t>
            </a:r>
            <a:br>
              <a:rPr lang="ru-RU" sz="1200" dirty="0" smtClean="0"/>
            </a:br>
            <a:r>
              <a:rPr lang="ru-RU" sz="1200" dirty="0" smtClean="0"/>
              <a:t>Размещен под заголовком, шрифт </a:t>
            </a:r>
            <a:r>
              <a:rPr lang="ru-RU" sz="1200" dirty="0" err="1" smtClean="0"/>
              <a:t>Open</a:t>
            </a:r>
            <a:r>
              <a:rPr lang="ru-RU" sz="1200" dirty="0" smtClean="0"/>
              <a:t> </a:t>
            </a:r>
            <a:r>
              <a:rPr lang="ru-RU" sz="1200" dirty="0" err="1" smtClean="0"/>
              <a:t>Sans</a:t>
            </a:r>
            <a:r>
              <a:rPr lang="ru-RU" sz="1200" dirty="0" smtClean="0"/>
              <a:t>, размер 14pt, цвет - песочный/бежевый (#A1887F). Фон: Белый (#FFFFFF) для документов, слегка </a:t>
            </a:r>
            <a:r>
              <a:rPr lang="ru-RU" sz="1200" dirty="0" err="1" smtClean="0"/>
              <a:t>текстурированный</a:t>
            </a:r>
            <a:r>
              <a:rPr lang="ru-RU" sz="1200" dirty="0" smtClean="0"/>
              <a:t> для презентаций.</a:t>
            </a:r>
            <a:br>
              <a:rPr lang="ru-RU" sz="1200" dirty="0" smtClean="0"/>
            </a:br>
            <a:endParaRPr lang="ru-RU" sz="1200" dirty="0" smtClean="0"/>
          </a:p>
          <a:p>
            <a:r>
              <a:rPr lang="ru-RU" sz="1200" dirty="0" smtClean="0"/>
              <a:t> Заголовки (H1, H2, H3):</a:t>
            </a:r>
            <a:br>
              <a:rPr lang="ru-RU" sz="1200" dirty="0" smtClean="0"/>
            </a:br>
            <a:endParaRPr lang="ru-RU" sz="1200" dirty="0" smtClean="0"/>
          </a:p>
          <a:p>
            <a:r>
              <a:rPr lang="ru-RU" sz="1200" dirty="0" smtClean="0"/>
              <a:t>  Шрифт: </a:t>
            </a:r>
            <a:r>
              <a:rPr lang="ru-RU" sz="1200" dirty="0" err="1" smtClean="0"/>
              <a:t>Playfair</a:t>
            </a:r>
            <a:r>
              <a:rPr lang="ru-RU" sz="1200" dirty="0" smtClean="0"/>
              <a:t> </a:t>
            </a:r>
            <a:r>
              <a:rPr lang="ru-RU" sz="1200" dirty="0" err="1" smtClean="0"/>
              <a:t>Display</a:t>
            </a:r>
            <a:r>
              <a:rPr lang="ru-RU" sz="1200" dirty="0" smtClean="0"/>
              <a:t>.</a:t>
            </a:r>
            <a:br>
              <a:rPr lang="ru-RU" sz="1200" dirty="0" smtClean="0"/>
            </a:br>
            <a:endParaRPr lang="ru-RU" sz="1200" dirty="0" smtClean="0"/>
          </a:p>
          <a:p>
            <a:r>
              <a:rPr lang="ru-RU" sz="1200" dirty="0" smtClean="0"/>
              <a:t>Размеры</a:t>
            </a:r>
            <a:r>
              <a:rPr lang="ru-RU" sz="1200" dirty="0" smtClean="0"/>
              <a:t>: H1 - 24pt, H2 - 20pt, H3 - 16pt. Отступы: Заголовок</a:t>
            </a:r>
            <a:br>
              <a:rPr lang="ru-RU" sz="1200" dirty="0" smtClean="0"/>
            </a:br>
            <a:r>
              <a:rPr lang="ru-RU" sz="1200" dirty="0" smtClean="0"/>
              <a:t>H1 - 24pt от верха и 12pt от низа, H2 - 18pt от верха и 9pt от низа, H3 - 12pt</a:t>
            </a:r>
            <a:br>
              <a:rPr lang="ru-RU" sz="1200" dirty="0" smtClean="0"/>
            </a:br>
            <a:r>
              <a:rPr lang="ru-RU" sz="1200" dirty="0" smtClean="0"/>
              <a:t>от верха и 6pt от низа.</a:t>
            </a:r>
            <a:br>
              <a:rPr lang="ru-RU" sz="1200" dirty="0" smtClean="0"/>
            </a:br>
            <a:endParaRPr lang="ru-RU" sz="1200" dirty="0" smtClean="0"/>
          </a:p>
          <a:p>
            <a:r>
              <a:rPr lang="ru-RU" sz="1200" dirty="0" smtClean="0"/>
              <a:t>Основной текст: Шрифт</a:t>
            </a:r>
            <a:r>
              <a:rPr lang="ru-RU" sz="1200" dirty="0" smtClean="0"/>
              <a:t>: </a:t>
            </a:r>
            <a:r>
              <a:rPr lang="ru-RU" sz="1200" dirty="0" err="1" smtClean="0"/>
              <a:t>Open</a:t>
            </a:r>
            <a:r>
              <a:rPr lang="ru-RU" sz="1200" dirty="0" smtClean="0"/>
              <a:t> </a:t>
            </a:r>
            <a:r>
              <a:rPr lang="ru-RU" sz="1200" dirty="0" err="1" smtClean="0"/>
              <a:t>Sans</a:t>
            </a:r>
            <a:endParaRPr lang="ru-RU" sz="1200" dirty="0" smtClean="0"/>
          </a:p>
          <a:p>
            <a:r>
              <a:rPr lang="ru-RU" sz="1200" dirty="0" smtClean="0"/>
              <a:t>  Размер: 12pt.</a:t>
            </a:r>
            <a:br>
              <a:rPr lang="ru-RU" sz="1200" dirty="0" smtClean="0"/>
            </a:br>
            <a:endParaRPr lang="ru-RU" sz="1200" dirty="0" smtClean="0"/>
          </a:p>
          <a:p>
            <a:r>
              <a:rPr lang="ru-RU" sz="1200" dirty="0" smtClean="0"/>
              <a:t> </a:t>
            </a:r>
            <a:r>
              <a:rPr lang="ru-RU" sz="1200" dirty="0" smtClean="0"/>
              <a:t>Цвет</a:t>
            </a:r>
            <a:r>
              <a:rPr lang="ru-RU" sz="1200" dirty="0" smtClean="0"/>
              <a:t>: Черный (#000000) или</a:t>
            </a:r>
            <a:br>
              <a:rPr lang="ru-RU" sz="1200" dirty="0" smtClean="0"/>
            </a:br>
            <a:r>
              <a:rPr lang="ru-RU" sz="1200" dirty="0" smtClean="0"/>
              <a:t>темно-серый (#333333).</a:t>
            </a:r>
            <a:br>
              <a:rPr lang="ru-RU" sz="1200" dirty="0" smtClean="0"/>
            </a:br>
            <a:r>
              <a:rPr lang="ru-RU" sz="1200" dirty="0" smtClean="0"/>
              <a:t> </a:t>
            </a:r>
            <a:r>
              <a:rPr lang="ru-RU" sz="1200" dirty="0" smtClean="0"/>
              <a:t>Междустрочный интервал: 1.5.</a:t>
            </a:r>
            <a:br>
              <a:rPr lang="ru-RU" sz="1200" dirty="0" smtClean="0"/>
            </a:br>
            <a:r>
              <a:rPr lang="ru-RU" sz="1200" dirty="0" smtClean="0"/>
              <a:t>Отступы</a:t>
            </a:r>
            <a:r>
              <a:rPr lang="ru-RU" sz="1200" dirty="0" smtClean="0"/>
              <a:t>: 12pt после абзаца.</a:t>
            </a:r>
            <a:br>
              <a:rPr lang="ru-RU" sz="1200" dirty="0" smtClean="0"/>
            </a:br>
            <a:r>
              <a:rPr lang="ru-RU" sz="1200" dirty="0" smtClean="0"/>
              <a:t>В </a:t>
            </a:r>
            <a:r>
              <a:rPr lang="ru-RU" sz="1200" dirty="0" smtClean="0"/>
              <a:t>верхнем левом</a:t>
            </a:r>
            <a:br>
              <a:rPr lang="ru-RU" sz="1200" dirty="0" smtClean="0"/>
            </a:br>
            <a:r>
              <a:rPr lang="ru-RU" sz="1200" dirty="0" smtClean="0"/>
              <a:t>углу небольшой логотип "</a:t>
            </a:r>
            <a:r>
              <a:rPr lang="ru-RU" sz="1200" dirty="0" err="1" smtClean="0"/>
              <a:t>ЭкоТурТверь+</a:t>
            </a:r>
            <a:r>
              <a:rPr lang="ru-RU" sz="1200" dirty="0" smtClean="0"/>
              <a:t>"</a:t>
            </a:r>
            <a:br>
              <a:rPr lang="ru-RU" sz="1200" dirty="0" smtClean="0"/>
            </a:br>
            <a:endParaRPr lang="ru-RU" sz="1200" dirty="0" smtClean="0"/>
          </a:p>
          <a:p>
            <a:r>
              <a:rPr lang="ru-RU" sz="1200" dirty="0" smtClean="0"/>
              <a:t>По </a:t>
            </a:r>
            <a:r>
              <a:rPr lang="ru-RU" sz="1200" dirty="0" smtClean="0"/>
              <a:t>центру крупно – рекомендации для клиента.</a:t>
            </a:r>
            <a:br>
              <a:rPr lang="ru-RU" sz="1200" dirty="0" smtClean="0"/>
            </a:br>
            <a:r>
              <a:rPr lang="ru-RU" sz="1200" dirty="0" smtClean="0"/>
              <a:t>Выше центра поисковик и фильтр. </a:t>
            </a:r>
            <a:endParaRPr lang="ru-RU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Правила размещения </a:t>
            </a:r>
            <a:r>
              <a:rPr lang="ru-RU" b="1" dirty="0" smtClean="0"/>
              <a:t>логотипа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484784"/>
            <a:ext cx="81369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Размер: Размер логотипа должен быть пропорционален носителю и не должен быть слишком большим или слишком маленьким.</a:t>
            </a:r>
            <a:br>
              <a:rPr lang="ru-RU" dirty="0" smtClean="0"/>
            </a:br>
            <a:r>
              <a:rPr lang="ru-RU" dirty="0" smtClean="0"/>
              <a:t>   Расположение: Логотип должен располагаться в видном, но не доминирующем месте. Это верхний левый угол. Вокруг логотипа должно быть достаточно свободного пространства, чтобы он не сливался с другими элементами. Недопустимо: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>    * Изменять пропорции логотипа.</a:t>
            </a:r>
            <a:br>
              <a:rPr lang="ru-RU" dirty="0" smtClean="0"/>
            </a:br>
            <a:r>
              <a:rPr lang="ru-RU" dirty="0" smtClean="0"/>
              <a:t>    * Искажать цвета логотипа.</a:t>
            </a:r>
            <a:br>
              <a:rPr lang="ru-RU" dirty="0" smtClean="0"/>
            </a:br>
            <a:r>
              <a:rPr lang="ru-RU" dirty="0" smtClean="0"/>
              <a:t>    * Размещать логотип на фоне, который делает его нечитаемым.</a:t>
            </a:r>
            <a:br>
              <a:rPr lang="ru-RU" dirty="0" smtClean="0"/>
            </a:br>
            <a:r>
              <a:rPr lang="ru-RU" dirty="0" smtClean="0"/>
              <a:t>    * Добавлять к логотипу дополнительные элементы.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 </a:t>
            </a:r>
            <a:r>
              <a:rPr lang="ru-RU" dirty="0" err="1" smtClean="0"/>
              <a:t>Слоган</a:t>
            </a:r>
            <a:r>
              <a:rPr lang="ru-RU" dirty="0" smtClean="0"/>
              <a:t>: "Открывай природу, находи гармонию"</a:t>
            </a:r>
            <a:br>
              <a:rPr lang="ru-RU" dirty="0" smtClean="0"/>
            </a:br>
            <a:r>
              <a:rPr lang="ru-RU" dirty="0" smtClean="0"/>
              <a:t>    Шрифт: </a:t>
            </a:r>
            <a:r>
              <a:rPr lang="ru-RU" dirty="0" err="1" smtClean="0"/>
              <a:t>Open</a:t>
            </a:r>
            <a:r>
              <a:rPr lang="ru-RU" dirty="0" smtClean="0"/>
              <a:t> </a:t>
            </a:r>
            <a:r>
              <a:rPr lang="ru-RU" dirty="0" err="1" smtClean="0"/>
              <a:t>Sans</a:t>
            </a:r>
            <a:r>
              <a:rPr lang="ru-RU" dirty="0" smtClean="0"/>
              <a:t>, курсив.</a:t>
            </a:r>
            <a:br>
              <a:rPr lang="ru-RU" dirty="0" smtClean="0"/>
            </a:br>
            <a:r>
              <a:rPr lang="ru-RU" dirty="0" smtClean="0"/>
              <a:t>    Цвет: Оливково-зеленый и синий (#558B2F  и #A1887F).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8949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620688"/>
            <a:ext cx="74168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       </a:t>
            </a:r>
            <a:r>
              <a:rPr lang="ru-RU" sz="4400" dirty="0" smtClean="0"/>
              <a:t>Цвета </a:t>
            </a:r>
            <a:r>
              <a:rPr lang="ru-RU" sz="4400" dirty="0" smtClean="0"/>
              <a:t>и Шрифты</a:t>
            </a:r>
            <a:br>
              <a:rPr lang="ru-RU" sz="44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484783"/>
            <a:ext cx="87129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Цветовая палитра: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Оливковый зеленый: #558B2F (Основной) - Пример использования: Заголовки,</a:t>
            </a:r>
            <a:br>
              <a:rPr lang="ru-RU" dirty="0" smtClean="0"/>
            </a:br>
            <a:r>
              <a:rPr lang="ru-RU" dirty="0" smtClean="0"/>
              <a:t>акцентные элементы, фоновые элементы.    </a:t>
            </a:r>
            <a:br>
              <a:rPr lang="ru-RU" dirty="0" smtClean="0"/>
            </a:br>
            <a:r>
              <a:rPr lang="ru-RU" dirty="0" smtClean="0"/>
              <a:t>- Синий и Бежевый: #A1887F (Второй основной) </a:t>
            </a:r>
            <a:r>
              <a:rPr lang="ru-RU" i="1" dirty="0" smtClean="0"/>
              <a:t>-</a:t>
            </a:r>
            <a:r>
              <a:rPr lang="ru-RU" dirty="0" smtClean="0"/>
              <a:t> Пример использования: Основной текст,</a:t>
            </a:r>
            <a:br>
              <a:rPr lang="ru-RU" dirty="0" smtClean="0"/>
            </a:br>
            <a:r>
              <a:rPr lang="ru-RU" dirty="0" smtClean="0"/>
              <a:t>подписи, элементы фона</a:t>
            </a:r>
            <a:br>
              <a:rPr lang="ru-RU" dirty="0" smtClean="0"/>
            </a:br>
            <a:r>
              <a:rPr lang="ru-RU" b="1" dirty="0" err="1" smtClean="0"/>
              <a:t>Типографика</a:t>
            </a:r>
            <a:r>
              <a:rPr lang="ru-RU" b="1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Заголовки: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Шрифт: </a:t>
            </a:r>
            <a:r>
              <a:rPr lang="ru-RU" dirty="0" err="1" smtClean="0"/>
              <a:t>Playfair</a:t>
            </a:r>
            <a:r>
              <a:rPr lang="ru-RU" dirty="0" smtClean="0"/>
              <a:t> </a:t>
            </a:r>
            <a:r>
              <a:rPr lang="ru-RU" dirty="0" err="1" smtClean="0"/>
              <a:t>Display</a:t>
            </a:r>
            <a:r>
              <a:rPr lang="ru-RU" dirty="0" smtClean="0"/>
              <a:t> (Кириллица и Латиница)</a:t>
            </a:r>
            <a:br>
              <a:rPr lang="ru-RU" dirty="0" smtClean="0"/>
            </a:br>
            <a:r>
              <a:rPr lang="ru-RU" dirty="0" smtClean="0"/>
              <a:t>Начертания: </a:t>
            </a:r>
            <a:r>
              <a:rPr lang="ru-RU" dirty="0" err="1" smtClean="0"/>
              <a:t>Regular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err="1" smtClean="0"/>
              <a:t>Bold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Пример текста:</a:t>
            </a:r>
            <a:br>
              <a:rPr lang="ru-RU" dirty="0" smtClean="0"/>
            </a:br>
            <a:r>
              <a:rPr lang="ru-RU" dirty="0" smtClean="0"/>
              <a:t>"</a:t>
            </a:r>
            <a:r>
              <a:rPr lang="ru-RU" dirty="0" err="1" smtClean="0"/>
              <a:t>ЭкоТуризм</a:t>
            </a:r>
            <a:r>
              <a:rPr lang="ru-RU" dirty="0" smtClean="0"/>
              <a:t> в Тверской области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940152" y="3717032"/>
            <a:ext cx="25202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Основной текст: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     Шрифт: </a:t>
            </a:r>
            <a:r>
              <a:rPr lang="ru-RU" dirty="0" err="1" smtClean="0"/>
              <a:t>Open</a:t>
            </a:r>
            <a:r>
              <a:rPr lang="ru-RU" dirty="0" smtClean="0"/>
              <a:t> </a:t>
            </a:r>
            <a:r>
              <a:rPr lang="ru-RU" dirty="0" err="1" smtClean="0"/>
              <a:t>Sans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(Кириллица и Латиница)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     Начертания: </a:t>
            </a:r>
            <a:r>
              <a:rPr lang="ru-RU" dirty="0" err="1" smtClean="0"/>
              <a:t>Regular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395536" y="337165"/>
            <a:ext cx="3744416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Главная страница:</a:t>
            </a:r>
            <a: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/>
            </a:r>
            <a:b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/>
            </a:r>
            <a:b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Верхний блок (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Header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):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Фон: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Светло-зеленый и светло-голубой (</a:t>
            </a:r>
            <a:r>
              <a:rPr kumimoji="0" lang="ru-RU" sz="110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#F5F5F5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) или прозрачный (зависит от дизайна).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Логотип: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Размещен в левом верхнем углу.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Навигационное меню: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Ссылки "Маршруты", "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Экоотели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", "Фермы", "О нас", "Контакты".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Шрифт: 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Open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Sans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Цвет текста: Темно-оливковый (</a:t>
            </a:r>
            <a:r>
              <a:rPr kumimoji="0" lang="ru-RU" sz="110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#33691E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).</a:t>
            </a:r>
            <a:endParaRPr kumimoji="0" lang="ru-RU" sz="6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Кнопка "поисковик":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Фон: Оливковый зеленый (</a:t>
            </a:r>
            <a:r>
              <a:rPr kumimoji="0" lang="ru-RU" sz="110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#558B2F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).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Цвет текста: Белый (</a:t>
            </a:r>
            <a:r>
              <a:rPr kumimoji="0" lang="ru-RU" sz="110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#FFFFFF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).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Шрифт: 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Open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Sans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, 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Bold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Закругленные углы (небольшой радиус).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Основной блок (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Hero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Section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):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Фон: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Изображение природы Тверской области (лес, озеро, поле). Важно выбрать качественное фото, соответствующее фирменному стилю (спокойные цвета, отсутствие ярких акцентов).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Заголовок: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"Откройте для себя Тверскую область в гармонии с природой" под логотипом в верхнем левом углу.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Шрифт: 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Playfair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Display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, 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Bold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Размер: 60px (адаптивный размер для разных экранов).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Цвет: Темно-оливковый (</a:t>
            </a:r>
            <a:r>
              <a:rPr kumimoji="0" lang="ru-RU" sz="110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#33691E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).</a:t>
            </a:r>
            <a:endParaRPr kumimoji="0" lang="ru-RU" sz="18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4572000" y="511040"/>
            <a:ext cx="4104456" cy="57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Шрифт: 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Open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Sans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Размер: 20px.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Цвет: Песочный/Бежевый (</a:t>
            </a:r>
            <a:r>
              <a:rPr kumimoji="0" lang="ru-RU" sz="110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#A1887F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).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Поле поиска: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Стилизованное поле для ввода запроса (например, "Куда хотите поехать?", "Что ищете?").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Иконка поиска (стилизованный бинокль или лупа, Оливковый зеленый цвет).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Кнопки "Рыбалка", "Семья", "Пожилым":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Круглые кнопки с иконками (рыба, домик, трость).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Фон: Светло-серый (</a:t>
            </a:r>
            <a:r>
              <a:rPr kumimoji="0" lang="ru-RU" sz="110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#F5F5F5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).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Цвет текста: Темно-оливковый (</a:t>
            </a:r>
            <a:r>
              <a:rPr kumimoji="0" lang="ru-RU" sz="110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#33691E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).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При наведении: Инверсия цветов (фон - Оливковый, текст - Светло-серый).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Блок "Популярные маршруты":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Заголовок: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"Популярные маршруты".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Шрифт: 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Playfair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Display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.</a:t>
            </a:r>
            <a:endParaRPr kumimoji="0" lang="ru-RU" sz="6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Цвет: Темно-оливковый (</a:t>
            </a:r>
            <a:r>
              <a:rPr kumimoji="0" lang="ru-RU" sz="110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#33691E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).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Карточки маршрутов: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Изображение маршрута (качественное фото).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Название маршрута (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Open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Sans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, 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Bold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).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Краткое описание (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Open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Sans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).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Кнопка "Подробнее" (Оливковый зеленый, закругленные углы).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Блок "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Экоотели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":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Аналогично блоку "Популярные маршруты", но с информацией об 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экоотелях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Нижний блок (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Footer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):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Фон: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Оливковый зеленый (</a:t>
            </a:r>
            <a:r>
              <a:rPr kumimoji="0" lang="ru-RU" sz="110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#558B2F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).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Логотип: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Белый (адаптированный для темного фона).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Навигационное меню: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Ссылки на основные разделы сайта.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Информация о компании: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Контактные данные, политика конфиденциальности, условия использования.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Настройка стилей: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/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Подключение 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Google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Fonts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: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Подключите 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Playfair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Display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и 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Open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</a:t>
            </a:r>
            <a:r>
              <a:rPr kumimoji="0" lang="ru-RU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Sans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через 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«</a:t>
            </a:r>
            <a:r>
              <a:rPr kumimoji="0" lang="en-US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Adalo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»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  "Настройки сайта" и "Дополнительно", "Подключаемые шрифты".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Настройка стилей заголовков и текста:</a:t>
            </a:r>
            <a:b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</a:b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  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Используем 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«</a:t>
            </a:r>
            <a:r>
              <a:rPr kumimoji="0" lang="en-US" sz="90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Adalo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Segoe UI" pitchFamily="34" charset="0"/>
              </a:rPr>
              <a:t>»</a:t>
            </a:r>
            <a:r>
              <a:rPr kumimoji="0" lang="ru-RU" sz="90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"Содержимое" и "Типография" для настройки стилей H1, H2, H3 и основного текста (P).</a:t>
            </a:r>
            <a:endParaRPr kumimoji="0" lang="ru-RU" sz="18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Слайд «Примеры страниц (</a:t>
            </a:r>
            <a:r>
              <a:rPr lang="ru-RU" dirty="0" err="1" smtClean="0"/>
              <a:t>скриншоты</a:t>
            </a:r>
            <a:r>
              <a:rPr lang="ru-RU" dirty="0" smtClean="0"/>
              <a:t> из конструктора)»</a:t>
            </a:r>
            <a:endParaRPr lang="ru-RU" dirty="0"/>
          </a:p>
        </p:txBody>
      </p:sp>
      <p:sp>
        <p:nvSpPr>
          <p:cNvPr id="16386" name="AutoShape 2" descr="blob:https://web.telegram.org/f424a51d-5e27-4163-ab0e-81b1a97e43c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4784831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1573" y="3645025"/>
            <a:ext cx="4562427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259</TotalTime>
  <Words>197</Words>
  <Application>Microsoft Office PowerPoint</Application>
  <PresentationFormat>Экран (4:3)</PresentationFormat>
  <Paragraphs>31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Брендбук</vt:lpstr>
      <vt:lpstr>                Идея и ценности</vt:lpstr>
      <vt:lpstr>Открывай природу, находи гармонию</vt:lpstr>
      <vt:lpstr>Слайд 4</vt:lpstr>
      <vt:lpstr>Цвета и шрифты</vt:lpstr>
      <vt:lpstr>Слайд 6</vt:lpstr>
      <vt:lpstr>Правила размещения логотипа</vt:lpstr>
      <vt:lpstr>  </vt:lpstr>
      <vt:lpstr>Слайд 9</vt:lpstr>
      <vt:lpstr>Слайд «Примеры страниц (скриншоты из конструктора)»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Дизайн проекта</dc:title>
  <dc:creator>Владислав</dc:creator>
  <cp:lastModifiedBy>Владислав</cp:lastModifiedBy>
  <cp:revision>3</cp:revision>
  <dcterms:created xsi:type="dcterms:W3CDTF">2025-05-06T10:23:26Z</dcterms:created>
  <dcterms:modified xsi:type="dcterms:W3CDTF">2025-05-14T15:54:52Z</dcterms:modified>
</cp:coreProperties>
</file>