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0" r:id="rId3"/>
    <p:sldId id="284" r:id="rId4"/>
    <p:sldId id="283" r:id="rId5"/>
    <p:sldId id="286" r:id="rId6"/>
    <p:sldId id="276" r:id="rId7"/>
    <p:sldId id="288" r:id="rId8"/>
    <p:sldId id="281" r:id="rId9"/>
    <p:sldId id="278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B61D1B"/>
    <a:srgbClr val="8C1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A2FFF-BAC1-43B8-80DC-2999FF81AE7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D5831-BB18-430D-96CE-B07928F8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446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D5831-BB18-430D-96CE-B07928F8963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468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D5831-BB18-430D-96CE-B07928F8963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061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18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36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25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857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984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60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67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608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548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284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7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D88F5-2BF5-4F11-A095-C83D8E76BE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103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68743" y="3429000"/>
            <a:ext cx="10155983" cy="2181225"/>
          </a:xfrm>
        </p:spPr>
        <p:txBody>
          <a:bodyPr>
            <a:normAutofit/>
          </a:bodyPr>
          <a:lstStyle/>
          <a:p>
            <a:r>
              <a:rPr lang="en-GB" sz="5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Alluneed</a:t>
            </a:r>
            <a:endParaRPr lang="ru-RU" sz="5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" y="-104775"/>
            <a:ext cx="1219308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909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71891"/>
            <a:ext cx="1184887" cy="1675357"/>
          </a:xfrm>
          <a:prstGeom prst="rect">
            <a:avLst/>
          </a:prstGeom>
        </p:spPr>
      </p:pic>
      <p:sp>
        <p:nvSpPr>
          <p:cNvPr id="11" name="Заголовок 3"/>
          <p:cNvSpPr>
            <a:spLocks noGrp="1"/>
          </p:cNvSpPr>
          <p:nvPr>
            <p:ph type="title"/>
          </p:nvPr>
        </p:nvSpPr>
        <p:spPr>
          <a:xfrm>
            <a:off x="1289356" y="370387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Актуальность проекта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8D80529-CFE4-46B9-8330-EE6A866E96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446711"/>
            <a:ext cx="8890138" cy="4422277"/>
          </a:xfrm>
        </p:spPr>
        <p:txBody>
          <a:bodyPr>
            <a:normAutofit lnSpcReduction="10000"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Рост объемов данных и сложности выбора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 Современный рынок перенасыщен товарами как массового, так и узконаправленного потребления. Пользователи сталкиваются с огромным количеством вариантов, что затрудняет поиск необходимых товаров и приводит к потере времени и снижению удовлетворенности покупкой. Искусственный интеллект (ИИ) способен обрабатывать большие объемы данных и эффективно фильтровать информацию, предлагая персонализированные рекомендации.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требований к персонализации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 Потребители все больше ожидают индивидуального подхода и персонализированных предложений. Платформа на основе ИИ может анализировать поведение пользователя, предпочтения и историю покупок, предлагая именно те товары, которые ему действительно интересны, что повышает вероятность покупки и лояльность к бренду.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технологий искусственного интеллекта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 Современные достижения в области машинного обучения, обработки естественного языка и компьютерного зрения позволяют создавать мощные и эффективные системы рекомендаций, способные анализировать сложные паттерны и предсказывать поведение пользователей с высокой точностью.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эффективности бизнеса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 Для компаний использование такой платформы означает повышение эффективности продаж, снижение затрат на маркетинг и улучшение обслуживания клиентов. ИИ помогает оптимизировать ассортимент, ценообразование и рекламные кампании.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0203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909977" y="1786623"/>
            <a:ext cx="8247062" cy="3819525"/>
          </a:xfrm>
        </p:spPr>
        <p:txBody>
          <a:bodyPr>
            <a:noAutofit/>
          </a:bodyPr>
          <a:lstStyle/>
          <a:p>
            <a:r>
              <a:rPr lang="ru-RU" sz="2000" dirty="0"/>
              <a:t>1. Стоимость: Стоимость такого бизнеса будет огромной, как и прибыль </a:t>
            </a:r>
            <a:br>
              <a:rPr lang="ru-RU" sz="2000" dirty="0"/>
            </a:br>
            <a:r>
              <a:rPr lang="ru-RU" sz="1400" dirty="0"/>
              <a:t> </a:t>
            </a:r>
            <a:br>
              <a:rPr lang="ru-RU" sz="1400" dirty="0"/>
            </a:br>
            <a:r>
              <a:rPr lang="ru-RU" sz="2000" dirty="0"/>
              <a:t>2. Конкуренция</a:t>
            </a:r>
            <a:r>
              <a:rPr lang="en-GB" sz="2000" dirty="0"/>
              <a:t>: </a:t>
            </a:r>
            <a:r>
              <a:rPr lang="ru-RU" sz="2000" dirty="0"/>
              <a:t>Не многие компании понимают насколько эта идея упростит рабочий процесс. </a:t>
            </a:r>
          </a:p>
          <a:p>
            <a:r>
              <a:rPr lang="ru-RU" sz="2000" dirty="0">
                <a:ea typeface="Tahoma" panose="020B0604030504040204" pitchFamily="34" charset="0"/>
                <a:cs typeface="Tahoma" panose="020B0604030504040204" pitchFamily="34" charset="0"/>
              </a:rPr>
              <a:t>3. 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Точность и надежность ИИ: ИИ-алгоритмы не всегда совершенны. </a:t>
            </a:r>
            <a:br>
              <a:rPr lang="ru-RU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4. Зависимость от данных: Эффективность ИИ напрямую зависит от качества и количества данных, используемых для его обучения. Недостаток данных или низкое качество данных могут привести к снижению точности и эффективности системы. </a:t>
            </a:r>
          </a:p>
          <a:p>
            <a:r>
              <a:rPr lang="ru-RU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5.Привлечение и удержание клиентов: Для привлечения и удержания клиентов необходимо предлагать конкурентоспособные цены, высокое качество услуги и эффективный маркетинг.</a:t>
            </a:r>
            <a:endParaRPr lang="ru-RU" sz="2000" b="1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289356" y="336621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ПРОБЛЕМА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778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2" y="1393602"/>
            <a:ext cx="8247062" cy="4517801"/>
          </a:xfrm>
        </p:spPr>
        <p:txBody>
          <a:bodyPr>
            <a:noAutofit/>
          </a:bodyPr>
          <a:lstStyle/>
          <a:p>
            <a:r>
              <a:rPr lang="ru-RU" sz="1300" b="1" dirty="0">
                <a:ea typeface="Tahoma" panose="020B0604030504040204" pitchFamily="34" charset="0"/>
                <a:cs typeface="Tahoma" panose="020B0604030504040204" pitchFamily="34" charset="0"/>
              </a:rPr>
              <a:t>Услуги и предложения:</a:t>
            </a:r>
          </a:p>
          <a:p>
            <a:r>
              <a:rPr lang="ru-RU" sz="1300" dirty="0">
                <a:ea typeface="Tahoma" panose="020B0604030504040204" pitchFamily="34" charset="0"/>
                <a:cs typeface="Tahoma" panose="020B0604030504040204" pitchFamily="34" charset="0"/>
              </a:rPr>
              <a:t>   Необычные услуги по подписки: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>
                <a:ea typeface="Tahoma" panose="020B0604030504040204" pitchFamily="34" charset="0"/>
                <a:cs typeface="Tahoma" panose="020B0604030504040204" pitchFamily="34" charset="0"/>
              </a:rPr>
              <a:t>Кэш бек по подписке и скидка на определённую категорию товаров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>
                <a:ea typeface="Tahoma" panose="020B0604030504040204" pitchFamily="34" charset="0"/>
                <a:cs typeface="Tahoma" panose="020B0604030504040204" pitchFamily="34" charset="0"/>
              </a:rPr>
              <a:t>Лояльная программа для людей которые купили подписку </a:t>
            </a:r>
          </a:p>
          <a:p>
            <a:r>
              <a:rPr lang="ru-RU" sz="1300" b="1" dirty="0">
                <a:ea typeface="Tahoma" panose="020B0604030504040204" pitchFamily="34" charset="0"/>
                <a:cs typeface="Tahoma" panose="020B0604030504040204" pitchFamily="34" charset="0"/>
              </a:rPr>
              <a:t>Решение проблем:</a:t>
            </a:r>
          </a:p>
          <a:p>
            <a:r>
              <a:rPr lang="ru-RU" sz="1300" b="0" i="0" dirty="0">
                <a:solidFill>
                  <a:srgbClr val="000000"/>
                </a:solidFill>
                <a:effectLst/>
                <a:latin typeface="+mj-lt"/>
              </a:rPr>
              <a:t>• </a:t>
            </a:r>
            <a:r>
              <a:rPr lang="ru-RU" sz="1300" b="0" i="0" dirty="0">
                <a:solidFill>
                  <a:srgbClr val="000000"/>
                </a:solidFill>
                <a:effectLst/>
              </a:rPr>
              <a:t>Конкуренция: Постоянное совершенствование услуги, фокус на уникальные функции, активное продвижение и маркетинг.</a:t>
            </a:r>
          </a:p>
          <a:p>
            <a:r>
              <a:rPr lang="ru-RU" sz="1300" b="0" i="0" dirty="0">
                <a:solidFill>
                  <a:srgbClr val="000000"/>
                </a:solidFill>
                <a:effectLst/>
              </a:rPr>
              <a:t>• Точность и надежность: Постоянное обучение ИИ на новых данных, использование передовых алгоритмов, строгий контроль качества данных.</a:t>
            </a:r>
          </a:p>
          <a:p>
            <a:r>
              <a:rPr lang="ru-RU" sz="1300" b="0" i="0" dirty="0">
                <a:solidFill>
                  <a:srgbClr val="000000"/>
                </a:solidFill>
                <a:effectLst/>
              </a:rPr>
              <a:t>• Стоимость: Оптимизация затрат на разработку и обслуживание ИИ, использование облачных технологий, поиск эффективных решений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</a:t>
            </a:r>
            <a:endParaRPr lang="en-US" sz="1600" b="0" i="0" dirty="0">
              <a:solidFill>
                <a:srgbClr val="000000"/>
              </a:solidFill>
              <a:effectLst/>
            </a:endParaRPr>
          </a:p>
          <a:p>
            <a:r>
              <a:rPr lang="ru-RU" sz="1300" b="0" i="0" dirty="0">
                <a:solidFill>
                  <a:srgbClr val="000000"/>
                </a:solidFill>
                <a:effectLst/>
              </a:rPr>
              <a:t>• Привлечение клиентов: Разработка привлекательного ценообразования, демонстрация эффективности услуги, построение сильного бренда.</a:t>
            </a:r>
            <a:br>
              <a:rPr lang="ru-RU" sz="1300" dirty="0"/>
            </a:br>
            <a:r>
              <a:rPr lang="ru-RU" sz="1300" b="0" i="0" dirty="0">
                <a:solidFill>
                  <a:srgbClr val="000000"/>
                </a:solidFill>
                <a:effectLst/>
              </a:rPr>
              <a:t>• Защита данных: Строгое соблюдение требований законодательства о защите данных, внедрение надежных систем безопасности.</a:t>
            </a:r>
            <a:br>
              <a:rPr lang="ru-RU" sz="1300" dirty="0"/>
            </a:br>
            <a:r>
              <a:rPr lang="ru-RU" sz="1300" b="0" i="0" dirty="0">
                <a:solidFill>
                  <a:srgbClr val="000000"/>
                </a:solidFill>
                <a:effectLst/>
              </a:rPr>
              <a:t>• Масштабируемость: Использование облачных технологий, модульная архитектура системы, планирование масштабирования на всех этапах.</a:t>
            </a:r>
            <a:endParaRPr lang="ru-RU" sz="13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289356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РЕШЕНИЕ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385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2233" y="365125"/>
            <a:ext cx="7119340" cy="1273175"/>
          </a:xfrm>
        </p:spPr>
        <p:txBody>
          <a:bodyPr/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КОНКУРЕНТЫ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4464CA31-73BD-06C9-391F-69C5CCD535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66" y="1638300"/>
            <a:ext cx="9410700" cy="1612900"/>
          </a:xfr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1C1F2DD-642C-70FC-BAD7-ADE38B7A34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66" y="3135117"/>
            <a:ext cx="9410700" cy="208458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A3CE53E-649E-1F5E-CF09-3788FA0863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66" y="5098977"/>
            <a:ext cx="9410700" cy="139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48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89356" y="800621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БИЗНЕС-МОДЕЛЬ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0" y="1179285"/>
            <a:ext cx="12087531" cy="5678715"/>
          </a:xfrm>
        </p:spPr>
        <p:txBody>
          <a:bodyPr>
            <a:noAutofit/>
          </a:bodyPr>
          <a:lstStyle/>
          <a:p>
            <a:r>
              <a:rPr lang="ru-RU" sz="1100" b="1" i="0" u="none" strike="noStrike" dirty="0">
                <a:solidFill>
                  <a:srgbClr val="000000"/>
                </a:solidFill>
                <a:effectLst/>
              </a:rPr>
              <a:t>1. Проблема</a:t>
            </a:r>
          </a:p>
          <a:p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Рекламодатели сталкиваются с:</a:t>
            </a:r>
          </a:p>
          <a:p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Низкой эффективностью традиционных методов рекламы.</a:t>
            </a:r>
          </a:p>
          <a:p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Сложностью настройки </a:t>
            </a:r>
            <a:r>
              <a:rPr lang="ru-RU" sz="1100" b="0" i="0" u="none" strike="noStrike" dirty="0" err="1">
                <a:solidFill>
                  <a:srgbClr val="000000"/>
                </a:solidFill>
                <a:effectLst/>
              </a:rPr>
              <a:t>таргетинга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 без профессиональных навыков.</a:t>
            </a:r>
          </a:p>
          <a:p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Высокими затратами на рекламу при невысокой вовлечённости пользователей.</a:t>
            </a:r>
          </a:p>
          <a:p>
            <a:r>
              <a:rPr lang="ru-RU" sz="1100" b="1" i="0" u="none" strike="noStrike" dirty="0">
                <a:solidFill>
                  <a:srgbClr val="000000"/>
                </a:solidFill>
                <a:effectLst/>
              </a:rPr>
              <a:t>2. Решение</a:t>
            </a:r>
          </a:p>
          <a:p>
            <a:r>
              <a:rPr lang="en-GB" sz="1100" b="1" i="0" u="none" strike="noStrike" dirty="0" err="1">
                <a:solidFill>
                  <a:srgbClr val="000000"/>
                </a:solidFill>
                <a:effectLst/>
              </a:rPr>
              <a:t>Alluneed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</a:rPr>
              <a:t> 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предлагает:</a:t>
            </a:r>
          </a:p>
          <a:p>
            <a:r>
              <a:rPr lang="ru-RU" sz="1100" b="0" i="0" u="none" strike="noStrike" dirty="0" err="1">
                <a:solidFill>
                  <a:srgbClr val="000000"/>
                </a:solidFill>
                <a:effectLst/>
              </a:rPr>
              <a:t>Инновационную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 платформу </a:t>
            </a:r>
            <a:r>
              <a:rPr lang="ru-RU" sz="1100" b="0" i="0" u="none" strike="noStrike" dirty="0" err="1">
                <a:solidFill>
                  <a:srgbClr val="000000"/>
                </a:solidFill>
                <a:effectLst/>
              </a:rPr>
              <a:t>нативной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 рекламы, основанную на 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</a:rPr>
              <a:t>AI-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алгоритмах, которая:</a:t>
            </a:r>
          </a:p>
          <a:p>
            <a:pPr lvl="1"/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Рекомендует контент с высокой релевантностью для целевой аудитории.</a:t>
            </a:r>
          </a:p>
          <a:p>
            <a:pPr lvl="1"/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Упрощает настройку рекламных кампаний даже для малого бизнеса.</a:t>
            </a:r>
          </a:p>
          <a:p>
            <a:pPr lvl="1"/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Снижает стоимость клика за счёт точного </a:t>
            </a:r>
            <a:r>
              <a:rPr lang="ru-RU" sz="1100" b="0" i="0" u="none" strike="noStrike" dirty="0" err="1">
                <a:solidFill>
                  <a:srgbClr val="000000"/>
                </a:solidFill>
                <a:effectLst/>
              </a:rPr>
              <a:t>таргетинга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r>
              <a:rPr lang="ru-RU" sz="1100" b="1" i="0" u="none" strike="noStrike" dirty="0">
                <a:solidFill>
                  <a:srgbClr val="000000"/>
                </a:solidFill>
                <a:effectLst/>
              </a:rPr>
              <a:t>3. Уникальность</a:t>
            </a:r>
          </a:p>
          <a:p>
            <a:r>
              <a:rPr lang="en-GB" sz="1100" b="1" i="0" u="none" strike="noStrike" dirty="0">
                <a:solidFill>
                  <a:srgbClr val="000000"/>
                </a:solidFill>
                <a:effectLst/>
              </a:rPr>
              <a:t>AI-</a:t>
            </a:r>
            <a:r>
              <a:rPr lang="ru-RU" sz="1100" b="1" i="0" u="none" strike="noStrike" dirty="0">
                <a:solidFill>
                  <a:srgbClr val="000000"/>
                </a:solidFill>
                <a:effectLst/>
              </a:rPr>
              <a:t>оптимизация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: </a:t>
            </a:r>
            <a:r>
              <a:rPr lang="ru-RU" sz="1100" b="0" i="0" u="none" strike="noStrike" dirty="0" err="1">
                <a:solidFill>
                  <a:srgbClr val="000000"/>
                </a:solidFill>
                <a:effectLst/>
              </a:rPr>
              <a:t>Самообучающиеся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 модели анализируют поведение пользователей для увеличения 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</a:rPr>
              <a:t>CTR (Click-Through Rate).</a:t>
            </a:r>
          </a:p>
          <a:p>
            <a:r>
              <a:rPr lang="ru-RU" sz="1100" b="1" i="0" u="none" strike="noStrike" dirty="0">
                <a:solidFill>
                  <a:srgbClr val="000000"/>
                </a:solidFill>
                <a:effectLst/>
              </a:rPr>
              <a:t>Доступность для малого бизнеса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: Интуитивно понятный интерфейс и низкий порог входа (гибкие тарифы).</a:t>
            </a:r>
          </a:p>
          <a:p>
            <a:r>
              <a:rPr lang="ru-RU" sz="1100" b="1" i="0" u="none" strike="noStrike" dirty="0">
                <a:solidFill>
                  <a:srgbClr val="000000"/>
                </a:solidFill>
                <a:effectLst/>
              </a:rPr>
              <a:t>Рекомендации </a:t>
            </a:r>
            <a:r>
              <a:rPr lang="ru-RU" sz="1100" b="1" i="0" u="none" strike="noStrike" dirty="0" err="1">
                <a:solidFill>
                  <a:srgbClr val="000000"/>
                </a:solidFill>
                <a:effectLst/>
              </a:rPr>
              <a:t>контента</a:t>
            </a:r>
            <a:r>
              <a:rPr lang="ru-RU" sz="1100" b="1" i="0" u="none" strike="noStrike" dirty="0">
                <a:solidFill>
                  <a:srgbClr val="000000"/>
                </a:solidFill>
                <a:effectLst/>
              </a:rPr>
              <a:t> в реальном времени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: Контент подстраивается под интересы пользователей в процессе взаимодействия.</a:t>
            </a:r>
          </a:p>
          <a:p>
            <a:r>
              <a:rPr lang="ru-RU" sz="1100" b="1" i="0" u="none" strike="noStrike" dirty="0">
                <a:solidFill>
                  <a:srgbClr val="000000"/>
                </a:solidFill>
                <a:effectLst/>
              </a:rPr>
              <a:t>Локализация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: </a:t>
            </a:r>
            <a:r>
              <a:rPr lang="ru-RU" sz="1100" b="0" i="0" u="none" strike="noStrike" dirty="0" err="1">
                <a:solidFill>
                  <a:srgbClr val="000000"/>
                </a:solidFill>
                <a:effectLst/>
              </a:rPr>
              <a:t>Учитываются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 особенности разных регионов и языков (например, для СНГ и Европы).</a:t>
            </a:r>
          </a:p>
          <a:p>
            <a:r>
              <a:rPr lang="ru-RU" sz="1100" b="1" i="0" u="none" strike="noStrike" dirty="0">
                <a:solidFill>
                  <a:srgbClr val="000000"/>
                </a:solidFill>
                <a:effectLst/>
              </a:rPr>
              <a:t>4. Целевая аудитория</a:t>
            </a:r>
          </a:p>
          <a:p>
            <a:r>
              <a:rPr lang="ru-RU" sz="1100" b="1" i="0" u="none" strike="noStrike" dirty="0">
                <a:solidFill>
                  <a:srgbClr val="000000"/>
                </a:solidFill>
                <a:effectLst/>
              </a:rPr>
              <a:t>Рекламодатели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:</a:t>
            </a:r>
          </a:p>
          <a:p>
            <a:pPr lvl="1"/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Малый и средний бизнес (интернет-магазины, </a:t>
            </a:r>
            <a:r>
              <a:rPr lang="ru-RU" sz="1100" b="0" i="0" u="none" strike="noStrike" dirty="0" err="1">
                <a:solidFill>
                  <a:srgbClr val="000000"/>
                </a:solidFill>
                <a:effectLst/>
              </a:rPr>
              <a:t>блогеры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, образовательные курсы).</a:t>
            </a:r>
          </a:p>
          <a:p>
            <a:pPr lvl="1"/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Крупные бренды, которые хотят увеличить вовлечённость через </a:t>
            </a:r>
            <a:r>
              <a:rPr lang="ru-RU" sz="1100" b="0" i="0" u="none" strike="noStrike" dirty="0" err="1">
                <a:solidFill>
                  <a:srgbClr val="000000"/>
                </a:solidFill>
                <a:effectLst/>
              </a:rPr>
              <a:t>нативную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 рекламу.</a:t>
            </a:r>
          </a:p>
          <a:p>
            <a:r>
              <a:rPr lang="ru-RU" sz="1100" b="1" i="0" u="none" strike="noStrike" dirty="0">
                <a:solidFill>
                  <a:srgbClr val="000000"/>
                </a:solidFill>
                <a:effectLst/>
              </a:rPr>
              <a:t>Владельцы площадок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:</a:t>
            </a:r>
          </a:p>
          <a:p>
            <a:pPr lvl="1"/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Новостные порталы, блоги, </a:t>
            </a:r>
            <a:r>
              <a:rPr lang="ru-RU" sz="1100" b="0" i="0" u="none" strike="noStrike" dirty="0" err="1">
                <a:solidFill>
                  <a:srgbClr val="000000"/>
                </a:solidFill>
                <a:effectLst/>
              </a:rPr>
              <a:t>видеоплатформы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, где может размещаться </a:t>
            </a:r>
            <a:r>
              <a:rPr lang="ru-RU" sz="1100" b="0" i="0" u="none" strike="noStrike" dirty="0" err="1">
                <a:solidFill>
                  <a:srgbClr val="000000"/>
                </a:solidFill>
                <a:effectLst/>
              </a:rPr>
              <a:t>нативный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</a:rPr>
              <a:t> контент.</a:t>
            </a:r>
          </a:p>
          <a:p>
            <a:pPr algn="just"/>
            <a:endParaRPr lang="ru-RU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978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205628" y="1493948"/>
            <a:ext cx="10224371" cy="5676163"/>
          </a:xfrm>
        </p:spPr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432231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Финансирование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72C583-1388-6EA2-5781-3E94575F5DA9}"/>
              </a:ext>
            </a:extLst>
          </p:cNvPr>
          <p:cNvSpPr txBox="1"/>
          <p:nvPr/>
        </p:nvSpPr>
        <p:spPr>
          <a:xfrm>
            <a:off x="1432231" y="1311738"/>
            <a:ext cx="7944419" cy="5678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/>
              <a:t>Инвестиции на запуск</a:t>
            </a:r>
            <a:r>
              <a:rPr lang="ru-RU" sz="3200" dirty="0"/>
              <a:t>: $200,000.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/>
              <a:t>Разработка </a:t>
            </a:r>
            <a:r>
              <a:rPr lang="en-GB" sz="3200" dirty="0"/>
              <a:t>MVP: $100,000.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/>
              <a:t>Маркетинг: $50,000.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/>
              <a:t>Операционные расходы: $50,000.</a:t>
            </a:r>
          </a:p>
          <a:p>
            <a:r>
              <a:rPr lang="ru-RU" sz="3200" b="1" dirty="0"/>
              <a:t>Прогноз доходов (на 3 года):</a:t>
            </a:r>
            <a:endParaRPr lang="ru-RU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/>
              <a:t>Год 1: $300,000 (200 клиентов, 100 партнёрских площадок).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/>
              <a:t>Год 2: $1,000,000 (500 клиентов, 300 площадок).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/>
              <a:t>Год 3: $3,000,000 (1500 клиентов, 1000 площадок).</a:t>
            </a:r>
          </a:p>
        </p:txBody>
      </p:sp>
    </p:spTree>
    <p:extLst>
      <p:ext uri="{BB962C8B-B14F-4D97-AF65-F5344CB8AC3E}">
        <p14:creationId xmlns:p14="http://schemas.microsoft.com/office/powerpoint/2010/main" val="1712981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205629" y="2955701"/>
            <a:ext cx="8247062" cy="2163651"/>
          </a:xfrm>
        </p:spPr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432231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ПЛАНЫ РАЗВИТИЯ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2231" y="1238190"/>
            <a:ext cx="8247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1E103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Диаграмма </a:t>
            </a:r>
            <a:r>
              <a:rPr lang="ru-RU" sz="2000" b="1" dirty="0" err="1">
                <a:solidFill>
                  <a:srgbClr val="1E103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Ганта</a:t>
            </a:r>
            <a:r>
              <a:rPr lang="ru-RU" sz="2000" b="1" dirty="0">
                <a:solidFill>
                  <a:srgbClr val="1E103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40D5EC4-1526-A0D4-355B-E0F71F1EF9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08" y="1238189"/>
            <a:ext cx="9984601" cy="548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3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211263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КОМАНДА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2F0463F-B531-4A3C-AD1D-B10416DAAC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469" y="1970841"/>
            <a:ext cx="3932237" cy="3782736"/>
          </a:xfrm>
        </p:spPr>
        <p:txBody>
          <a:bodyPr/>
          <a:lstStyle/>
          <a:p>
            <a:r>
              <a:rPr lang="ru-RU" dirty="0"/>
              <a:t>Соло</a:t>
            </a:r>
          </a:p>
        </p:txBody>
      </p:sp>
    </p:spTree>
    <p:extLst>
      <p:ext uri="{BB962C8B-B14F-4D97-AF65-F5344CB8AC3E}">
        <p14:creationId xmlns:p14="http://schemas.microsoft.com/office/powerpoint/2010/main" val="36956749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686</TotalTime>
  <Words>474</Words>
  <Application>Microsoft Office PowerPoint</Application>
  <PresentationFormat>Широкоэкранный</PresentationFormat>
  <Paragraphs>40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Alluneed</vt:lpstr>
      <vt:lpstr>Актуальность проекта </vt:lpstr>
      <vt:lpstr>ПРОБЛЕМА </vt:lpstr>
      <vt:lpstr>Презентация PowerPoint</vt:lpstr>
      <vt:lpstr>КОНКУРЕНТЫ</vt:lpstr>
      <vt:lpstr>БИЗНЕС-МОДЕЛЬ  </vt:lpstr>
      <vt:lpstr>Презентация PowerPoint</vt:lpstr>
      <vt:lpstr>Презентация PowerPoint</vt:lpstr>
      <vt:lpstr>КОМАНДА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yang swawbd</cp:lastModifiedBy>
  <cp:revision>54</cp:revision>
  <dcterms:created xsi:type="dcterms:W3CDTF">2024-10-28T15:31:12Z</dcterms:created>
  <dcterms:modified xsi:type="dcterms:W3CDTF">2024-12-08T21:45:59Z</dcterms:modified>
</cp:coreProperties>
</file>