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0" r:id="rId2"/>
    <p:sldId id="281" r:id="rId3"/>
    <p:sldId id="286" r:id="rId4"/>
    <p:sldId id="291" r:id="rId5"/>
    <p:sldId id="307" r:id="rId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>
        <p:scale>
          <a:sx n="84" d="100"/>
          <a:sy n="84" d="100"/>
        </p:scale>
        <p:origin x="-1344" y="-660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17579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спорная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зрения</a:t>
            </a:r>
            <a:r>
              <a:rPr dirty="0"/>
              <a:t>, </a:t>
            </a:r>
            <a:r>
              <a:rPr dirty="0" err="1"/>
              <a:t>гласящая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следующее</a:t>
            </a:r>
            <a:r>
              <a:rPr dirty="0"/>
              <a:t>: </a:t>
            </a:r>
            <a:r>
              <a:rPr dirty="0" err="1"/>
              <a:t>представители</a:t>
            </a:r>
            <a:r>
              <a:rPr dirty="0"/>
              <a:t> </a:t>
            </a:r>
            <a:r>
              <a:rPr dirty="0" err="1"/>
              <a:t>современных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резервов</a:t>
            </a:r>
            <a:r>
              <a:rPr dirty="0"/>
              <a:t> </a:t>
            </a:r>
            <a:r>
              <a:rPr dirty="0" err="1"/>
              <a:t>призваны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 </a:t>
            </a:r>
            <a:r>
              <a:rPr dirty="0" err="1"/>
              <a:t>ответу</a:t>
            </a:r>
            <a:r>
              <a:rPr dirty="0"/>
              <a:t>! </a:t>
            </a:r>
            <a:endParaRPr sz="1200" dirty="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вектор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важные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разработке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, </a:t>
            </a:r>
            <a:r>
              <a:rPr dirty="0" err="1"/>
              <a:t>соответствующей</a:t>
            </a:r>
            <a:r>
              <a:rPr dirty="0"/>
              <a:t> </a:t>
            </a:r>
            <a:r>
              <a:rPr dirty="0" err="1"/>
              <a:t>насущным</a:t>
            </a:r>
            <a:r>
              <a:rPr dirty="0"/>
              <a:t> </a:t>
            </a:r>
            <a:r>
              <a:rPr dirty="0" err="1"/>
              <a:t>потребностям</a:t>
            </a:r>
            <a:r>
              <a:rPr dirty="0"/>
              <a:t>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спорная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зрения</a:t>
            </a:r>
            <a:r>
              <a:rPr dirty="0"/>
              <a:t>, </a:t>
            </a:r>
            <a:r>
              <a:rPr dirty="0" err="1"/>
              <a:t>гласящая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следующее</a:t>
            </a:r>
            <a:r>
              <a:rPr dirty="0"/>
              <a:t>: </a:t>
            </a:r>
            <a:r>
              <a:rPr dirty="0" err="1"/>
              <a:t>представители</a:t>
            </a:r>
            <a:r>
              <a:rPr dirty="0"/>
              <a:t> </a:t>
            </a:r>
            <a:r>
              <a:rPr dirty="0" err="1"/>
              <a:t>современных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резервов</a:t>
            </a:r>
            <a:r>
              <a:rPr dirty="0"/>
              <a:t> </a:t>
            </a:r>
            <a:r>
              <a:rPr dirty="0" err="1"/>
              <a:t>призваны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 </a:t>
            </a:r>
            <a:r>
              <a:rPr dirty="0" err="1"/>
              <a:t>ответу</a:t>
            </a:r>
            <a:r>
              <a:rPr dirty="0"/>
              <a:t>! </a:t>
            </a:r>
            <a:endParaRPr sz="1200" dirty="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вектор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важные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разработке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, </a:t>
            </a:r>
            <a:r>
              <a:rPr dirty="0" err="1"/>
              <a:t>соответствующей</a:t>
            </a:r>
            <a:r>
              <a:rPr dirty="0"/>
              <a:t> </a:t>
            </a:r>
            <a:r>
              <a:rPr dirty="0" err="1"/>
              <a:t>насущным</a:t>
            </a:r>
            <a:r>
              <a:rPr dirty="0"/>
              <a:t> </a:t>
            </a:r>
            <a:r>
              <a:rPr dirty="0" err="1"/>
              <a:t>потребностям</a:t>
            </a:r>
            <a:r>
              <a:rPr dirty="0"/>
              <a:t>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спорная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зрения</a:t>
            </a:r>
            <a:r>
              <a:rPr dirty="0"/>
              <a:t>, </a:t>
            </a:r>
            <a:r>
              <a:rPr dirty="0" err="1"/>
              <a:t>гласящая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следующее</a:t>
            </a:r>
            <a:r>
              <a:rPr dirty="0"/>
              <a:t>: </a:t>
            </a:r>
            <a:r>
              <a:rPr dirty="0" err="1"/>
              <a:t>представители</a:t>
            </a:r>
            <a:r>
              <a:rPr dirty="0"/>
              <a:t> </a:t>
            </a:r>
            <a:r>
              <a:rPr dirty="0" err="1"/>
              <a:t>современных</a:t>
            </a:r>
            <a:r>
              <a:rPr dirty="0"/>
              <a:t> </a:t>
            </a:r>
            <a:r>
              <a:rPr dirty="0" err="1"/>
              <a:t>социальных</a:t>
            </a:r>
            <a:r>
              <a:rPr dirty="0"/>
              <a:t> </a:t>
            </a:r>
            <a:r>
              <a:rPr dirty="0" err="1"/>
              <a:t>резервов</a:t>
            </a:r>
            <a:r>
              <a:rPr dirty="0"/>
              <a:t> </a:t>
            </a:r>
            <a:r>
              <a:rPr dirty="0" err="1"/>
              <a:t>призваны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 </a:t>
            </a:r>
            <a:r>
              <a:rPr dirty="0" err="1"/>
              <a:t>ответу</a:t>
            </a:r>
            <a:r>
              <a:rPr dirty="0"/>
              <a:t>! </a:t>
            </a:r>
            <a:endParaRPr sz="1200" dirty="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В </a:t>
            </a:r>
            <a:r>
              <a:rPr dirty="0" err="1"/>
              <a:t>целом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вектор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важные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разработке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, </a:t>
            </a:r>
            <a:r>
              <a:rPr dirty="0" err="1"/>
              <a:t>соответствующей</a:t>
            </a:r>
            <a:r>
              <a:rPr dirty="0"/>
              <a:t> </a:t>
            </a:r>
            <a:r>
              <a:rPr dirty="0" err="1"/>
              <a:t>насущным</a:t>
            </a:r>
            <a:r>
              <a:rPr dirty="0"/>
              <a:t> </a:t>
            </a:r>
            <a:r>
              <a:rPr dirty="0" err="1"/>
              <a:t>потребностям</a:t>
            </a:r>
            <a:r>
              <a:rPr dirty="0"/>
              <a:t>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=""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11" name="Picture 2" descr="C:\Users\admin.REKLAMA\Desktop\Без имени.jpg"/>
          <p:cNvPicPr>
            <a:picLocks noChangeAspect="1" noChangeArrowheads="1"/>
          </p:cNvPicPr>
          <p:nvPr/>
        </p:nvPicPr>
        <p:blipFill>
          <a:blip r:embed="rId5" cstate="print"/>
          <a:srcRect t="6095" r="13696" b="75799"/>
          <a:stretch>
            <a:fillRect/>
          </a:stretch>
        </p:blipFill>
        <p:spPr bwMode="auto">
          <a:xfrm>
            <a:off x="2603497" y="-2"/>
            <a:ext cx="9626601" cy="1341163"/>
          </a:xfrm>
          <a:prstGeom prst="rect">
            <a:avLst/>
          </a:prstGeom>
          <a:noFill/>
        </p:spPr>
      </p:pic>
      <p:pic>
        <p:nvPicPr>
          <p:cNvPr id="12" name="Picture 2" descr="C:\Users\admin.REKLAMA\Desktop\Без имени.jpg"/>
          <p:cNvPicPr>
            <a:picLocks noChangeAspect="1" noChangeArrowheads="1"/>
          </p:cNvPicPr>
          <p:nvPr/>
        </p:nvPicPr>
        <p:blipFill>
          <a:blip r:embed="rId5" cstate="print"/>
          <a:srcRect t="6095" r="90646" b="75799"/>
          <a:stretch>
            <a:fillRect/>
          </a:stretch>
        </p:blipFill>
        <p:spPr bwMode="auto">
          <a:xfrm rot="10800000" flipV="1">
            <a:off x="0" y="0"/>
            <a:ext cx="2603497" cy="1342242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623788" y="282258"/>
            <a:ext cx="3723244" cy="926353"/>
            <a:chOff x="334530" y="963825"/>
            <a:chExt cx="6163636" cy="1533530"/>
          </a:xfrm>
        </p:grpSpPr>
        <p:sp>
          <p:nvSpPr>
            <p:cNvPr id="14" name="Shape 81"/>
            <p:cNvSpPr txBox="1"/>
            <p:nvPr/>
          </p:nvSpPr>
          <p:spPr>
            <a:xfrm>
              <a:off x="2099166" y="1098829"/>
              <a:ext cx="4399000" cy="12228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АКСЕЛЕРАЦИОННАЯ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ПРОГРАММА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CREATIVE.TECH </a:t>
              </a:r>
              <a:r>
                <a:rPr lang="ru-RU" sz="1400" dirty="0" smtClean="0">
                  <a:solidFill>
                    <a:schemeClr val="bg1"/>
                  </a:solidFill>
                  <a:latin typeface="Gilroy-ExtraBold" pitchFamily="2" charset="-52"/>
                </a:rPr>
                <a:t>4</a:t>
              </a:r>
              <a:r>
                <a:rPr sz="1400" dirty="0" smtClean="0">
                  <a:solidFill>
                    <a:schemeClr val="bg1"/>
                  </a:solidFill>
                  <a:latin typeface="Gilroy-ExtraBold" pitchFamily="2" charset="-52"/>
                </a:rPr>
                <a:t>.0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</p:txBody>
        </p:sp>
        <p:pic>
          <p:nvPicPr>
            <p:cNvPr id="15" name="Picture 93"/>
            <p:cNvPicPr/>
            <p:nvPr/>
          </p:nvPicPr>
          <p:blipFill>
            <a:blip r:embed="rId6" cstate="print"/>
            <a:stretch/>
          </p:blipFill>
          <p:spPr>
            <a:xfrm>
              <a:off x="334530" y="963825"/>
              <a:ext cx="1337287" cy="1533530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18158" y="1608820"/>
            <a:ext cx="5860611" cy="5101469"/>
          </a:xfrm>
          <a:prstGeom prst="rect">
            <a:avLst/>
          </a:prstGeom>
        </p:spPr>
        <p:txBody>
          <a:bodyPr wrap="square" lIns="72000" tIns="0" rIns="0" bIns="0" anchor="t" anchorCtr="0">
            <a:normAutofit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800" b="1" dirty="0" smtClean="0">
                <a:sym typeface="Gilroy-ExtraBold"/>
              </a:rPr>
              <a:t>Проект:</a:t>
            </a:r>
            <a:r>
              <a:rPr lang="ru-RU" b="1" dirty="0" smtClean="0">
                <a:sym typeface="Gilroy-ExtraBold"/>
              </a:rPr>
              <a:t> </a:t>
            </a:r>
            <a:r>
              <a:rPr lang="ru-RU" sz="3600" b="1" dirty="0" smtClean="0">
                <a:sym typeface="Gilroy-ExtraBold"/>
              </a:rPr>
              <a:t>СТРЕТЧ </a:t>
            </a:r>
            <a:endParaRPr lang="ru-RU" altLang="en-US" sz="24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2400" dirty="0">
                <a:solidFill>
                  <a:schemeClr val="tx1"/>
                </a:solidFill>
              </a:rPr>
              <a:t>Элегантный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en-US" sz="2400" dirty="0">
                <a:solidFill>
                  <a:schemeClr val="tx1"/>
                </a:solidFill>
              </a:rPr>
              <a:t>кулон</a:t>
            </a:r>
            <a:r>
              <a:rPr lang="ru-RU" altLang="ru-RU" sz="2400" dirty="0">
                <a:solidFill>
                  <a:schemeClr val="tx1"/>
                </a:solidFill>
              </a:rPr>
              <a:t>-</a:t>
            </a:r>
            <a:r>
              <a:rPr lang="ru-RU" altLang="en-US" sz="2400" dirty="0">
                <a:solidFill>
                  <a:schemeClr val="tx1"/>
                </a:solidFill>
              </a:rPr>
              <a:t>корректор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en-US" sz="2400" dirty="0">
                <a:solidFill>
                  <a:schemeClr val="tx1"/>
                </a:solidFill>
              </a:rPr>
              <a:t>для</a:t>
            </a:r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2400" dirty="0">
                <a:solidFill>
                  <a:schemeClr val="tx1"/>
                </a:solidFill>
              </a:rPr>
              <a:t>офисных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en-US" sz="2400" dirty="0" smtClean="0">
                <a:solidFill>
                  <a:schemeClr val="tx1"/>
                </a:solidFill>
              </a:rPr>
              <a:t>работников</a:t>
            </a:r>
            <a:endParaRPr lang="ru-RU" altLang="en-US" sz="24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2400" b="1" dirty="0"/>
              <a:t>Слоган</a:t>
            </a:r>
            <a:r>
              <a:rPr lang="ru-RU" altLang="ru-RU" sz="2400" b="1" dirty="0"/>
              <a:t>:</a:t>
            </a:r>
            <a:r>
              <a:rPr lang="ru-RU" altLang="en-US" sz="2400" dirty="0"/>
              <a:t> </a:t>
            </a:r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en-US" sz="2400" dirty="0">
                <a:solidFill>
                  <a:schemeClr val="tx1"/>
                </a:solidFill>
              </a:rPr>
              <a:t>Следи за своей осанкой, благодаря элегантному кулону-корректору! </a:t>
            </a:r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altLang="ru-RU" sz="2400" dirty="0" smtClean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altLang="ru-RU" sz="2400" dirty="0"/>
          </a:p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331283" y="274928"/>
            <a:ext cx="220394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rgbClr val="9F00FF"/>
                </a:solidFill>
              </a:rPr>
              <a:t>ПРОБЛЕМА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овое поле 1"/>
          <p:cNvSpPr txBox="1"/>
          <p:nvPr/>
        </p:nvSpPr>
        <p:spPr>
          <a:xfrm>
            <a:off x="252608" y="963612"/>
            <a:ext cx="2623975" cy="37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14000"/>
              </a:lnSpc>
            </a:pPr>
            <a:r>
              <a:rPr lang="en-US" altLang="zh-CN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1. Почему это важно?</a:t>
            </a:r>
          </a:p>
        </p:txBody>
      </p:sp>
      <p:sp>
        <p:nvSpPr>
          <p:cNvPr id="16" name="Текстовое поле 3"/>
          <p:cNvSpPr txBox="1"/>
          <p:nvPr/>
        </p:nvSpPr>
        <p:spPr>
          <a:xfrm>
            <a:off x="241592" y="1360231"/>
            <a:ext cx="2778907" cy="162892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en-US" altLang="zh-CN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Современный офисный работник проводит большую 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часть своего дня в сидячем положении перед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компьютером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</a:p>
          <a:p>
            <a:pPr algn="just"/>
            <a:r>
              <a:rPr lang="ru-RU" altLang="en-US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Элегантный кулон-корректор решит эту проблему!</a:t>
            </a:r>
          </a:p>
        </p:txBody>
      </p:sp>
      <p:sp>
        <p:nvSpPr>
          <p:cNvPr id="17" name="Текстовое поле 13"/>
          <p:cNvSpPr txBox="1"/>
          <p:nvPr/>
        </p:nvSpPr>
        <p:spPr>
          <a:xfrm>
            <a:off x="3020499" y="364519"/>
            <a:ext cx="8332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ru-RU" altLang="en-US" sz="1600" b="1" i="0" dirty="0">
                <a:solidFill>
                  <a:srgbClr val="9F00FF"/>
                </a:solidFill>
                <a:latin typeface="Exo 2"/>
                <a:ea typeface="Exo 2"/>
              </a:rPr>
              <a:t>К</a:t>
            </a:r>
            <a:r>
              <a:rPr lang="en-US" altLang="zh-CN" sz="1600" b="1" i="0" dirty="0">
                <a:solidFill>
                  <a:srgbClr val="9F00FF"/>
                </a:solidFill>
                <a:latin typeface="Exo 2"/>
                <a:ea typeface="Exo 2"/>
              </a:rPr>
              <a:t>улон-корректор осанки помогает избавиться от боли в спине и шее, вызванной плохой осанкой.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altLang="zh-CN" sz="1600" b="0" i="0" dirty="0">
              <a:solidFill>
                <a:srgbClr val="9F00FF"/>
              </a:solidFill>
              <a:latin typeface="Exo 2"/>
              <a:ea typeface="Exo 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 dirty="0">
                <a:solidFill>
                  <a:srgbClr val="9F00FF"/>
                </a:solidFill>
                <a:latin typeface="Exo 2"/>
                <a:ea typeface="Exo 2"/>
              </a:rPr>
              <a:t>Проблема:</a:t>
            </a:r>
            <a:r>
              <a:rPr lang="en-US" altLang="zh-CN" sz="1600" b="0" i="0" dirty="0">
                <a:solidFill>
                  <a:srgbClr val="4A4A4A"/>
                </a:solidFill>
                <a:latin typeface="Exo 2"/>
                <a:ea typeface="Exo 2"/>
              </a:rPr>
              <a:t> Сутулость и неправильное положение тела из-за сидячей работы и малоподвижного образа жизни.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altLang="zh-CN" sz="1600" b="1" i="0" dirty="0">
              <a:solidFill>
                <a:srgbClr val="9F00FF"/>
              </a:solidFill>
              <a:latin typeface="Exo 2"/>
              <a:ea typeface="Exo 2"/>
            </a:endParaRPr>
          </a:p>
        </p:txBody>
      </p:sp>
      <p:sp>
        <p:nvSpPr>
          <p:cNvPr id="18" name="Текстовое поле 11"/>
          <p:cNvSpPr txBox="1"/>
          <p:nvPr/>
        </p:nvSpPr>
        <p:spPr>
          <a:xfrm>
            <a:off x="336583" y="3296644"/>
            <a:ext cx="2540000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14000"/>
              </a:lnSpc>
            </a:pPr>
            <a:r>
              <a:rPr lang="en-US" altLang="zh-CN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2. Что </a:t>
            </a:r>
            <a:r>
              <a:rPr lang="ru-RU" altLang="en-US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мы</a:t>
            </a:r>
            <a:r>
              <a:rPr lang="en-US" altLang="zh-CN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 предлагае</a:t>
            </a:r>
            <a:r>
              <a:rPr lang="ru-RU" altLang="en-US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м</a:t>
            </a:r>
            <a:r>
              <a:rPr lang="en-US" altLang="zh-CN" sz="1600" b="1" dirty="0">
                <a:solidFill>
                  <a:srgbClr val="9F00FF"/>
                </a:solidFill>
                <a:latin typeface="Raleway"/>
                <a:ea typeface="Calibri" panose="020F0502020204030204"/>
              </a:rPr>
              <a:t>?</a:t>
            </a:r>
          </a:p>
        </p:txBody>
      </p:sp>
      <p:sp>
        <p:nvSpPr>
          <p:cNvPr id="19" name="Текстовое поле 12"/>
          <p:cNvSpPr txBox="1"/>
          <p:nvPr/>
        </p:nvSpPr>
        <p:spPr>
          <a:xfrm>
            <a:off x="241592" y="3710696"/>
            <a:ext cx="26168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изический аксессуар-устройство в виде стильного кулона с встроенными датчиками и вибро-оповещением + мобильное приложение, обеспечивающие своевременные напоминания о выпрямлении спины и питье воды, </a:t>
            </a:r>
            <a:r>
              <a:rPr lang="ru-RU" altLang="en-US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персональные упражнения и отчёты.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95225" y="5430129"/>
            <a:ext cx="22056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Текстовое поле 13"/>
          <p:cNvSpPr txBox="1"/>
          <p:nvPr/>
        </p:nvSpPr>
        <p:spPr>
          <a:xfrm>
            <a:off x="8384345" y="1749903"/>
            <a:ext cx="36285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 dirty="0" smtClean="0">
                <a:solidFill>
                  <a:srgbClr val="9F00FF"/>
                </a:solidFill>
                <a:latin typeface="Exo 2"/>
                <a:ea typeface="Exo 2"/>
              </a:rPr>
              <a:t>Масштаб</a:t>
            </a:r>
            <a:r>
              <a:rPr lang="en-US" altLang="zh-CN" sz="1600" b="1" i="0" dirty="0">
                <a:solidFill>
                  <a:srgbClr val="9F00FF"/>
                </a:solidFill>
                <a:latin typeface="Exo 2"/>
                <a:ea typeface="Exo 2"/>
              </a:rPr>
              <a:t>:</a:t>
            </a:r>
            <a:r>
              <a:rPr lang="en-US" altLang="zh-CN" sz="1600" b="0" i="0" dirty="0">
                <a:solidFill>
                  <a:srgbClr val="4A4A4A"/>
                </a:solidFill>
                <a:latin typeface="Exo 2"/>
                <a:ea typeface="Exo 2"/>
              </a:rPr>
              <a:t> По данным исследований, более 80% взрослого населения испытывают боли в спине хотя бы раз в жизни. Плохая осанка приводит к снижению продуктивности на 10-15% и ежегодным убыткам на миллиарды долларов из-за больничных и снижения работоспособности.</a:t>
            </a:r>
          </a:p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endParaRPr lang="en-US" altLang="zh-CN" sz="1600" b="1" i="0" dirty="0">
              <a:solidFill>
                <a:srgbClr val="9F00FF"/>
              </a:solidFill>
              <a:latin typeface="Exo 2"/>
              <a:ea typeface="Exo 2"/>
            </a:endParaRPr>
          </a:p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 dirty="0">
                <a:solidFill>
                  <a:srgbClr val="9F00FF"/>
                </a:solidFill>
                <a:latin typeface="Exo 2"/>
                <a:ea typeface="Exo 2"/>
              </a:rPr>
              <a:t>Эмоциональный отклик: </a:t>
            </a:r>
            <a:r>
              <a:rPr lang="en-US" altLang="zh-CN" sz="1600" b="0" i="0" dirty="0">
                <a:solidFill>
                  <a:srgbClr val="4A4A4A"/>
                </a:solidFill>
                <a:latin typeface="Exo 2"/>
                <a:ea typeface="Exo 2"/>
              </a:rPr>
              <a:t>"Я чувствовала себя постоянно уставшей и раздражительной из-за боли в спине. Не могла нормально работать и заниматься любимыми делами."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altLang="zh-CN" sz="1600" b="1" i="0" dirty="0">
              <a:solidFill>
                <a:srgbClr val="9F00FF"/>
              </a:solidFill>
              <a:latin typeface="Exo 2"/>
              <a:ea typeface="Exo 2"/>
            </a:endParaRPr>
          </a:p>
        </p:txBody>
      </p:sp>
      <p:sp>
        <p:nvSpPr>
          <p:cNvPr id="28" name="Текстовое поле 13"/>
          <p:cNvSpPr txBox="1"/>
          <p:nvPr/>
        </p:nvSpPr>
        <p:spPr>
          <a:xfrm>
            <a:off x="2876583" y="5894596"/>
            <a:ext cx="83324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altLang="zh-CN" sz="1600" b="1" i="0" dirty="0">
              <a:solidFill>
                <a:srgbClr val="9F00FF"/>
              </a:solidFill>
              <a:latin typeface="Exo 2"/>
              <a:ea typeface="Exo 2"/>
            </a:endParaRPr>
          </a:p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 dirty="0" smtClean="0">
                <a:solidFill>
                  <a:srgbClr val="9F00FF"/>
                </a:solidFill>
                <a:latin typeface="Exo 2"/>
                <a:ea typeface="Exo 2"/>
              </a:rPr>
              <a:t>Решение:</a:t>
            </a:r>
            <a:r>
              <a:rPr lang="en-US" altLang="zh-CN" sz="1600" b="0" i="0" dirty="0" smtClean="0">
                <a:solidFill>
                  <a:srgbClr val="4A4A4A"/>
                </a:solidFill>
                <a:latin typeface="Exo 2"/>
                <a:ea typeface="Exo 2"/>
              </a:rPr>
              <a:t> Наш кулон-корректор осанки мягко напоминает вам о необходимости держать спину прямо, формируя привычку правильной осанки без усилий.</a:t>
            </a:r>
            <a:endParaRPr lang="ru-RU" altLang="zh-CN" sz="1600" b="0" i="0" dirty="0" smtClean="0">
              <a:solidFill>
                <a:srgbClr val="4A4A4A"/>
              </a:solidFill>
              <a:latin typeface="Exo 2"/>
              <a:ea typeface="Exo 2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t="17773" r="50000" b="543"/>
          <a:stretch/>
        </p:blipFill>
        <p:spPr bwMode="auto">
          <a:xfrm>
            <a:off x="3792384" y="1749903"/>
            <a:ext cx="3902496" cy="426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60005" y="342142"/>
            <a:ext cx="236061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dirty="0" smtClean="0"/>
              <a:t>Продукт и технология 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=""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302210" y="4038435"/>
            <a:ext cx="7197566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 smtClean="0"/>
              <a:t>Плюсы</a:t>
            </a:r>
            <a:r>
              <a:rPr lang="ru-RU" dirty="0" smtClean="0"/>
              <a:t> </a:t>
            </a:r>
            <a:r>
              <a:rPr lang="ru-RU" sz="1600" dirty="0">
                <a:solidFill>
                  <a:schemeClr val="tx1"/>
                </a:solidFill>
                <a:sym typeface="Gilroy-Regular"/>
              </a:rPr>
              <a:t>Наше основное преимущество — уникальное сочетание точного сенсора (акселерометра) с премиальным дизайном и материалами (серебро, золото, минимализм), что делает устройство не только функциональным, но и стильным. Интеграция с приложением позволяет не просто сигнализировать о проблемах, а давать персонализированные советы для улучшения осанки, что повышает эффективность и удобство использования в офисной среде</a:t>
            </a:r>
            <a:r>
              <a:rPr lang="ru-RU" sz="1600" dirty="0" smtClean="0">
                <a:solidFill>
                  <a:schemeClr val="tx1"/>
                </a:solidFill>
                <a:sym typeface="Gilroy-Regular"/>
              </a:rPr>
              <a:t>.</a:t>
            </a:r>
            <a:endParaRPr sz="1200" dirty="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 err="1" smtClean="0"/>
              <a:t>Минусы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Пассивность и зависимость от гаджетов, </a:t>
            </a:r>
            <a:r>
              <a:rPr lang="ru-RU" smtClean="0">
                <a:solidFill>
                  <a:schemeClr val="tx1"/>
                </a:solidFill>
              </a:rPr>
              <a:t>ложные срабатывания</a:t>
            </a:r>
            <a:endParaRPr sz="1200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8F00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endParaRPr sz="1200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=""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7597422" y="34365"/>
            <a:ext cx="3924015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800" dirty="0" smtClean="0"/>
              <a:t>Как это работает Кулон-корректор </a:t>
            </a:r>
            <a:endParaRPr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583" y="834580"/>
            <a:ext cx="5788795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dirty="0"/>
              <a:t>Кулон-корректор — это элегантный аксессуар с миниатюрным акселерометром, который отслеживает осанку пользователя. При неправильном положении тела устройство подаёт деликатный вибросигнал или меняет цвет светодиода, мягко напоминая о необходимости выпрямиться. Все данные автоматически передаются в мобильное приложение, где проводится анализ осанки и предоставляются персональные рекомендации и упражнения для её улучшения.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597" y="1139076"/>
            <a:ext cx="4007836" cy="26706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181" y="3933250"/>
            <a:ext cx="3874252" cy="257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174038" y="300491"/>
            <a:ext cx="651893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800" b="1" dirty="0" smtClean="0"/>
              <a:t>Рынок </a:t>
            </a:r>
            <a:r>
              <a:rPr lang="ru-RU" sz="1800" b="1" dirty="0"/>
              <a:t>и конкуренция</a:t>
            </a:r>
            <a:endParaRPr sz="1800" b="1" cap="all" dirty="0">
              <a:solidFill>
                <a:srgbClr val="9F00FF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=""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=""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=""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graphicFrame>
        <p:nvGraphicFramePr>
          <p:cNvPr id="20" name="Таблица 3">
            <a:extLst>
              <a:ext uri="{FF2B5EF4-FFF2-40B4-BE49-F238E27FC236}">
                <a16:creationId xmlns=""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2866391"/>
              </p:ext>
            </p:extLst>
          </p:nvPr>
        </p:nvGraphicFramePr>
        <p:xfrm>
          <a:off x="174038" y="1568608"/>
          <a:ext cx="11803472" cy="4618491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9508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08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508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508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77881">
                <a:tc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Наш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продукт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8" algn="ctr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Аналоги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sz="1600"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5807"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dirty="0" smtClean="0"/>
                        <a:t>Стретч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ctr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en-US" dirty="0" smtClean="0"/>
                        <a:t>Lumo Lift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 smtClean="0"/>
                        <a:t>Axis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n-US" dirty="0" smtClean="0"/>
                        <a:t>Upright Go</a:t>
                      </a:r>
                      <a:endParaRPr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8661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Физический аксессуар-устройство в виде стильного кулона с встроенными датчиками и вибро-оповещением + мобильное</a:t>
                      </a:r>
                      <a:r>
                        <a:rPr lang="ru-RU" sz="1400" baseline="0" dirty="0" smtClean="0"/>
                        <a:t> приложение</a:t>
                      </a:r>
                      <a:endParaRPr lang="ru-RU" sz="1400" dirty="0" smtClean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Небольшое клипсовое устройство, которое крепится к одежде на уровне груди. 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Умный браслет + "маячок", который крепится на одежду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 Небольшой датчик (не совсем кулон, а скорее "стикер"), который крепится на шею или спину с помощью специальной ленты или клеящейся поверхности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75227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Наш аксессуар для регулировки</a:t>
                      </a:r>
                      <a:r>
                        <a:rPr lang="ru-RU" sz="1400" baseline="0" dirty="0" smtClean="0"/>
                        <a:t> осанки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Следит за положением торса и подавал тактильный сигнал при сутулости. Также отслеживал активность (шаги).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 Маячок крепится на одежду </a:t>
                      </a:r>
                      <a:r>
                        <a:rPr lang="ru-RU" sz="1400" baseline="0" dirty="0" smtClean="0"/>
                        <a:t> и отслеживает  положение осанки.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dirty="0" smtClean="0"/>
                        <a:t> С помощью вибросигнала напоминает пользователю выпрямиться, когда он сутулится. Синхронизируется с приложением, которое строит графики прогресса и предлагает тренировки.</a:t>
                      </a:r>
                      <a:endParaRPr sz="140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5807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ru-RU" sz="1400" b="0" dirty="0" smtClean="0"/>
                        <a:t>Офисные работники</a:t>
                      </a:r>
                      <a:endParaRPr sz="1400" b="0" dirty="0"/>
                    </a:p>
                  </a:txBody>
                  <a:tcPr marL="40509" marR="40509" marT="40509" marB="40509" anchor="ctr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dirty="0" smtClean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Заботящиеся о профилактике</a:t>
                      </a:r>
                    </a:p>
                    <a:p>
                      <a:pPr algn="ctr">
                        <a:defRPr sz="1600"/>
                      </a:pPr>
                      <a:endParaRPr sz="1400" b="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dirty="0" smtClean="0"/>
                        <a:t>Страдающие от боли</a:t>
                      </a:r>
                    </a:p>
                    <a:p>
                      <a:pPr algn="ctr">
                        <a:defRPr sz="1600"/>
                      </a:pPr>
                      <a:endParaRPr sz="1400" b="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/>
                      </a:pPr>
                      <a:r>
                        <a:rPr lang="ru-RU" sz="1400" b="0" dirty="0" smtClean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Озабоченные имиджем</a:t>
                      </a:r>
                    </a:p>
                    <a:p>
                      <a:pPr algn="ctr">
                        <a:defRPr sz="1600"/>
                      </a:pPr>
                      <a:endParaRPr sz="1400" b="0" dirty="0"/>
                    </a:p>
                  </a:txBody>
                  <a:tcPr marL="40509" marR="40509" marT="40509" marB="40509" anchor="ctr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>
            <a:extLst>
              <a:ext uri="{FF2B5EF4-FFF2-40B4-BE49-F238E27FC236}">
                <a16:creationId xmlns="" xmlns:a16="http://schemas.microsoft.com/office/drawing/2014/main" id="{3ADFA84C-49A8-BCFD-B1F3-4BC51A6A1B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 smtClean="0">
                <a:solidFill>
                  <a:schemeClr val="tx1"/>
                </a:solidFill>
              </a:rPr>
              <a:t>Название раздела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=""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Прямоугольник 16">
            <a:extLst>
              <a:ext uri="{FF2B5EF4-FFF2-40B4-BE49-F238E27FC236}">
                <a16:creationId xmlns=""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=""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=""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7F069A5F-4696-88B0-02DE-3C26EECCC1AC}"/>
              </a:ext>
            </a:extLst>
          </p:cNvPr>
          <p:cNvSpPr txBox="1"/>
          <p:nvPr/>
        </p:nvSpPr>
        <p:spPr>
          <a:xfrm>
            <a:off x="673166" y="1191709"/>
            <a:ext cx="6405458" cy="464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КОМАНДА</a:t>
            </a:r>
          </a:p>
          <a:p>
            <a:pPr algn="l"/>
            <a:endParaRPr lang="ru-RU" sz="3600" dirty="0">
              <a:solidFill>
                <a:srgbClr val="0070C0"/>
              </a:solidFill>
            </a:endParaRP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-Краснова Виктория-маркетолог </a:t>
            </a: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-</a:t>
            </a:r>
            <a:r>
              <a:rPr lang="ru-RU" sz="3200" dirty="0" err="1" smtClean="0">
                <a:solidFill>
                  <a:srgbClr val="0070C0"/>
                </a:solidFill>
              </a:rPr>
              <a:t>Чилянов</a:t>
            </a:r>
            <a:r>
              <a:rPr lang="ru-RU" sz="3200" dirty="0" smtClean="0">
                <a:solidFill>
                  <a:srgbClr val="0070C0"/>
                </a:solidFill>
              </a:rPr>
              <a:t> Захар-копирайтер</a:t>
            </a: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-Романишина Тамара-аналитик</a:t>
            </a:r>
          </a:p>
          <a:p>
            <a:pPr algn="l"/>
            <a:r>
              <a:rPr lang="ru-RU" sz="3200" dirty="0">
                <a:solidFill>
                  <a:srgbClr val="0070C0"/>
                </a:solidFill>
              </a:rPr>
              <a:t>-Злобина </a:t>
            </a:r>
            <a:r>
              <a:rPr lang="ru-RU" sz="3200" dirty="0" smtClean="0">
                <a:solidFill>
                  <a:srgbClr val="0070C0"/>
                </a:solidFill>
              </a:rPr>
              <a:t>Ксения-генератор идей</a:t>
            </a:r>
          </a:p>
          <a:p>
            <a:pPr algn="l"/>
            <a:r>
              <a:rPr lang="ru-RU" sz="3200" dirty="0">
                <a:solidFill>
                  <a:srgbClr val="0070C0"/>
                </a:solidFill>
              </a:rPr>
              <a:t>-Ермолаева </a:t>
            </a:r>
            <a:r>
              <a:rPr lang="ru-RU" sz="3200" dirty="0" smtClean="0">
                <a:solidFill>
                  <a:srgbClr val="0070C0"/>
                </a:solidFill>
              </a:rPr>
              <a:t>Елизавета-дизайнер</a:t>
            </a:r>
          </a:p>
          <a:p>
            <a:pPr algn="l"/>
            <a:r>
              <a:rPr lang="ru-RU" sz="3200" dirty="0">
                <a:solidFill>
                  <a:srgbClr val="0070C0"/>
                </a:solidFill>
              </a:rPr>
              <a:t>-</a:t>
            </a:r>
            <a:r>
              <a:rPr lang="ru-RU" sz="3200" dirty="0" err="1">
                <a:solidFill>
                  <a:srgbClr val="0070C0"/>
                </a:solidFill>
              </a:rPr>
              <a:t>Гезалова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smtClean="0">
                <a:solidFill>
                  <a:srgbClr val="0070C0"/>
                </a:solidFill>
              </a:rPr>
              <a:t>Аида-мастер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3349</TotalTime>
  <Words>501</Words>
  <Application>Microsoft Office PowerPoint</Application>
  <PresentationFormat>Произвольный</PresentationFormat>
  <Paragraphs>61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root</cp:lastModifiedBy>
  <cp:revision>41</cp:revision>
  <dcterms:modified xsi:type="dcterms:W3CDTF">2025-11-12T12:29:59Z</dcterms:modified>
</cp:coreProperties>
</file>