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271" r:id="rId13"/>
    <p:sldId id="270" r:id="rId14"/>
    <p:sldId id="274" r:id="rId15"/>
    <p:sldId id="275" r:id="rId16"/>
    <p:sldId id="264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8D8F"/>
    <a:srgbClr val="00503B"/>
    <a:srgbClr val="00AC7F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1" d="100"/>
          <a:sy n="91" d="100"/>
        </p:scale>
        <p:origin x="34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2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</a:p>
        </p:txBody>
      </p:sp>
      <p:sp>
        <p:nvSpPr>
          <p:cNvPr id="127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128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29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ADC65BB-CE7F-498F-9ED7-76B5A0664E50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Calibri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DA003D6-2886-4A17-865C-A9C2636E21E3}" type="slidenum">
              <a:rPr lang="ru-RU" sz="1200" b="0" strike="noStrike" spc="-1">
                <a:solidFill>
                  <a:schemeClr val="dk1"/>
                </a:solidFill>
                <a:latin typeface="Calibri"/>
                <a:ea typeface="+mn-ea"/>
              </a:rPr>
              <a:t>6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B2E22B7-0F4F-49C9-8C21-1B27363DC20D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2128D51-0872-4C6A-9A33-566221CA85F5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043D531-2F8E-4108-AB30-4664370F54F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0200"/>
            <a:ext cx="5354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05F3B77-FD74-4080-9409-6E6E3FBA433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987BF2F-97A9-42CF-ABE1-8754F68FE0A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4680"/>
            <a:ext cx="109724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326CEDC-9334-4083-A0E6-AFFBCE43AE6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0200"/>
            <a:ext cx="5354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96432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F86D1DB-75AA-4503-B175-426CD0C7170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96432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75EE69E-7C1B-4C2D-9E77-D1B3C747C4A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964320"/>
            <a:ext cx="109724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B10B3AC-23FF-46DB-ACC2-B6B411B9CBA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109724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964320"/>
            <a:ext cx="109724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CB5B33C-DB1B-4537-80E7-741A618848A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96432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96432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8183C2A-BBF7-42A5-9044-7D1F63C917F1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020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020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96432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96432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96432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E791E68-B726-4AEE-8C9D-1293754732FF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8435ED5-E922-4826-A25A-BF3C3D92A2D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A4687A1-2A46-41FA-AFED-0EB651A072A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37F9099-1706-4192-B5C1-31EB9F1B250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0200"/>
            <a:ext cx="5354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0133D82-3B22-418E-A847-F540C8258EA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8CE68B8-2F3A-48A5-A180-D6A9CF52D61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4680"/>
            <a:ext cx="109724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6AEFC12-AA7E-4121-A36A-90B364FB2CC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0200"/>
            <a:ext cx="5354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96432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F1957E4-8EC2-4AE1-B788-BCFAB0B001F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96432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C52A6EB-4C3B-4A19-A3B1-364AE488B48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964320"/>
            <a:ext cx="109724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F790D3A-34D4-47AD-8992-577942D55EB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109724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964320"/>
            <a:ext cx="109724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33E43EE-0344-400C-A6FA-EA3FB2FCF1C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96432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96432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0CB2FDED-6172-4E80-9C48-80A5D2DAE29D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020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020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96432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96432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96432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7E0CD17-57AA-42DD-B9C2-944C3A066A26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23D0610-C877-4DFC-BBED-875709E14BE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ADD6BE48-8C93-463D-BF6F-3C8879FCDB1A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740AF41-BC5A-41E3-8135-A91B49FEA3F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6231960" y="1600200"/>
            <a:ext cx="5354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2C43E89-509F-4F6A-A27F-138FEA4F507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9E094CA-8C24-42E6-8F40-B87536B900A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609480" y="274680"/>
            <a:ext cx="109724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CD3BD65-A0EA-4DC7-ACBE-50F4BCB5C18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6231960" y="1600200"/>
            <a:ext cx="5354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609480" y="396432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7724EC7B-E3A9-46DC-9C56-A8187D6F9C0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6231960" y="396432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7349FD1A-4FBA-46D2-80CA-45E3B10BD89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609480" y="3964320"/>
            <a:ext cx="109724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C00FA32-AC26-4E47-8643-7FE3CCAB596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109724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609480" y="3964320"/>
            <a:ext cx="109724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8FA4492-CCC0-44A5-93C0-3A62B4206C5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609480" y="396432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6231960" y="3964320"/>
            <a:ext cx="5354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7F5181A1-1221-492E-B0DD-EC1EA4E3A6B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4319640" y="160020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8029800" y="160020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609480" y="396432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/>
          </p:nvPr>
        </p:nvSpPr>
        <p:spPr>
          <a:xfrm>
            <a:off x="4319640" y="396432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/>
          </p:nvPr>
        </p:nvSpPr>
        <p:spPr>
          <a:xfrm>
            <a:off x="8029800" y="3964320"/>
            <a:ext cx="35330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E5572D4-8919-4D2F-84B2-C13F42F6D3C0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 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98989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372D45A-C6EE-4D51-BE13-07132D5A1064}" type="slidenum">
              <a:rPr lang="ru-RU" sz="1200" b="0" strike="noStrike" spc="-1">
                <a:solidFill>
                  <a:srgbClr val="898989"/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914400" y="2130480"/>
            <a:ext cx="1036296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dt" idx="4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 idx="5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sldNum" idx="6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98989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E548383-900E-471A-B7E4-C074CF3D6E8E}" type="slidenum">
              <a:rPr lang="ru-RU" sz="1200" b="0" strike="noStrike" spc="-1">
                <a:solidFill>
                  <a:srgbClr val="898989"/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19776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 idx="7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ftr" idx="8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 idx="9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98989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BA6783F-6ECC-49F2-BCC8-6F52D7B328E3}" type="slidenum">
              <a:rPr lang="ru-RU" sz="1200" b="0" strike="noStrike" spc="-1">
                <a:solidFill>
                  <a:srgbClr val="898989"/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695160" y="2276640"/>
            <a:ext cx="10972440" cy="207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400" b="1" strike="noStrike" spc="-1" dirty="0" err="1">
                <a:solidFill>
                  <a:schemeClr val="dk1"/>
                </a:solidFill>
                <a:latin typeface="Century Gothic"/>
              </a:rPr>
              <a:t>HearTech</a:t>
            </a:r>
            <a:r>
              <a:rPr lang="ru-RU" sz="4400" b="1" strike="noStrike" spc="-1" dirty="0">
                <a:solidFill>
                  <a:schemeClr val="dk1"/>
                </a:solidFill>
                <a:latin typeface="Century Gothic"/>
              </a:rPr>
              <a:t> </a:t>
            </a:r>
            <a:r>
              <a:rPr lang="ru-RU" sz="4400" b="1" strike="noStrike" spc="-1" dirty="0" err="1">
                <a:solidFill>
                  <a:schemeClr val="dk1"/>
                </a:solidFill>
                <a:latin typeface="Century Gothic"/>
              </a:rPr>
              <a:t>solutions</a:t>
            </a:r>
            <a:r>
              <a:rPr lang="ru-RU" sz="4400" b="1" strike="noStrike" spc="-1" dirty="0">
                <a:solidFill>
                  <a:schemeClr val="dk1"/>
                </a:solidFill>
                <a:latin typeface="Century Gothic"/>
              </a:rPr>
              <a:t>: Умные аппараты для слабослышащих детей</a:t>
            </a:r>
            <a:endParaRPr lang="ru-RU" sz="4400" b="0" strike="noStrike" spc="-1" dirty="0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31" name="Picture 4" descr="D:\работа UNECON\2020.02.13_презентация университет 90 лет АНГЛ\ПРЕЗЕНТАЦИЯ 2021 NEW\бок.png"/>
          <p:cNvPicPr/>
          <p:nvPr/>
        </p:nvPicPr>
        <p:blipFill>
          <a:blip r:embed="rId3"/>
          <a:stretch/>
        </p:blipFill>
        <p:spPr>
          <a:xfrm>
            <a:off x="9451800" y="-27720"/>
            <a:ext cx="2736360" cy="2736360"/>
          </a:xfrm>
          <a:prstGeom prst="rect">
            <a:avLst/>
          </a:prstGeom>
          <a:ln w="0">
            <a:noFill/>
          </a:ln>
        </p:spPr>
      </p:pic>
      <p:pic>
        <p:nvPicPr>
          <p:cNvPr id="132" name="Picture 3" descr="D:\работа UNECON\2020.02.13_презентация университет 90 лет АНГЛ\ПРЕЗЕНТАЦИЯ 2021 NEW\unecon-линия.png"/>
          <p:cNvPicPr/>
          <p:nvPr/>
        </p:nvPicPr>
        <p:blipFill>
          <a:blip r:embed="rId4"/>
          <a:stretch/>
        </p:blipFill>
        <p:spPr>
          <a:xfrm>
            <a:off x="2279520" y="6075360"/>
            <a:ext cx="7632360" cy="809640"/>
          </a:xfrm>
          <a:prstGeom prst="rect">
            <a:avLst/>
          </a:prstGeom>
          <a:ln w="0">
            <a:noFill/>
          </a:ln>
        </p:spPr>
      </p:pic>
      <p:pic>
        <p:nvPicPr>
          <p:cNvPr id="133" name="Picture 2" descr="D:\работа UNECON\2020.02.13_презентация университет 90 лет АНГЛ\ПРЕЗЕНТАЦИЯ 2021 NEW\грифон.png"/>
          <p:cNvPicPr/>
          <p:nvPr/>
        </p:nvPicPr>
        <p:blipFill>
          <a:blip r:embed="rId5"/>
          <a:stretch/>
        </p:blipFill>
        <p:spPr>
          <a:xfrm>
            <a:off x="331200" y="300960"/>
            <a:ext cx="435960" cy="435960"/>
          </a:xfrm>
          <a:prstGeom prst="rect">
            <a:avLst/>
          </a:prstGeom>
          <a:ln w="0">
            <a:noFill/>
          </a:ln>
        </p:spPr>
      </p:pic>
      <p:sp>
        <p:nvSpPr>
          <p:cNvPr id="134" name="TextBox 1"/>
          <p:cNvSpPr/>
          <p:nvPr/>
        </p:nvSpPr>
        <p:spPr>
          <a:xfrm>
            <a:off x="7752240" y="4331160"/>
            <a:ext cx="4104000" cy="1918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Подготовили</a:t>
            </a:r>
            <a:r>
              <a:rPr lang="en-US" sz="2400" b="0" strike="noStrike" spc="-1">
                <a:solidFill>
                  <a:schemeClr val="dk1"/>
                </a:solidFill>
                <a:latin typeface="Calibri"/>
              </a:rPr>
              <a:t>: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Э-</a:t>
            </a:r>
            <a:r>
              <a:rPr lang="en-US" sz="2400" b="0" strike="noStrike" spc="-1">
                <a:solidFill>
                  <a:schemeClr val="dk1"/>
                </a:solidFill>
                <a:latin typeface="Calibri"/>
              </a:rPr>
              <a:t>2108 </a:t>
            </a: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Замалдинова Полина 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Э-</a:t>
            </a:r>
            <a:r>
              <a:rPr lang="en-US" sz="2400" b="0" strike="noStrike" spc="-1">
                <a:solidFill>
                  <a:schemeClr val="dk1"/>
                </a:solidFill>
                <a:latin typeface="Calibri"/>
              </a:rPr>
              <a:t>2108</a:t>
            </a: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 Перелазова Лиза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Э-</a:t>
            </a:r>
            <a:r>
              <a:rPr lang="en-US" sz="2400" b="0" strike="noStrike" spc="-1">
                <a:solidFill>
                  <a:schemeClr val="dk1"/>
                </a:solidFill>
                <a:latin typeface="Calibri"/>
              </a:rPr>
              <a:t>2108</a:t>
            </a: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 Кицаева Сияна 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Э-2107 Пономарева Алена 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777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3600" b="0" strike="noStrike" spc="-1">
                <a:solidFill>
                  <a:schemeClr val="lt1"/>
                </a:solidFill>
                <a:latin typeface="Century Gothic"/>
              </a:rPr>
              <a:t>Актуальность</a:t>
            </a:r>
            <a:endParaRPr lang="ru-RU" sz="36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479520" y="1052640"/>
            <a:ext cx="11102760" cy="507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Wingdings" charset="2"/>
              <a:buChar char=""/>
            </a:pPr>
            <a:r>
              <a:rPr lang="ru-RU" sz="2400" b="1" strike="noStrike" spc="-1">
                <a:solidFill>
                  <a:schemeClr val="lt1"/>
                </a:solidFill>
                <a:latin typeface="Century Gothic"/>
              </a:rPr>
              <a:t>Тугоухость</a:t>
            </a:r>
            <a:r>
              <a:rPr lang="ru-RU" sz="2400" b="0" strike="noStrike" spc="-1">
                <a:solidFill>
                  <a:schemeClr val="lt1"/>
                </a:solidFill>
                <a:latin typeface="Century Gothic"/>
              </a:rPr>
              <a:t> - третье по распространенности заболевание в мире, уступая болезням сердца и артритам.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Wingdings" charset="2"/>
              <a:buChar char=""/>
            </a:pPr>
            <a:r>
              <a:rPr lang="ru-RU" sz="2400" b="0" strike="noStrike" spc="-1">
                <a:solidFill>
                  <a:schemeClr val="lt1"/>
                </a:solidFill>
                <a:latin typeface="Century Gothic"/>
              </a:rPr>
              <a:t>466 миллионов человек в мире страдает от потери слуха, </a:t>
            </a:r>
            <a:r>
              <a:rPr lang="ru-RU" sz="2400" b="1" strike="noStrike" spc="-1">
                <a:solidFill>
                  <a:schemeClr val="lt1"/>
                </a:solidFill>
                <a:latin typeface="Century Gothic"/>
              </a:rPr>
              <a:t>34 миллиона </a:t>
            </a:r>
            <a:r>
              <a:rPr lang="ru-RU" sz="2400" b="0" strike="noStrike" spc="-1">
                <a:solidFill>
                  <a:schemeClr val="lt1"/>
                </a:solidFill>
                <a:latin typeface="Century Gothic"/>
              </a:rPr>
              <a:t>из них составляют </a:t>
            </a:r>
            <a:r>
              <a:rPr lang="ru-RU" sz="2400" b="1" strike="noStrike" spc="-1">
                <a:solidFill>
                  <a:schemeClr val="lt1"/>
                </a:solidFill>
                <a:latin typeface="Century Gothic"/>
              </a:rPr>
              <a:t>дети</a:t>
            </a:r>
            <a:r>
              <a:rPr lang="ru-RU" sz="2400" b="0" strike="noStrike" spc="-1">
                <a:solidFill>
                  <a:schemeClr val="lt1"/>
                </a:solidFill>
                <a:latin typeface="Century Gothic"/>
              </a:rPr>
              <a:t>.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Wingdings" charset="2"/>
              <a:buChar char=""/>
            </a:pPr>
            <a:r>
              <a:rPr lang="ru-RU" sz="2400" b="1" strike="noStrike" spc="-1">
                <a:solidFill>
                  <a:schemeClr val="lt1"/>
                </a:solidFill>
                <a:latin typeface="Century Gothic"/>
              </a:rPr>
              <a:t>15%</a:t>
            </a:r>
            <a:r>
              <a:rPr lang="ru-RU" sz="2400" b="0" strike="noStrike" spc="-1">
                <a:solidFill>
                  <a:schemeClr val="lt1"/>
                </a:solidFill>
                <a:latin typeface="Century Gothic"/>
              </a:rPr>
              <a:t> школьников имеют нарушения слуха.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Wingdings" charset="2"/>
              <a:buChar char=""/>
            </a:pPr>
            <a:r>
              <a:rPr lang="ru-RU" sz="2400" b="0" strike="noStrike" spc="-1">
                <a:solidFill>
                  <a:schemeClr val="lt1"/>
                </a:solidFill>
                <a:latin typeface="Century Gothic"/>
              </a:rPr>
              <a:t>Большая часть детей с врожденными нарушениями слуха рождается у </a:t>
            </a:r>
            <a:r>
              <a:rPr lang="ru-RU" sz="2400" b="1" strike="noStrike" spc="-1">
                <a:solidFill>
                  <a:schemeClr val="lt1"/>
                </a:solidFill>
                <a:latin typeface="Century Gothic"/>
              </a:rPr>
              <a:t>совершенно здоровых родителей.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Wingdings" charset="2"/>
              <a:buChar char=""/>
            </a:pPr>
            <a:r>
              <a:rPr lang="ru-RU" sz="2400" b="0" strike="noStrike" spc="-1">
                <a:solidFill>
                  <a:schemeClr val="lt1"/>
                </a:solidFill>
                <a:latin typeface="Century Gothic"/>
              </a:rPr>
              <a:t>В России живут примерно </a:t>
            </a:r>
            <a:r>
              <a:rPr lang="ru-RU" sz="2400" b="1" strike="noStrike" spc="-1">
                <a:solidFill>
                  <a:schemeClr val="lt1"/>
                </a:solidFill>
                <a:latin typeface="Century Gothic"/>
              </a:rPr>
              <a:t>100 000 </a:t>
            </a:r>
            <a:r>
              <a:rPr lang="ru-RU" sz="2400" b="0" strike="noStrike" spc="-1">
                <a:solidFill>
                  <a:schemeClr val="lt1"/>
                </a:solidFill>
                <a:latin typeface="Century Gothic"/>
              </a:rPr>
              <a:t>детей со слабым слухом. Это означает, что примерно каждый</a:t>
            </a:r>
            <a:r>
              <a:rPr lang="ru-RU" sz="2400" b="1" u="sng" strike="noStrike" spc="-1">
                <a:solidFill>
                  <a:schemeClr val="lt1"/>
                </a:solidFill>
                <a:uFillTx/>
                <a:latin typeface="Century Gothic"/>
              </a:rPr>
              <a:t> десятый ребенок испытывает затруднения с аудиальным восприятием своего окружения.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Wingdings" charset="2"/>
              <a:buChar char=""/>
            </a:pPr>
            <a:r>
              <a:rPr lang="ru-RU" sz="2400" b="0" strike="noStrike" spc="-1">
                <a:solidFill>
                  <a:schemeClr val="lt1"/>
                </a:solidFill>
                <a:latin typeface="Century Gothic"/>
              </a:rPr>
              <a:t>Количество глухих и слабослышащих детей в России имеет </a:t>
            </a:r>
            <a:r>
              <a:rPr lang="ru-RU" sz="2400" b="1" strike="noStrike" spc="-1">
                <a:solidFill>
                  <a:schemeClr val="lt1"/>
                </a:solidFill>
                <a:latin typeface="Century Gothic"/>
              </a:rPr>
              <a:t>тенденцию к увеличению.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94335" y="522855"/>
            <a:ext cx="10104840" cy="110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000" b="1" strike="noStrike" spc="-1" dirty="0">
                <a:solidFill>
                  <a:schemeClr val="dk1"/>
                </a:solidFill>
                <a:latin typeface="Century Gothic" panose="020B0502020202020204" pitchFamily="34" charset="0"/>
              </a:rPr>
              <a:t>Проблема и ее обоснование</a:t>
            </a:r>
            <a:endParaRPr lang="ru-RU" sz="4000" b="0" strike="noStrike" spc="-1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subTitle"/>
          </p:nvPr>
        </p:nvSpPr>
        <p:spPr>
          <a:xfrm>
            <a:off x="5350410" y="1763835"/>
            <a:ext cx="3784065" cy="45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buNone/>
            </a:pPr>
            <a:r>
              <a:rPr lang="ru-RU" sz="2400" b="0" strike="noStrike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Наш продукт специфичен, так как его </a:t>
            </a:r>
            <a:r>
              <a:rPr lang="ru-RU" sz="2400" b="1" strike="noStrike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покупатель и потребитель- это разные люди. </a:t>
            </a:r>
            <a:endParaRPr lang="ru-RU" sz="2400" b="0" strike="noStrike" spc="-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indent="0">
              <a:buNone/>
            </a:pPr>
            <a:endParaRPr lang="en-US" sz="2400" b="0" strike="noStrike" spc="-1" dirty="0" smtClean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indent="0">
              <a:buNone/>
            </a:pPr>
            <a:endParaRPr lang="ru-RU" sz="2400" b="0" strike="noStrike" spc="-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indent="0">
              <a:buNone/>
            </a:pPr>
            <a:r>
              <a:rPr lang="ru-RU" sz="2400" b="0" strike="noStrike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Важно создать такой продукт, который будет отвечать требованиям ребёнка и родителей одновременно</a:t>
            </a:r>
          </a:p>
          <a:p>
            <a:pPr indent="0">
              <a:buNone/>
            </a:pPr>
            <a:endParaRPr lang="ru-RU" sz="2400" b="0" strike="noStrike" spc="-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9" name="Рисунок 138"/>
          <p:cNvPicPr/>
          <p:nvPr/>
        </p:nvPicPr>
        <p:blipFill>
          <a:blip r:embed="rId3"/>
          <a:stretch/>
        </p:blipFill>
        <p:spPr>
          <a:xfrm>
            <a:off x="348525" y="1523775"/>
            <a:ext cx="4871520" cy="4871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Овал 16"/>
          <p:cNvSpPr/>
          <p:nvPr/>
        </p:nvSpPr>
        <p:spPr>
          <a:xfrm>
            <a:off x="8965080" y="1225440"/>
            <a:ext cx="2068560" cy="1775520"/>
          </a:xfrm>
          <a:prstGeom prst="ellipse">
            <a:avLst/>
          </a:prstGeom>
          <a:gradFill rotWithShape="0">
            <a:gsLst>
              <a:gs pos="0">
                <a:srgbClr val="128C91"/>
              </a:gs>
              <a:gs pos="100000">
                <a:srgbClr val="7A4684"/>
              </a:gs>
            </a:gsLst>
            <a:lin ang="498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41" name="Овал 13"/>
          <p:cNvSpPr/>
          <p:nvPr/>
        </p:nvSpPr>
        <p:spPr>
          <a:xfrm>
            <a:off x="5066280" y="1225440"/>
            <a:ext cx="2068560" cy="1775520"/>
          </a:xfrm>
          <a:prstGeom prst="ellipse">
            <a:avLst/>
          </a:prstGeom>
          <a:gradFill rotWithShape="0">
            <a:gsLst>
              <a:gs pos="0">
                <a:srgbClr val="128C91"/>
              </a:gs>
              <a:gs pos="100000">
                <a:srgbClr val="7A4684"/>
              </a:gs>
            </a:gsLst>
            <a:lin ang="498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42" name="Овал 20"/>
          <p:cNvSpPr/>
          <p:nvPr/>
        </p:nvSpPr>
        <p:spPr>
          <a:xfrm>
            <a:off x="1149120" y="1225440"/>
            <a:ext cx="2068560" cy="1775520"/>
          </a:xfrm>
          <a:prstGeom prst="ellipse">
            <a:avLst/>
          </a:prstGeom>
          <a:gradFill rotWithShape="0">
            <a:gsLst>
              <a:gs pos="0">
                <a:srgbClr val="128C91"/>
              </a:gs>
              <a:gs pos="100000">
                <a:srgbClr val="7A4684"/>
              </a:gs>
            </a:gsLst>
            <a:lin ang="498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609480" y="2638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3600" b="1" strike="noStrike" spc="-1">
                <a:solidFill>
                  <a:schemeClr val="dk1"/>
                </a:solidFill>
                <a:latin typeface="Century Gothic"/>
              </a:rPr>
              <a:t>Наши конкуренты</a:t>
            </a:r>
            <a:endParaRPr lang="ru-RU" sz="36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4" name="TextBox 13"/>
          <p:cNvSpPr/>
          <p:nvPr/>
        </p:nvSpPr>
        <p:spPr>
          <a:xfrm>
            <a:off x="1149120" y="1820880"/>
            <a:ext cx="208728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trike="noStrike" spc="-1">
                <a:solidFill>
                  <a:schemeClr val="lt1"/>
                </a:solidFill>
                <a:latin typeface="Century Gothic"/>
              </a:rPr>
              <a:t>PHONAK</a:t>
            </a:r>
            <a:r>
              <a:rPr lang="en-US" sz="3200" b="1" strike="noStrike" spc="-1">
                <a:solidFill>
                  <a:schemeClr val="dk1"/>
                </a:solidFill>
                <a:latin typeface="Century Gothic"/>
              </a:rPr>
              <a:t> 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TextBox 14"/>
          <p:cNvSpPr/>
          <p:nvPr/>
        </p:nvSpPr>
        <p:spPr>
          <a:xfrm>
            <a:off x="1487520" y="4181400"/>
            <a:ext cx="187128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endParaRPr lang="ru-RU" sz="2000" b="0" strike="noStrike" spc="-1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146" name="TextBox 15"/>
          <p:cNvSpPr/>
          <p:nvPr/>
        </p:nvSpPr>
        <p:spPr>
          <a:xfrm>
            <a:off x="5195880" y="1820880"/>
            <a:ext cx="180000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trike="noStrike" spc="-1">
                <a:solidFill>
                  <a:schemeClr val="lt1"/>
                </a:solidFill>
                <a:latin typeface="Century Gothic"/>
              </a:rPr>
              <a:t>OTICON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TextBox 17"/>
          <p:cNvSpPr/>
          <p:nvPr/>
        </p:nvSpPr>
        <p:spPr>
          <a:xfrm>
            <a:off x="9099720" y="1820880"/>
            <a:ext cx="180000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en-US" sz="3200" b="1" strike="noStrike" spc="-1">
                <a:solidFill>
                  <a:schemeClr val="lt1"/>
                </a:solidFill>
                <a:latin typeface="Century Gothic"/>
              </a:rPr>
              <a:t>WIDEX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icture 2"/>
          <p:cNvSpPr/>
          <p:nvPr/>
        </p:nvSpPr>
        <p:spPr>
          <a:xfrm>
            <a:off x="407520" y="3243240"/>
            <a:ext cx="3263760" cy="2642040"/>
          </a:xfrm>
          <a:prstGeom prst="roundRect">
            <a:avLst>
              <a:gd name="adj" fmla="val 16667"/>
            </a:avLst>
          </a:prstGeom>
          <a:blipFill rotWithShape="0">
            <a:blip r:embed="rId3"/>
            <a:srcRect/>
            <a:stretch/>
          </a:blipFill>
          <a:ln w="0">
            <a:noFill/>
          </a:ln>
          <a:effectLst>
            <a:outerShdw blurRad="76320" dist="38073" dir="7800819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icture 6"/>
          <p:cNvSpPr/>
          <p:nvPr/>
        </p:nvSpPr>
        <p:spPr>
          <a:xfrm>
            <a:off x="4093560" y="3243240"/>
            <a:ext cx="3571200" cy="2676600"/>
          </a:xfrm>
          <a:prstGeom prst="roundRect">
            <a:avLst>
              <a:gd name="adj" fmla="val 16667"/>
            </a:avLst>
          </a:prstGeom>
          <a:blipFill rotWithShape="0">
            <a:blip r:embed="rId4"/>
            <a:srcRect/>
            <a:stretch/>
          </a:blipFill>
          <a:ln w="0">
            <a:noFill/>
          </a:ln>
          <a:effectLst>
            <a:outerShdw blurRad="76320" dist="38073" dir="7800819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icture 8"/>
          <p:cNvSpPr/>
          <p:nvPr/>
        </p:nvSpPr>
        <p:spPr>
          <a:xfrm>
            <a:off x="8075880" y="3256560"/>
            <a:ext cx="3824640" cy="2642040"/>
          </a:xfrm>
          <a:prstGeom prst="roundRect">
            <a:avLst>
              <a:gd name="adj" fmla="val 16667"/>
            </a:avLst>
          </a:prstGeom>
          <a:blipFill rotWithShape="0">
            <a:blip r:embed="rId5"/>
            <a:srcRect/>
            <a:stretch/>
          </a:blipFill>
          <a:ln w="0">
            <a:noFill/>
          </a:ln>
          <a:effectLst>
            <a:outerShdw blurRad="76320" dist="38073" dir="7800819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614520" y="1197000"/>
            <a:ext cx="10972440" cy="1012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609480" y="2349360"/>
            <a:ext cx="10972440" cy="3776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graphicFrame>
        <p:nvGraphicFramePr>
          <p:cNvPr id="153" name="Таблица 3"/>
          <p:cNvGraphicFramePr/>
          <p:nvPr/>
        </p:nvGraphicFramePr>
        <p:xfrm>
          <a:off x="609480" y="1032840"/>
          <a:ext cx="10972800" cy="527904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3160">
                <a:tc>
                  <a:txBody>
                    <a:bodyPr/>
                    <a:lstStyle/>
                    <a:p>
                      <a:endParaRPr lang="ru-RU" sz="1800" b="1" strike="noStrike" spc="-1">
                        <a:solidFill>
                          <a:schemeClr val="dk1"/>
                        </a:solidFill>
                        <a:latin typeface="Calibri Light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PHONAK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OTICON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W</a:t>
                      </a:r>
                      <a:r>
                        <a:rPr lang="en-US" sz="18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IDEX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Высокое качество звучания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+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+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+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94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Инновации и передовые технологии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шумоподавление, мультиканальное оцифровывание звука, автоматическая адаптация к различным ситуациям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искусственный интеллект (AI), беспроводное подключение, адаптивная шумоподавляющая система и динамическая настройка звучания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подавление шума, автоматическая адаптация и беспроводное подключение.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57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Дизайн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яркие однотонные варианты моделей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одинаковые модели для взрослых, и для детей, дизайн неприметный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эргономичный дизайн, серый</a:t>
                      </a:r>
                      <a:r>
                        <a:rPr lang="en-US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/</a:t>
                      </a: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бежевый цвет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57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Дополнительные функции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беспроводные подключения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долгосрочная поддержка и обучение родителей и слуховых специалистов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 Light"/>
                        </a:rPr>
                        <a:t>обширная поддержку и обслуживание своим клиентам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BACC6"/>
                      </a:solidFill>
                      <a:prstDash val="solid"/>
                    </a:lnL>
                    <a:lnR w="12240">
                      <a:solidFill>
                        <a:srgbClr val="4BACC6"/>
                      </a:solidFill>
                      <a:prstDash val="solid"/>
                    </a:lnR>
                    <a:lnT w="12240">
                      <a:solidFill>
                        <a:srgbClr val="4BACC6"/>
                      </a:solidFill>
                      <a:prstDash val="solid"/>
                    </a:lnT>
                    <a:lnB w="12240">
                      <a:solidFill>
                        <a:srgbClr val="4BACC6"/>
                      </a:solidFill>
                      <a:prstDash val="solid"/>
                    </a:lnB>
                    <a:solidFill>
                      <a:schemeClr val="accent5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4" name="TextBox 1"/>
          <p:cNvSpPr/>
          <p:nvPr/>
        </p:nvSpPr>
        <p:spPr>
          <a:xfrm>
            <a:off x="2351520" y="277560"/>
            <a:ext cx="74883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strike="noStrike" spc="-1" dirty="0">
                <a:solidFill>
                  <a:schemeClr val="dk1"/>
                </a:solidFill>
                <a:latin typeface="Century Gothic"/>
              </a:rPr>
              <a:t>Преимущества конкурентов</a:t>
            </a:r>
            <a:endParaRPr lang="ru-RU" sz="36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614520" y="1197000"/>
            <a:ext cx="10972440" cy="1012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609480" y="2349360"/>
            <a:ext cx="10972440" cy="3776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graphicFrame>
        <p:nvGraphicFramePr>
          <p:cNvPr id="157" name="Таблица 3"/>
          <p:cNvGraphicFramePr/>
          <p:nvPr>
            <p:extLst>
              <p:ext uri="{D42A27DB-BD31-4B8C-83A1-F6EECF244321}">
                <p14:modId xmlns:p14="http://schemas.microsoft.com/office/powerpoint/2010/main" val="1579211428"/>
              </p:ext>
            </p:extLst>
          </p:nvPr>
        </p:nvGraphicFramePr>
        <p:xfrm>
          <a:off x="609480" y="912960"/>
          <a:ext cx="10972800" cy="528876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6680">
                <a:tc>
                  <a:txBody>
                    <a:bodyPr/>
                    <a:lstStyle/>
                    <a:p>
                      <a:endParaRPr lang="ru-RU" sz="1800" b="1" strike="noStrike" spc="-1">
                        <a:solidFill>
                          <a:schemeClr val="dk1"/>
                        </a:solidFill>
                        <a:latin typeface="Calibri Light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PHONAK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OTICON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W</a:t>
                      </a:r>
                      <a:r>
                        <a:rPr lang="en-US" sz="18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IDEX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72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Дизайн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6 однотонных слуховых аппаратов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в принципе не специализируется на детской линейке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 Light"/>
                        </a:rPr>
                        <a:t>Ограниченная </a:t>
                      </a:r>
                      <a:r>
                        <a:rPr lang="ru-RU" sz="1800" b="0" strike="noStrike" spc="-1" smtClean="0">
                          <a:solidFill>
                            <a:schemeClr val="dk1"/>
                          </a:solidFill>
                          <a:latin typeface="Calibri Light"/>
                        </a:rPr>
                        <a:t>продуктовая линейка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6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Высокая цена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+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+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+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83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Сложности настройки и обслуживания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сложностей нет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детям самим будет трудно разобраться с аппаратом в случае сбоя и могут возникнуть трудности в использовании.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 Light"/>
                        </a:rPr>
                        <a:t>слуховые аппараты </a:t>
                      </a:r>
                      <a:r>
                        <a:rPr lang="ru-RU" sz="1800" b="0" strike="noStrike" spc="-1" dirty="0" err="1">
                          <a:solidFill>
                            <a:schemeClr val="dk1"/>
                          </a:solidFill>
                          <a:latin typeface="Calibri Light"/>
                        </a:rPr>
                        <a:t>Widex</a:t>
                      </a: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 Light"/>
                        </a:rPr>
                        <a:t> иногда требуют дополнительного обучения и поддержки для их правильной настройки и обслуживания.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4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Риск потери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+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+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+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275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Удобство приобретения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+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+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 Light"/>
                        </a:rPr>
                        <a:t>не во всех регионах и странах удается легко найти представителей компании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  <a:prstDash val="solid"/>
                    </a:lnL>
                    <a:lnR w="12240">
                      <a:solidFill>
                        <a:srgbClr val="8064A2"/>
                      </a:solidFill>
                      <a:prstDash val="solid"/>
                    </a:lnR>
                    <a:lnT w="12240">
                      <a:solidFill>
                        <a:srgbClr val="8064A2"/>
                      </a:solidFill>
                      <a:prstDash val="solid"/>
                    </a:lnT>
                    <a:lnB w="12240">
                      <a:solidFill>
                        <a:srgbClr val="8064A2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8" name="TextBox 4"/>
          <p:cNvSpPr/>
          <p:nvPr/>
        </p:nvSpPr>
        <p:spPr>
          <a:xfrm>
            <a:off x="2351520" y="277560"/>
            <a:ext cx="74883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Century Gothic"/>
              </a:rPr>
              <a:t>Недостатки конкурентов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911520" y="980640"/>
            <a:ext cx="9792720" cy="93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lt1"/>
                </a:solidFill>
                <a:latin typeface="Century Gothic"/>
              </a:rPr>
              <a:t>Преимущества </a:t>
            </a:r>
            <a:r>
              <a:rPr lang="ru-RU" sz="4400" b="1" strike="noStrike" spc="-1">
                <a:solidFill>
                  <a:srgbClr val="A9C556"/>
                </a:solidFill>
                <a:latin typeface="Century Gothic"/>
              </a:rPr>
              <a:t>HearTech solutions </a:t>
            </a: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6197760" y="2243160"/>
            <a:ext cx="5384520" cy="3882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E6E0EC"/>
              </a:buClr>
              <a:buFont typeface="Wingdings" charset="2"/>
              <a:buChar char=""/>
            </a:pPr>
            <a:r>
              <a:rPr lang="ru-RU" sz="2800" b="0" strike="noStrike" spc="-1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/>
              </a:rPr>
              <a:t>Встроенный передатчик </a:t>
            </a:r>
            <a:r>
              <a:rPr lang="en-US" sz="2800" b="0" strike="noStrike" spc="-1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/>
              </a:rPr>
              <a:t>GPS</a:t>
            </a: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ru-RU" sz="2800" b="0" strike="noStrike" spc="-1">
                <a:solidFill>
                  <a:schemeClr val="dk1"/>
                </a:solidFill>
                <a:latin typeface="Century Gothic"/>
              </a:rPr>
              <a:t>Защита от утери или кражи</a:t>
            </a: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Wingdings" charset="2"/>
              <a:buChar char=""/>
            </a:pPr>
            <a:r>
              <a:rPr lang="ru-RU" sz="2800" b="0" strike="noStrike" spc="-1">
                <a:solidFill>
                  <a:schemeClr val="lt1"/>
                </a:solidFill>
                <a:latin typeface="Century Gothic"/>
              </a:rPr>
              <a:t>Приложение для родительского контроля</a:t>
            </a: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561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609480" y="2243160"/>
            <a:ext cx="5384520" cy="3882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ru-RU" sz="2800" b="0" strike="noStrike" spc="-1">
                <a:solidFill>
                  <a:schemeClr val="dk1"/>
                </a:solidFill>
                <a:latin typeface="Century Gothic"/>
              </a:rPr>
              <a:t>Разноцветный дизайн</a:t>
            </a: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Wingdings" charset="2"/>
              <a:buChar char=""/>
            </a:pPr>
            <a:r>
              <a:rPr lang="ru-RU" sz="2800" b="0" strike="noStrike" spc="-1">
                <a:solidFill>
                  <a:schemeClr val="lt1"/>
                </a:solidFill>
                <a:latin typeface="Century Gothic"/>
              </a:rPr>
              <a:t>Любимые герои детей на аппаратах</a:t>
            </a: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ru-RU" sz="2800" b="0" strike="noStrike" spc="-1">
                <a:solidFill>
                  <a:schemeClr val="dk1"/>
                </a:solidFill>
                <a:latin typeface="Century Gothic"/>
              </a:rPr>
              <a:t>Отсутствие лишних функций</a:t>
            </a: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Wingdings" charset="2"/>
              <a:buChar char=""/>
            </a:pPr>
            <a:r>
              <a:rPr lang="ru-RU" sz="2800" b="0" strike="noStrike" spc="-1">
                <a:solidFill>
                  <a:schemeClr val="lt1"/>
                </a:solidFill>
                <a:latin typeface="Century Gothic"/>
              </a:rPr>
              <a:t>Относительно низкая стоимость</a:t>
            </a: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Box 13"/>
          <p:cNvSpPr/>
          <p:nvPr/>
        </p:nvSpPr>
        <p:spPr>
          <a:xfrm>
            <a:off x="1415880" y="3246480"/>
            <a:ext cx="208728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800" b="1" strike="noStrike" spc="-1">
                <a:solidFill>
                  <a:schemeClr val="lt1"/>
                </a:solidFill>
                <a:latin typeface="Century Gothic"/>
              </a:rPr>
              <a:t>1000+</a:t>
            </a:r>
            <a:endParaRPr lang="ru-RU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TextBox 14"/>
          <p:cNvSpPr/>
          <p:nvPr/>
        </p:nvSpPr>
        <p:spPr>
          <a:xfrm>
            <a:off x="1487520" y="4181400"/>
            <a:ext cx="187128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>
                <a:solidFill>
                  <a:schemeClr val="lt1"/>
                </a:solidFill>
                <a:latin typeface="Century Gothic"/>
              </a:rPr>
              <a:t>участников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TextBox 15"/>
          <p:cNvSpPr/>
          <p:nvPr/>
        </p:nvSpPr>
        <p:spPr>
          <a:xfrm>
            <a:off x="5116680" y="3213000"/>
            <a:ext cx="180000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800" b="1" strike="noStrike" spc="-1">
                <a:solidFill>
                  <a:schemeClr val="lt1"/>
                </a:solidFill>
                <a:latin typeface="Century Gothic"/>
              </a:rPr>
              <a:t>12</a:t>
            </a:r>
            <a:endParaRPr lang="ru-RU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TextBox 16"/>
          <p:cNvSpPr/>
          <p:nvPr/>
        </p:nvSpPr>
        <p:spPr>
          <a:xfrm>
            <a:off x="5127480" y="3933720"/>
            <a:ext cx="1871280" cy="1004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>
                <a:solidFill>
                  <a:schemeClr val="lt1"/>
                </a:solidFill>
                <a:latin typeface="Century Gothic"/>
              </a:rPr>
              <a:t>спикеров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0" strike="noStrike" spc="-1">
                <a:solidFill>
                  <a:schemeClr val="lt1"/>
                </a:solidFill>
                <a:latin typeface="Century Gothic"/>
              </a:rPr>
              <a:t>пленарного заседания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TextBox 18"/>
          <p:cNvSpPr/>
          <p:nvPr/>
        </p:nvSpPr>
        <p:spPr>
          <a:xfrm>
            <a:off x="8724960" y="4089240"/>
            <a:ext cx="1871280" cy="69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>
                <a:solidFill>
                  <a:schemeClr val="lt1"/>
                </a:solidFill>
                <a:latin typeface="Century Gothic"/>
              </a:rPr>
              <a:t>панельные сессии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entury Gothic"/>
              </a:rPr>
              <a:t>Пример дизайна</a:t>
            </a: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68" name="Picture 2" descr="Мама-дизайнер придумала, как сделать так, чтобы ребенок не стеснялся носить  слуховой аппарат"/>
          <p:cNvPicPr/>
          <p:nvPr/>
        </p:nvPicPr>
        <p:blipFill>
          <a:blip r:embed="rId3"/>
          <a:stretch/>
        </p:blipFill>
        <p:spPr>
          <a:xfrm>
            <a:off x="627840" y="1508760"/>
            <a:ext cx="6295680" cy="4304880"/>
          </a:xfrm>
          <a:prstGeom prst="rect">
            <a:avLst/>
          </a:prstGeom>
          <a:ln w="0">
            <a:noFill/>
          </a:ln>
        </p:spPr>
      </p:pic>
      <p:pic>
        <p:nvPicPr>
          <p:cNvPr id="169" name="Picture 4" descr="https://sun9-18.userapi.com/impg/DvlAxQdvF074rCj7l6K4BBAEgkStBwC4dVqKaw/4fntwuIG-aY.jpg?size=632x621&amp;quality=95&amp;sign=1a5148d11cd356550efb59ae0c9b7843&amp;type=album"/>
          <p:cNvPicPr/>
          <p:nvPr/>
        </p:nvPicPr>
        <p:blipFill>
          <a:blip r:embed="rId4"/>
          <a:stretch/>
        </p:blipFill>
        <p:spPr>
          <a:xfrm>
            <a:off x="7200720" y="1508760"/>
            <a:ext cx="4381200" cy="4304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 idx="4294967295"/>
          </p:nvPr>
        </p:nvSpPr>
        <p:spPr>
          <a:xfrm>
            <a:off x="609480" y="274680"/>
            <a:ext cx="10972440" cy="777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dirty="0" smtClean="0">
                <a:solidFill>
                  <a:schemeClr val="bg1"/>
                </a:solidFill>
              </a:rPr>
              <a:t>Бизнес-модель: финансирование</a:t>
            </a:r>
            <a:endParaRPr lang="ru-RU" sz="3600" b="0" strike="noStrike" spc="-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idx="4294967295"/>
          </p:nvPr>
        </p:nvSpPr>
        <p:spPr>
          <a:xfrm>
            <a:off x="479520" y="1052639"/>
            <a:ext cx="6964989" cy="5181905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Получение прибыли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: мы создаем собственные оригинальные дизайны и продаем права на их использование с целью извлечения прибыли. </a:t>
            </a:r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Для </a:t>
            </a: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привлечения </a:t>
            </a:r>
            <a: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финансовых ресурсов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мы намерены привлечь инвестиции от венчурных и фондовых инвесторов, заинтересованных в секторе здравоохранения и технологий. Мы также будем искать гранты и государственную поддержку для финансирования исследований и разработки новых продуктов.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037" y="2027817"/>
            <a:ext cx="4064000" cy="32315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3163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 idx="4294967295"/>
          </p:nvPr>
        </p:nvSpPr>
        <p:spPr>
          <a:xfrm>
            <a:off x="609480" y="274680"/>
            <a:ext cx="10972440" cy="777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chemeClr val="bg1"/>
                </a:solidFill>
              </a:rPr>
              <a:t>Бизнес-модел</a:t>
            </a:r>
            <a:r>
              <a:rPr lang="ru-RU" sz="3600" b="1" dirty="0">
                <a:solidFill>
                  <a:schemeClr val="bg1"/>
                </a:solidFill>
              </a:rPr>
              <a:t>ь</a:t>
            </a:r>
            <a:r>
              <a:rPr lang="ru-RU" sz="3600" b="1" dirty="0" smtClean="0">
                <a:solidFill>
                  <a:schemeClr val="bg1"/>
                </a:solidFill>
              </a:rPr>
              <a:t>: потребители и поставщики</a:t>
            </a:r>
            <a:endParaRPr lang="ru-RU" sz="3600" b="0" strike="noStrike" spc="-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idx="4294967295"/>
          </p:nvPr>
        </p:nvSpPr>
        <p:spPr>
          <a:xfrm>
            <a:off x="479520" y="1052640"/>
            <a:ext cx="6835680" cy="5255796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0" indent="0" algn="just"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Потребители </a:t>
            </a: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и поставщики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: мы планируем установить прямой контакт с потребителями, включая детей, их родителей и специалистов в области слуховой реабилитации. Будем тесно сотрудничать с ними, чтобы понять их потребности и предложить наши решения.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Один из вариантов развития </a:t>
            </a: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бизнеса - </a:t>
            </a: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сотрудничество с местными производителями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аппаратов и предоставление услуг по созданию дизайнов</a:t>
            </a: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ru-RU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374" y="2168444"/>
            <a:ext cx="3749546" cy="302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 idx="4294967295"/>
          </p:nvPr>
        </p:nvSpPr>
        <p:spPr>
          <a:xfrm>
            <a:off x="609480" y="274680"/>
            <a:ext cx="10972440" cy="777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Бизнес-модель: продвижение продукции</a:t>
            </a:r>
            <a:endParaRPr lang="ru-RU" sz="3600" b="0" strike="noStrike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idx="4294967295"/>
          </p:nvPr>
        </p:nvSpPr>
        <p:spPr>
          <a:xfrm>
            <a:off x="202683" y="1055936"/>
            <a:ext cx="7523577" cy="518877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0" indent="0" algn="just">
              <a:buNone/>
            </a:pP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Мы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планируем </a:t>
            </a: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продвигать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наш продукт через наш веб-сайт, социальные медиа платформы и партнеров из области слуховой реабилитации. Будем также устанавливать контакты с медицинскими учреждениями, школами и реабилитационными центрами для продвижения нашей продукции. 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Мы планируем активно </a:t>
            </a: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сотрудничать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с научно-исследовательскими институтами и университетами для развития новых технологий и усовершенствования нашей продукции. Будем также стремиться к партнерствам с международными организациями в области слуховой реабилитации для доступа к новым исследованиям и ресурсам.</a:t>
            </a: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Wingdings" charset="2"/>
              <a:buChar char=""/>
            </a:pPr>
            <a:endParaRPr lang="ru-RU" sz="2400" b="0" strike="noStrike" spc="-1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260" y="1803633"/>
            <a:ext cx="4371553" cy="354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2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 idx="4294967295"/>
          </p:nvPr>
        </p:nvSpPr>
        <p:spPr>
          <a:xfrm>
            <a:off x="609480" y="642819"/>
            <a:ext cx="9485865" cy="1012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algn="ctr"/>
            <a:r>
              <a:rPr lang="ru-RU" sz="4000" b="1" spc="-1" dirty="0">
                <a:solidFill>
                  <a:schemeClr val="dk1"/>
                </a:solidFill>
                <a:latin typeface="Century Gothic" panose="020B0502020202020204" pitchFamily="34" charset="0"/>
              </a:rPr>
              <a:t>ПЛАН ДАЛЬНЕЙШЕГО РАЗВИТИЯ СТАРТАП-ПРОЕКТА </a:t>
            </a:r>
            <a:endParaRPr lang="ru-RU" sz="4000" b="1" strike="noStrike" spc="-1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idx="4294967295"/>
          </p:nvPr>
        </p:nvSpPr>
        <p:spPr>
          <a:xfrm>
            <a:off x="609480" y="1856509"/>
            <a:ext cx="11120702" cy="4895273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None/>
            </a:pPr>
            <a:r>
              <a:rPr lang="ru-RU" sz="1800" b="1" spc="-1" dirty="0">
                <a:solidFill>
                  <a:srgbClr val="038D8F"/>
                </a:solidFill>
                <a:latin typeface="Century Gothic" panose="020B0502020202020204" pitchFamily="34" charset="0"/>
                <a:ea typeface="+mj-ea"/>
                <a:cs typeface="+mj-cs"/>
              </a:rPr>
              <a:t>В дальнейшем мы проектируем и разрабатываем прототипы</a:t>
            </a:r>
            <a:endParaRPr lang="en-US" sz="1800" b="1" spc="-1" dirty="0">
              <a:solidFill>
                <a:srgbClr val="038D8F"/>
              </a:solidFill>
              <a:latin typeface="Century Gothic" panose="020B0502020202020204" pitchFamily="34" charset="0"/>
              <a:ea typeface="+mj-ea"/>
              <a:cs typeface="+mj-cs"/>
            </a:endParaRPr>
          </a:p>
          <a:p>
            <a:pPr marL="0" lvl="0" indent="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None/>
            </a:pPr>
            <a:r>
              <a:rPr lang="ru-RU" sz="1800" spc="-1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+mj-cs"/>
              </a:rPr>
              <a:t> -Необходимо  разработать эскизный проект умного аппарата с функциями усиления звука</a:t>
            </a:r>
          </a:p>
          <a:p>
            <a:pPr marL="0" lvl="0" indent="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None/>
            </a:pPr>
            <a:r>
              <a:rPr lang="ru-RU" sz="1800" spc="-1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+mj-cs"/>
              </a:rPr>
              <a:t> - Подготовить технические спецификации прототипа</a:t>
            </a:r>
          </a:p>
          <a:p>
            <a:pPr marL="0" lvl="0" indent="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None/>
            </a:pPr>
            <a:r>
              <a:rPr lang="ru-RU" sz="1800" spc="-1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+mj-cs"/>
              </a:rPr>
              <a:t> - Реализовать прототип умного </a:t>
            </a:r>
            <a:r>
              <a:rPr lang="ru-RU" sz="1800" spc="-1" dirty="0" smtClean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+mj-cs"/>
              </a:rPr>
              <a:t>аппарата</a:t>
            </a:r>
            <a:endParaRPr lang="ru-RU" sz="1800" spc="-1" dirty="0">
              <a:solidFill>
                <a:srgbClr val="000000"/>
              </a:solidFill>
              <a:latin typeface="Century Gothic" panose="020B0502020202020204" pitchFamily="34" charset="0"/>
              <a:ea typeface="+mj-ea"/>
              <a:cs typeface="+mj-cs"/>
            </a:endParaRPr>
          </a:p>
          <a:p>
            <a:pPr marL="0" lvl="0" indent="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None/>
            </a:pPr>
            <a:r>
              <a:rPr lang="ru-RU" sz="1800" b="1" spc="-1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lang="ru-RU" sz="1800" b="1" spc="-1" dirty="0">
                <a:solidFill>
                  <a:srgbClr val="038D8F"/>
                </a:solidFill>
                <a:latin typeface="Century Gothic" panose="020B0502020202020204" pitchFamily="34" charset="0"/>
                <a:ea typeface="+mj-ea"/>
                <a:cs typeface="+mj-cs"/>
              </a:rPr>
              <a:t>Следующий этап: </a:t>
            </a:r>
            <a:r>
              <a:rPr lang="ru-RU" sz="1800" b="1" spc="-1" dirty="0" err="1">
                <a:solidFill>
                  <a:srgbClr val="038D8F"/>
                </a:solidFill>
                <a:latin typeface="Century Gothic" panose="020B0502020202020204" pitchFamily="34" charset="0"/>
                <a:ea typeface="+mj-ea"/>
                <a:cs typeface="+mj-cs"/>
              </a:rPr>
              <a:t>Валидация</a:t>
            </a:r>
            <a:r>
              <a:rPr lang="ru-RU" sz="1800" b="1" spc="-1" dirty="0">
                <a:solidFill>
                  <a:srgbClr val="038D8F"/>
                </a:solidFill>
                <a:latin typeface="Century Gothic" panose="020B0502020202020204" pitchFamily="34" charset="0"/>
                <a:ea typeface="+mj-ea"/>
                <a:cs typeface="+mj-cs"/>
              </a:rPr>
              <a:t> прототипа</a:t>
            </a:r>
          </a:p>
          <a:p>
            <a:pPr marL="0" lvl="0" indent="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None/>
            </a:pPr>
            <a:r>
              <a:rPr lang="ru-RU" sz="1800" spc="-1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+mj-cs"/>
              </a:rPr>
              <a:t> - Провести промежуточные тесты с небольшой группой слабослышащих детей и собрать обратную связь </a:t>
            </a:r>
          </a:p>
          <a:p>
            <a:pPr marL="285750" lvl="0" indent="-28575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Tx/>
              <a:buChar char="-"/>
            </a:pPr>
            <a:r>
              <a:rPr lang="ru-RU" sz="1800" spc="-1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+mj-cs"/>
              </a:rPr>
              <a:t>Исправить ошибки и недостатки прототипа, внедрить предложения и </a:t>
            </a:r>
            <a:r>
              <a:rPr lang="ru-RU" sz="1800" spc="-1" dirty="0" smtClean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+mj-cs"/>
              </a:rPr>
              <a:t>рекомендации</a:t>
            </a:r>
            <a:endParaRPr lang="ru-RU" sz="1800" spc="-1" dirty="0">
              <a:solidFill>
                <a:srgbClr val="000000"/>
              </a:solidFill>
              <a:latin typeface="Century Gothic" panose="020B0502020202020204" pitchFamily="34" charset="0"/>
              <a:ea typeface="+mj-ea"/>
              <a:cs typeface="+mj-cs"/>
            </a:endParaRPr>
          </a:p>
          <a:p>
            <a:pPr marL="0" lvl="0" indent="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None/>
            </a:pPr>
            <a:r>
              <a:rPr lang="ru-RU" sz="1800" b="1" spc="-1" dirty="0">
                <a:solidFill>
                  <a:srgbClr val="038D8F"/>
                </a:solidFill>
                <a:latin typeface="Century Gothic" panose="020B0502020202020204" pitchFamily="34" charset="0"/>
                <a:ea typeface="+mj-ea"/>
                <a:cs typeface="+mj-cs"/>
              </a:rPr>
              <a:t> Далее: Демонстрация и отзывы пользователей </a:t>
            </a:r>
          </a:p>
          <a:p>
            <a:pPr marL="0" lvl="0" indent="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None/>
            </a:pPr>
            <a:r>
              <a:rPr lang="ru-RU" sz="1800" spc="-1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+mj-cs"/>
              </a:rPr>
              <a:t>- Провести испытания умных аппаратов среди широкой группы детей с разными типами и уровнями слуховых нарушений</a:t>
            </a:r>
          </a:p>
          <a:p>
            <a:pPr marL="0" lvl="0" indent="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None/>
            </a:pPr>
            <a:r>
              <a:rPr lang="ru-RU" sz="1800" spc="-1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+mj-cs"/>
              </a:rPr>
              <a:t> - Собрать обратную связь от пользователей, и оценить уровень удовлетворенности.</a:t>
            </a:r>
          </a:p>
          <a:p>
            <a:pPr indent="0">
              <a:spcBef>
                <a:spcPts val="1417"/>
              </a:spcBef>
              <a:buNone/>
            </a:pPr>
            <a:endParaRPr lang="ru-RU" sz="3200" b="0" strike="noStrike" spc="-1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65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 idx="4294967295"/>
          </p:nvPr>
        </p:nvSpPr>
        <p:spPr>
          <a:xfrm>
            <a:off x="803444" y="208710"/>
            <a:ext cx="9485865" cy="770345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algn="ctr"/>
            <a:r>
              <a:rPr lang="ru-RU" sz="3200" b="1" spc="-1" dirty="0">
                <a:solidFill>
                  <a:schemeClr val="dk1"/>
                </a:solidFill>
                <a:latin typeface="Century Gothic" panose="020B0502020202020204" pitchFamily="34" charset="0"/>
              </a:rPr>
              <a:t>ПЛАН ДАЛЬНЕЙШЕГО РАЗВИТИЯ СТАРТАП-ПРОЕКТА </a:t>
            </a:r>
            <a:endParaRPr lang="ru-RU" sz="3200" b="1" strike="noStrike" spc="-1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idx="4294967295"/>
          </p:nvPr>
        </p:nvSpPr>
        <p:spPr>
          <a:xfrm>
            <a:off x="637189" y="979055"/>
            <a:ext cx="11120702" cy="5227781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72000" indent="0">
              <a:spcBef>
                <a:spcPts val="400"/>
              </a:spcBef>
              <a:buNone/>
            </a:pPr>
            <a:r>
              <a:rPr lang="ru-RU" sz="1800" b="1" spc="-1" dirty="0">
                <a:solidFill>
                  <a:srgbClr val="038D8F"/>
                </a:solidFill>
                <a:latin typeface="Century Gothic" panose="020B0502020202020204" pitchFamily="34" charset="0"/>
              </a:rPr>
              <a:t>Следующий этап : Переход к производству и коммерциализации</a:t>
            </a:r>
          </a:p>
          <a:p>
            <a:pPr marL="7200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spc="-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- </a:t>
            </a:r>
            <a:r>
              <a:rPr lang="ru-RU" sz="1800" spc="-1" dirty="0">
                <a:solidFill>
                  <a:schemeClr val="dk1"/>
                </a:solidFill>
                <a:latin typeface="Century Gothic" panose="020B0502020202020204" pitchFamily="34" charset="0"/>
              </a:rPr>
              <a:t>Участие в выставках, конференциях и других событиях, </a:t>
            </a:r>
            <a:r>
              <a:rPr lang="ru-RU" sz="1800" spc="-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чтобы </a:t>
            </a:r>
            <a:r>
              <a:rPr lang="ru-RU" sz="1800" spc="-1" dirty="0">
                <a:solidFill>
                  <a:schemeClr val="dk1"/>
                </a:solidFill>
                <a:latin typeface="Century Gothic" panose="020B0502020202020204" pitchFamily="34" charset="0"/>
              </a:rPr>
              <a:t>привлечь внимание потенциальных инвесторов и </a:t>
            </a:r>
            <a:r>
              <a:rPr lang="ru-RU" sz="1800" spc="-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партнеров</a:t>
            </a:r>
          </a:p>
          <a:p>
            <a:pPr marL="7200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spc="-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- Заключение </a:t>
            </a:r>
            <a:r>
              <a:rPr lang="ru-RU" sz="1800" spc="-1" dirty="0">
                <a:solidFill>
                  <a:schemeClr val="dk1"/>
                </a:solidFill>
                <a:latin typeface="Century Gothic" panose="020B0502020202020204" pitchFamily="34" charset="0"/>
              </a:rPr>
              <a:t>соглашений с производителями и дистрибьюторами для массового производства и распространения умных </a:t>
            </a:r>
            <a:r>
              <a:rPr lang="ru-RU" sz="1800" spc="-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аппаратов</a:t>
            </a:r>
          </a:p>
          <a:p>
            <a:pPr marL="7200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spc="-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- </a:t>
            </a:r>
            <a:r>
              <a:rPr lang="ru-RU" sz="1800" spc="-1" dirty="0">
                <a:solidFill>
                  <a:schemeClr val="dk1"/>
                </a:solidFill>
                <a:latin typeface="Century Gothic" panose="020B0502020202020204" pitchFamily="34" charset="0"/>
              </a:rPr>
              <a:t>Развитие стратегии маркетинга и продаж для увеличения осведомленности о продукте и привлечения клиентов. </a:t>
            </a:r>
          </a:p>
          <a:p>
            <a:pPr marL="7200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spc="-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- Обеспечение </a:t>
            </a:r>
            <a:r>
              <a:rPr lang="ru-RU" sz="1800" spc="-1" dirty="0">
                <a:solidFill>
                  <a:schemeClr val="dk1"/>
                </a:solidFill>
                <a:latin typeface="Century Gothic" panose="020B0502020202020204" pitchFamily="34" charset="0"/>
              </a:rPr>
              <a:t>надлежащего технического и клиентского обслуживания для умных аппаратов. </a:t>
            </a:r>
          </a:p>
          <a:p>
            <a:pPr marL="7200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1" spc="-1" dirty="0" smtClean="0">
                <a:solidFill>
                  <a:srgbClr val="038D8F"/>
                </a:solidFill>
                <a:latin typeface="Century Gothic" panose="020B0502020202020204" pitchFamily="34" charset="0"/>
              </a:rPr>
              <a:t>Последний </a:t>
            </a:r>
            <a:r>
              <a:rPr lang="ru-RU" sz="1800" b="1" spc="-1" dirty="0">
                <a:solidFill>
                  <a:srgbClr val="038D8F"/>
                </a:solidFill>
                <a:latin typeface="Century Gothic" panose="020B0502020202020204" pitchFamily="34" charset="0"/>
              </a:rPr>
              <a:t>этап: Улучшение и расширение </a:t>
            </a:r>
            <a:r>
              <a:rPr lang="ru-RU" sz="1800" b="1" spc="-1" dirty="0" smtClean="0">
                <a:solidFill>
                  <a:srgbClr val="038D8F"/>
                </a:solidFill>
                <a:latin typeface="Century Gothic" panose="020B0502020202020204" pitchFamily="34" charset="0"/>
              </a:rPr>
              <a:t>функционала</a:t>
            </a:r>
          </a:p>
          <a:p>
            <a:pPr marL="7200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spc="-1" dirty="0" smtClean="0">
                <a:latin typeface="Century Gothic" panose="020B0502020202020204" pitchFamily="34" charset="0"/>
              </a:rPr>
              <a:t>- </a:t>
            </a:r>
            <a:r>
              <a:rPr lang="ru-RU" sz="1800" spc="-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Исследование </a:t>
            </a:r>
            <a:r>
              <a:rPr lang="ru-RU" sz="1800" spc="-1" dirty="0">
                <a:solidFill>
                  <a:schemeClr val="dk1"/>
                </a:solidFill>
                <a:latin typeface="Century Gothic" panose="020B0502020202020204" pitchFamily="34" charset="0"/>
              </a:rPr>
              <a:t>и разработка дополнительных </a:t>
            </a:r>
            <a:r>
              <a:rPr lang="ru-RU" sz="1800" spc="-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функций</a:t>
            </a:r>
          </a:p>
          <a:p>
            <a:pPr marL="7200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spc="-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- Постоянные </a:t>
            </a:r>
            <a:r>
              <a:rPr lang="ru-RU" sz="1800" spc="-1" dirty="0">
                <a:solidFill>
                  <a:schemeClr val="dk1"/>
                </a:solidFill>
                <a:latin typeface="Century Gothic" panose="020B0502020202020204" pitchFamily="34" charset="0"/>
              </a:rPr>
              <a:t>обновления и улучшения умных аппаратов для обеспечения их актуальности и конкурентоспособности на рынке. </a:t>
            </a:r>
            <a:endParaRPr lang="ru-RU" sz="1800" spc="-1" dirty="0" smtClean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7200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spc="-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Главная задача – продолжение </a:t>
            </a:r>
            <a:r>
              <a:rPr lang="ru-RU" sz="1800" spc="-1" dirty="0">
                <a:solidFill>
                  <a:schemeClr val="dk1"/>
                </a:solidFill>
                <a:latin typeface="Century Gothic" panose="020B0502020202020204" pitchFamily="34" charset="0"/>
              </a:rPr>
              <a:t>сотрудничества с экспертами в области слуховых нарушений детей и непрерывное взаимодействие с целевой аудиторией - слабослышащими детьми и их родителями.</a:t>
            </a:r>
          </a:p>
          <a:p>
            <a:pPr indent="0">
              <a:spcBef>
                <a:spcPts val="1417"/>
              </a:spcBef>
              <a:buNone/>
            </a:pPr>
            <a:endParaRPr lang="ru-RU" sz="3200" b="0" strike="noStrike" spc="-1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19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767520" y="4725000"/>
            <a:ext cx="10972440" cy="207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800" b="1" strike="noStrike" spc="-1">
                <a:solidFill>
                  <a:schemeClr val="lt1"/>
                </a:solidFill>
                <a:latin typeface="Century Gothic"/>
              </a:rPr>
              <a:t>Спасибо за внимание</a:t>
            </a:r>
            <a:r>
              <a:rPr lang="ru-RU" sz="4400" b="1" strike="noStrike" spc="-1">
                <a:solidFill>
                  <a:schemeClr val="lt1"/>
                </a:solidFill>
                <a:latin typeface="Century Gothic"/>
              </a:rPr>
              <a:t>!</a:t>
            </a: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70000"/>
              </a:schemeClr>
            </a:gs>
            <a:gs pos="43000">
              <a:schemeClr val="phClr">
                <a:tint val="44000"/>
              </a:schemeClr>
            </a:gs>
            <a:gs pos="93000">
              <a:schemeClr val="phClr">
                <a:tint val="15000"/>
              </a:schemeClr>
            </a:gs>
            <a:gs pos="100000">
              <a:schemeClr val="phClr">
                <a:tint val="5000"/>
              </a:schemeClr>
            </a:gs>
          </a:gsLst>
          <a:path path="circle">
            <a:fillToRect l="50000" t="130000" r="50000" b="-30000"/>
          </a:path>
          <a:tileRect/>
        </a:gradFill>
        <a:gradFill>
          <a:gsLst>
            <a:gs pos="0">
              <a:schemeClr val="phClr">
                <a:tint val="98000"/>
                <a:shade val="25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tint val="50000"/>
              </a:schemeClr>
            </a:gs>
          </a:gsLst>
          <a:path path="circle">
            <a:fillToRect l="50000" t="130000" r="50000" b="-30000"/>
          </a:path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70000"/>
              </a:schemeClr>
            </a:gs>
            <a:gs pos="43000">
              <a:schemeClr val="phClr">
                <a:tint val="44000"/>
              </a:schemeClr>
            </a:gs>
            <a:gs pos="93000">
              <a:schemeClr val="phClr">
                <a:tint val="15000"/>
              </a:schemeClr>
            </a:gs>
            <a:gs pos="100000">
              <a:schemeClr val="phClr">
                <a:tint val="5000"/>
              </a:schemeClr>
            </a:gs>
          </a:gsLst>
          <a:path path="circle">
            <a:fillToRect l="50000" t="130000" r="50000" b="-30000"/>
          </a:path>
          <a:tileRect/>
        </a:gradFill>
        <a:gradFill>
          <a:gsLst>
            <a:gs pos="0">
              <a:schemeClr val="phClr">
                <a:tint val="98000"/>
                <a:shade val="25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tint val="50000"/>
              </a:schemeClr>
            </a:gs>
          </a:gsLst>
          <a:path path="circle">
            <a:fillToRect l="50000" t="130000" r="50000" b="-30000"/>
          </a:path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70000"/>
              </a:schemeClr>
            </a:gs>
            <a:gs pos="43000">
              <a:schemeClr val="phClr">
                <a:tint val="44000"/>
              </a:schemeClr>
            </a:gs>
            <a:gs pos="93000">
              <a:schemeClr val="phClr">
                <a:tint val="15000"/>
              </a:schemeClr>
            </a:gs>
            <a:gs pos="100000">
              <a:schemeClr val="phClr">
                <a:tint val="5000"/>
              </a:schemeClr>
            </a:gs>
          </a:gsLst>
          <a:path path="circle">
            <a:fillToRect l="50000" t="130000" r="50000" b="-30000"/>
          </a:path>
          <a:tileRect/>
        </a:gradFill>
        <a:gradFill>
          <a:gsLst>
            <a:gs pos="0">
              <a:schemeClr val="phClr">
                <a:tint val="98000"/>
                <a:shade val="25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tint val="50000"/>
              </a:schemeClr>
            </a:gs>
          </a:gsLst>
          <a:path path="circle">
            <a:fillToRect l="50000" t="130000" r="50000" b="-30000"/>
          </a:path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14947</TotalTime>
  <Words>707</Words>
  <Application>Microsoft Office PowerPoint</Application>
  <PresentationFormat>Широкоэкранный</PresentationFormat>
  <Paragraphs>113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Calibri</vt:lpstr>
      <vt:lpstr>Calibri Light</vt:lpstr>
      <vt:lpstr>Century Gothic</vt:lpstr>
      <vt:lpstr>DejaVu Sans</vt:lpstr>
      <vt:lpstr>Symbol</vt:lpstr>
      <vt:lpstr>Times New Roman</vt:lpstr>
      <vt:lpstr>Wingdings</vt:lpstr>
      <vt:lpstr>Тема Office</vt:lpstr>
      <vt:lpstr>Тема Office</vt:lpstr>
      <vt:lpstr>Тема Office</vt:lpstr>
      <vt:lpstr>HearTech solutions: Умные аппараты для слабослышащих детей</vt:lpstr>
      <vt:lpstr>Актуальность</vt:lpstr>
      <vt:lpstr>Проблема и ее обоснование</vt:lpstr>
      <vt:lpstr>Наши конкуренты</vt:lpstr>
      <vt:lpstr>Презентация PowerPoint</vt:lpstr>
      <vt:lpstr>Презентация PowerPoint</vt:lpstr>
      <vt:lpstr>Преимущества HearTech solutions </vt:lpstr>
      <vt:lpstr>Пример дизайна</vt:lpstr>
      <vt:lpstr>Бизнес-модель: финансирование</vt:lpstr>
      <vt:lpstr>Бизнес-модель: потребители и поставщики</vt:lpstr>
      <vt:lpstr>Бизнес-модель: продвижение продукции</vt:lpstr>
      <vt:lpstr>ПЛАН ДАЛЬНЕЙШЕГО РАЗВИТИЯ СТАРТАП-ПРОЕКТА </vt:lpstr>
      <vt:lpstr>ПЛАН ДАЛЬНЕЙШЕГО РАЗВИТИЯ СТАРТАП-ПРОЕКТА 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sidorova.v</dc:creator>
  <dc:description/>
  <cp:lastModifiedBy>Елизавета</cp:lastModifiedBy>
  <cp:revision>623</cp:revision>
  <dcterms:created xsi:type="dcterms:W3CDTF">2016-07-14T12:34:36Z</dcterms:created>
  <dcterms:modified xsi:type="dcterms:W3CDTF">2023-11-21T11:11:31Z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9</vt:i4>
  </property>
</Properties>
</file>