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80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73" r:id="rId7"/>
    <p:sldId id="274" r:id="rId8"/>
    <p:sldId id="265" r:id="rId9"/>
    <p:sldId id="266" r:id="rId10"/>
    <p:sldId id="272" r:id="rId11"/>
    <p:sldId id="267" r:id="rId12"/>
  </p:sldIdLst>
  <p:sldSz cx="9144000" cy="5143500" type="screen16x9"/>
  <p:notesSz cx="6858000" cy="9144000"/>
  <p:embeddedFontLst>
    <p:embeddedFont>
      <p:font typeface="Abadi" panose="020B0604020104020204" pitchFamily="3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Montserrat" panose="020B0604020202020204" charset="-52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EA"/>
    <a:srgbClr val="3FCDFF"/>
    <a:srgbClr val="AFE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21" autoAdjust="0"/>
  </p:normalViewPr>
  <p:slideViewPr>
    <p:cSldViewPr snapToGrid="0">
      <p:cViewPr varScale="1">
        <p:scale>
          <a:sx n="96" d="100"/>
          <a:sy n="96" d="100"/>
        </p:scale>
        <p:origin x="1066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F1E662-F9E3-403D-AC83-2DC29CE0549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0029E6-411D-494F-A12F-82A588787284}">
      <dgm:prSet phldrT="[Текст]"/>
      <dgm:spPr/>
      <dgm:t>
        <a:bodyPr/>
        <a:lstStyle/>
        <a:p>
          <a:r>
            <a:rPr lang="ru-RU" dirty="0"/>
            <a:t>Мунтян Карина Вячеславовна</a:t>
          </a:r>
        </a:p>
      </dgm:t>
    </dgm:pt>
    <dgm:pt modelId="{8CDCA5AB-675A-4F2C-929B-1276970929CC}" type="parTrans" cxnId="{78DA24D7-524F-413D-BECC-BE8C61AC9893}">
      <dgm:prSet/>
      <dgm:spPr/>
      <dgm:t>
        <a:bodyPr/>
        <a:lstStyle/>
        <a:p>
          <a:endParaRPr lang="ru-RU"/>
        </a:p>
      </dgm:t>
    </dgm:pt>
    <dgm:pt modelId="{D769E743-EC7D-4A64-B217-F6299B661214}" type="sibTrans" cxnId="{78DA24D7-524F-413D-BECC-BE8C61AC9893}">
      <dgm:prSet/>
      <dgm:spPr/>
      <dgm:t>
        <a:bodyPr/>
        <a:lstStyle/>
        <a:p>
          <a:endParaRPr lang="ru-RU"/>
        </a:p>
      </dgm:t>
    </dgm:pt>
    <dgm:pt modelId="{B76CBB4C-3B74-476C-950E-C170E8C1224E}">
      <dgm:prSet phldrT="[Текст]"/>
      <dgm:spPr/>
      <dgm:t>
        <a:bodyPr/>
        <a:lstStyle/>
        <a:p>
          <a:r>
            <a:rPr lang="ru-RU" dirty="0"/>
            <a:t>Лидер, технический специалист</a:t>
          </a:r>
        </a:p>
      </dgm:t>
    </dgm:pt>
    <dgm:pt modelId="{02801C78-F99C-4C52-B830-ED10CAAC8BFE}" type="parTrans" cxnId="{5D32826A-49C0-4BA7-9255-16265EAF1AE0}">
      <dgm:prSet/>
      <dgm:spPr/>
      <dgm:t>
        <a:bodyPr/>
        <a:lstStyle/>
        <a:p>
          <a:endParaRPr lang="ru-RU"/>
        </a:p>
      </dgm:t>
    </dgm:pt>
    <dgm:pt modelId="{9103195D-2B71-4128-97D0-9694580D331B}" type="sibTrans" cxnId="{5D32826A-49C0-4BA7-9255-16265EAF1AE0}">
      <dgm:prSet/>
      <dgm:spPr/>
      <dgm:t>
        <a:bodyPr/>
        <a:lstStyle/>
        <a:p>
          <a:endParaRPr lang="ru-RU"/>
        </a:p>
      </dgm:t>
    </dgm:pt>
    <dgm:pt modelId="{D0168A27-1E2E-4B2B-89FA-AFBFF412E4E2}">
      <dgm:prSet phldrT="[Текст]"/>
      <dgm:spPr/>
      <dgm:t>
        <a:bodyPr/>
        <a:lstStyle/>
        <a:p>
          <a:r>
            <a:rPr lang="ru-RU" dirty="0"/>
            <a:t>Григорьева Алена Геннадьевна</a:t>
          </a:r>
        </a:p>
      </dgm:t>
    </dgm:pt>
    <dgm:pt modelId="{1D5B5229-14E1-4C68-BE6B-1CF8F28F4FF2}" type="parTrans" cxnId="{2460F9BC-FBA4-4328-98D9-4D28839D49C1}">
      <dgm:prSet/>
      <dgm:spPr/>
      <dgm:t>
        <a:bodyPr/>
        <a:lstStyle/>
        <a:p>
          <a:endParaRPr lang="ru-RU"/>
        </a:p>
      </dgm:t>
    </dgm:pt>
    <dgm:pt modelId="{2507314D-FE82-4375-B943-ABAC3B2587E6}" type="sibTrans" cxnId="{2460F9BC-FBA4-4328-98D9-4D28839D49C1}">
      <dgm:prSet/>
      <dgm:spPr/>
      <dgm:t>
        <a:bodyPr/>
        <a:lstStyle/>
        <a:p>
          <a:endParaRPr lang="ru-RU"/>
        </a:p>
      </dgm:t>
    </dgm:pt>
    <dgm:pt modelId="{BEC83023-1D97-4727-BAB0-5A7FE5DA7218}">
      <dgm:prSet phldrT="[Текст]"/>
      <dgm:spPr/>
      <dgm:t>
        <a:bodyPr/>
        <a:lstStyle/>
        <a:p>
          <a:r>
            <a:rPr lang="ru-RU" dirty="0"/>
            <a:t>Координатор, технический специалист</a:t>
          </a:r>
        </a:p>
      </dgm:t>
    </dgm:pt>
    <dgm:pt modelId="{BFB1FDB6-C2FD-4263-BE8F-53509FB809A8}" type="parTrans" cxnId="{8D9C2C88-2516-47E8-9650-A0B25914EA9C}">
      <dgm:prSet/>
      <dgm:spPr/>
      <dgm:t>
        <a:bodyPr/>
        <a:lstStyle/>
        <a:p>
          <a:endParaRPr lang="ru-RU"/>
        </a:p>
      </dgm:t>
    </dgm:pt>
    <dgm:pt modelId="{10548F33-DBDE-4109-85B3-D1A479A32B7B}" type="sibTrans" cxnId="{8D9C2C88-2516-47E8-9650-A0B25914EA9C}">
      <dgm:prSet/>
      <dgm:spPr/>
      <dgm:t>
        <a:bodyPr/>
        <a:lstStyle/>
        <a:p>
          <a:endParaRPr lang="ru-RU"/>
        </a:p>
      </dgm:t>
    </dgm:pt>
    <dgm:pt modelId="{4CD5A09B-0ED9-4056-8922-0FC0E7786705}">
      <dgm:prSet phldrT="[Текст]"/>
      <dgm:spPr/>
      <dgm:t>
        <a:bodyPr/>
        <a:lstStyle/>
        <a:p>
          <a:r>
            <a:rPr lang="ru-RU" dirty="0"/>
            <a:t>Данилов Дмитрий Александрович</a:t>
          </a:r>
        </a:p>
      </dgm:t>
    </dgm:pt>
    <dgm:pt modelId="{94176038-AF05-4079-A171-977AC3325AF8}" type="parTrans" cxnId="{0862ACE6-05C4-4B4A-8EE6-C846D315E67B}">
      <dgm:prSet/>
      <dgm:spPr/>
      <dgm:t>
        <a:bodyPr/>
        <a:lstStyle/>
        <a:p>
          <a:endParaRPr lang="ru-RU"/>
        </a:p>
      </dgm:t>
    </dgm:pt>
    <dgm:pt modelId="{8237DD96-1D43-451D-AEDA-3007525D45D9}" type="sibTrans" cxnId="{0862ACE6-05C4-4B4A-8EE6-C846D315E67B}">
      <dgm:prSet/>
      <dgm:spPr/>
      <dgm:t>
        <a:bodyPr/>
        <a:lstStyle/>
        <a:p>
          <a:endParaRPr lang="ru-RU"/>
        </a:p>
      </dgm:t>
    </dgm:pt>
    <dgm:pt modelId="{769A86DA-3BCC-4A08-945E-D98660228E46}">
      <dgm:prSet phldrT="[Текст]"/>
      <dgm:spPr/>
      <dgm:t>
        <a:bodyPr/>
        <a:lstStyle/>
        <a:p>
          <a:r>
            <a:rPr lang="ru-RU" dirty="0"/>
            <a:t>Аналитик</a:t>
          </a:r>
        </a:p>
      </dgm:t>
    </dgm:pt>
    <dgm:pt modelId="{BDFFE5EF-A9EF-4ED1-A073-9E1993F82C3B}" type="parTrans" cxnId="{A7CB6217-CCAD-4B55-9F5A-65560B633269}">
      <dgm:prSet/>
      <dgm:spPr/>
      <dgm:t>
        <a:bodyPr/>
        <a:lstStyle/>
        <a:p>
          <a:endParaRPr lang="ru-RU"/>
        </a:p>
      </dgm:t>
    </dgm:pt>
    <dgm:pt modelId="{6980AA53-2635-47E4-A1C6-6CA97D4B47D7}" type="sibTrans" cxnId="{A7CB6217-CCAD-4B55-9F5A-65560B633269}">
      <dgm:prSet/>
      <dgm:spPr/>
      <dgm:t>
        <a:bodyPr/>
        <a:lstStyle/>
        <a:p>
          <a:endParaRPr lang="ru-RU"/>
        </a:p>
      </dgm:t>
    </dgm:pt>
    <dgm:pt modelId="{C1B43472-C566-4C1D-9220-8C24FB942949}">
      <dgm:prSet phldrT="[Текст]"/>
      <dgm:spPr/>
      <dgm:t>
        <a:bodyPr/>
        <a:lstStyle/>
        <a:p>
          <a:r>
            <a:rPr lang="ru-RU" dirty="0"/>
            <a:t>Опыт работы с информацией и системными запросами</a:t>
          </a:r>
        </a:p>
      </dgm:t>
    </dgm:pt>
    <dgm:pt modelId="{50020B97-80D6-439F-AE4D-9C61540A510A}" type="parTrans" cxnId="{9D5989AD-341C-45D1-9311-0A3B2A09CA8C}">
      <dgm:prSet/>
      <dgm:spPr/>
      <dgm:t>
        <a:bodyPr/>
        <a:lstStyle/>
        <a:p>
          <a:endParaRPr lang="ru-RU"/>
        </a:p>
      </dgm:t>
    </dgm:pt>
    <dgm:pt modelId="{A541E604-3EE3-4DF6-9799-837243BBE495}" type="sibTrans" cxnId="{9D5989AD-341C-45D1-9311-0A3B2A09CA8C}">
      <dgm:prSet/>
      <dgm:spPr/>
      <dgm:t>
        <a:bodyPr/>
        <a:lstStyle/>
        <a:p>
          <a:endParaRPr lang="ru-RU"/>
        </a:p>
      </dgm:t>
    </dgm:pt>
    <dgm:pt modelId="{3BBACE01-781A-483C-8946-3F61F3987001}">
      <dgm:prSet phldrT="[Текст]"/>
      <dgm:spPr/>
      <dgm:t>
        <a:bodyPr/>
        <a:lstStyle/>
        <a:p>
          <a:r>
            <a:rPr lang="ru-RU" dirty="0"/>
            <a:t>Опыт в научно-исследовательской работе с кристаллами</a:t>
          </a:r>
        </a:p>
      </dgm:t>
    </dgm:pt>
    <dgm:pt modelId="{4C10819A-C55F-4B0E-BC6C-0E1DA57C8398}" type="parTrans" cxnId="{701932A1-BD5B-4C4B-A33A-2083A797D359}">
      <dgm:prSet/>
      <dgm:spPr/>
      <dgm:t>
        <a:bodyPr/>
        <a:lstStyle/>
        <a:p>
          <a:endParaRPr lang="ru-RU"/>
        </a:p>
      </dgm:t>
    </dgm:pt>
    <dgm:pt modelId="{203ABC6C-647B-46C6-B81E-7DA9BA28ECB7}" type="sibTrans" cxnId="{701932A1-BD5B-4C4B-A33A-2083A797D359}">
      <dgm:prSet/>
      <dgm:spPr/>
      <dgm:t>
        <a:bodyPr/>
        <a:lstStyle/>
        <a:p>
          <a:endParaRPr lang="ru-RU"/>
        </a:p>
      </dgm:t>
    </dgm:pt>
    <dgm:pt modelId="{9D61FD7A-F07A-4B9E-8958-5F93FB213D7E}">
      <dgm:prSet phldrT="[Текст]"/>
      <dgm:spPr/>
      <dgm:t>
        <a:bodyPr/>
        <a:lstStyle/>
        <a:p>
          <a:r>
            <a:rPr lang="ru-RU" dirty="0"/>
            <a:t>Опыт работы с кристаллическими материалами</a:t>
          </a:r>
        </a:p>
      </dgm:t>
    </dgm:pt>
    <dgm:pt modelId="{59B03980-3143-4588-8CA2-8C03F1A22F15}" type="parTrans" cxnId="{0ED2D0DD-09AE-4449-98BE-9ECDD41399B3}">
      <dgm:prSet/>
      <dgm:spPr/>
      <dgm:t>
        <a:bodyPr/>
        <a:lstStyle/>
        <a:p>
          <a:endParaRPr lang="ru-RU"/>
        </a:p>
      </dgm:t>
    </dgm:pt>
    <dgm:pt modelId="{A32AAB1A-CFF6-465A-82D0-8E0BB0D7C5D5}" type="sibTrans" cxnId="{0ED2D0DD-09AE-4449-98BE-9ECDD41399B3}">
      <dgm:prSet/>
      <dgm:spPr/>
      <dgm:t>
        <a:bodyPr/>
        <a:lstStyle/>
        <a:p>
          <a:endParaRPr lang="ru-RU"/>
        </a:p>
      </dgm:t>
    </dgm:pt>
    <dgm:pt modelId="{84D78187-5410-4197-BF1C-2E1C8D7FB207}">
      <dgm:prSet phldrT="[Текст]"/>
      <dgm:spPr/>
      <dgm:t>
        <a:bodyPr/>
        <a:lstStyle/>
        <a:p>
          <a:r>
            <a:rPr lang="ru-RU" dirty="0"/>
            <a:t>Аттестация по курсу материаловедения, в том числе, кристаллофизики</a:t>
          </a:r>
        </a:p>
      </dgm:t>
    </dgm:pt>
    <dgm:pt modelId="{3EFC390B-8EC4-44AC-BA77-DE42136FAAD4}" type="parTrans" cxnId="{459230AA-0EC3-415F-85EA-50D65254BEF7}">
      <dgm:prSet/>
      <dgm:spPr/>
      <dgm:t>
        <a:bodyPr/>
        <a:lstStyle/>
        <a:p>
          <a:endParaRPr lang="ru-RU"/>
        </a:p>
      </dgm:t>
    </dgm:pt>
    <dgm:pt modelId="{A990B24F-300F-40A1-9100-6DDD60D61908}" type="sibTrans" cxnId="{459230AA-0EC3-415F-85EA-50D65254BEF7}">
      <dgm:prSet/>
      <dgm:spPr/>
      <dgm:t>
        <a:bodyPr/>
        <a:lstStyle/>
        <a:p>
          <a:endParaRPr lang="ru-RU"/>
        </a:p>
      </dgm:t>
    </dgm:pt>
    <dgm:pt modelId="{2255B92D-DE8C-4B72-8C3D-236A768A51D1}">
      <dgm:prSet phldrT="[Текст]"/>
      <dgm:spPr/>
      <dgm:t>
        <a:bodyPr/>
        <a:lstStyle/>
        <a:p>
          <a:r>
            <a:rPr lang="ru-RU" dirty="0"/>
            <a:t>Аттестация по курсу материаловедения, в том числе, кристаллофизики</a:t>
          </a:r>
        </a:p>
      </dgm:t>
    </dgm:pt>
    <dgm:pt modelId="{E94B3BCA-FC80-42A0-B153-2258C1F3AF65}" type="parTrans" cxnId="{7A4D97B5-D044-4FA9-B99E-678808E7CAC2}">
      <dgm:prSet/>
      <dgm:spPr/>
      <dgm:t>
        <a:bodyPr/>
        <a:lstStyle/>
        <a:p>
          <a:endParaRPr lang="ru-RU"/>
        </a:p>
      </dgm:t>
    </dgm:pt>
    <dgm:pt modelId="{87483F32-04D6-4408-B04C-C8BE6FFEFE7F}" type="sibTrans" cxnId="{7A4D97B5-D044-4FA9-B99E-678808E7CAC2}">
      <dgm:prSet/>
      <dgm:spPr/>
      <dgm:t>
        <a:bodyPr/>
        <a:lstStyle/>
        <a:p>
          <a:endParaRPr lang="ru-RU"/>
        </a:p>
      </dgm:t>
    </dgm:pt>
    <dgm:pt modelId="{0F44E522-34B1-4E59-A91F-E784E74583CA}" type="pres">
      <dgm:prSet presAssocID="{21F1E662-F9E3-403D-AC83-2DC29CE0549E}" presName="linear" presStyleCnt="0">
        <dgm:presLayoutVars>
          <dgm:dir/>
          <dgm:resizeHandles val="exact"/>
        </dgm:presLayoutVars>
      </dgm:prSet>
      <dgm:spPr/>
    </dgm:pt>
    <dgm:pt modelId="{8A9E4870-0C6F-40BA-9BF4-81A5EF4E1D5C}" type="pres">
      <dgm:prSet presAssocID="{530029E6-411D-494F-A12F-82A588787284}" presName="comp" presStyleCnt="0"/>
      <dgm:spPr/>
    </dgm:pt>
    <dgm:pt modelId="{CB9CA74E-6ACC-44F9-9B25-C7A8248371FA}" type="pres">
      <dgm:prSet presAssocID="{530029E6-411D-494F-A12F-82A588787284}" presName="box" presStyleLbl="node1" presStyleIdx="0" presStyleCnt="3"/>
      <dgm:spPr/>
    </dgm:pt>
    <dgm:pt modelId="{B18FD738-0755-4EAB-AA90-E319498EDF7C}" type="pres">
      <dgm:prSet presAssocID="{530029E6-411D-494F-A12F-82A588787284}" presName="img" presStyleLbl="fgImgPlace1" presStyleIdx="0" presStyleCnt="3" custAng="5400000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4004" t="-18500" r="-12000" b="-12250"/>
          </a:stretch>
        </a:blipFill>
      </dgm:spPr>
    </dgm:pt>
    <dgm:pt modelId="{B56B2249-11BA-4078-B464-873EB32E2E7E}" type="pres">
      <dgm:prSet presAssocID="{530029E6-411D-494F-A12F-82A588787284}" presName="text" presStyleLbl="node1" presStyleIdx="0" presStyleCnt="3">
        <dgm:presLayoutVars>
          <dgm:bulletEnabled val="1"/>
        </dgm:presLayoutVars>
      </dgm:prSet>
      <dgm:spPr/>
    </dgm:pt>
    <dgm:pt modelId="{D3B95481-C1A3-46FC-B1A8-7DBFC9B294C9}" type="pres">
      <dgm:prSet presAssocID="{D769E743-EC7D-4A64-B217-F6299B661214}" presName="spacer" presStyleCnt="0"/>
      <dgm:spPr/>
    </dgm:pt>
    <dgm:pt modelId="{E28A08BF-32B2-46C1-8475-E68362B10944}" type="pres">
      <dgm:prSet presAssocID="{D0168A27-1E2E-4B2B-89FA-AFBFF412E4E2}" presName="comp" presStyleCnt="0"/>
      <dgm:spPr/>
    </dgm:pt>
    <dgm:pt modelId="{178D0716-7E97-478A-B62E-6EA1F8A775DC}" type="pres">
      <dgm:prSet presAssocID="{D0168A27-1E2E-4B2B-89FA-AFBFF412E4E2}" presName="box" presStyleLbl="node1" presStyleIdx="1" presStyleCnt="3"/>
      <dgm:spPr/>
    </dgm:pt>
    <dgm:pt modelId="{64E3665C-AD71-432B-8C23-0439F2A7E506}" type="pres">
      <dgm:prSet presAssocID="{D0168A27-1E2E-4B2B-89FA-AFBFF412E4E2}" presName="img" presStyleLbl="fgImgPlace1" presStyleIdx="1" presStyleCnt="3" custAng="5400000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656" t="-15720" r="-5948" b="-15030"/>
          </a:stretch>
        </a:blipFill>
      </dgm:spPr>
    </dgm:pt>
    <dgm:pt modelId="{7A3454D7-86B5-4C2E-A08F-E082D14D420F}" type="pres">
      <dgm:prSet presAssocID="{D0168A27-1E2E-4B2B-89FA-AFBFF412E4E2}" presName="text" presStyleLbl="node1" presStyleIdx="1" presStyleCnt="3">
        <dgm:presLayoutVars>
          <dgm:bulletEnabled val="1"/>
        </dgm:presLayoutVars>
      </dgm:prSet>
      <dgm:spPr/>
    </dgm:pt>
    <dgm:pt modelId="{5170AA49-81F3-460A-ACCF-D5A2044D5C35}" type="pres">
      <dgm:prSet presAssocID="{2507314D-FE82-4375-B943-ABAC3B2587E6}" presName="spacer" presStyleCnt="0"/>
      <dgm:spPr/>
    </dgm:pt>
    <dgm:pt modelId="{07ED37C6-5B2C-472E-BAEF-823009CCE6A8}" type="pres">
      <dgm:prSet presAssocID="{4CD5A09B-0ED9-4056-8922-0FC0E7786705}" presName="comp" presStyleCnt="0"/>
      <dgm:spPr/>
    </dgm:pt>
    <dgm:pt modelId="{752A8088-2476-4767-9A8F-8D0D32219AEA}" type="pres">
      <dgm:prSet presAssocID="{4CD5A09B-0ED9-4056-8922-0FC0E7786705}" presName="box" presStyleLbl="node1" presStyleIdx="2" presStyleCnt="3"/>
      <dgm:spPr/>
    </dgm:pt>
    <dgm:pt modelId="{6340B732-0A51-4CE7-9FEB-B5E92C2AC430}" type="pres">
      <dgm:prSet presAssocID="{4CD5A09B-0ED9-4056-8922-0FC0E7786705}" presName="img" presStyleLbl="fgImgPlace1" presStyleIdx="2" presStyleCnt="3" custAng="5400000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3491" t="-4909" r="-10999" b="-25841"/>
          </a:stretch>
        </a:blipFill>
      </dgm:spPr>
    </dgm:pt>
    <dgm:pt modelId="{41DB1C6F-0429-4270-A5A2-64B1DAC67AC6}" type="pres">
      <dgm:prSet presAssocID="{4CD5A09B-0ED9-4056-8922-0FC0E7786705}" presName="text" presStyleLbl="node1" presStyleIdx="2" presStyleCnt="3">
        <dgm:presLayoutVars>
          <dgm:bulletEnabled val="1"/>
        </dgm:presLayoutVars>
      </dgm:prSet>
      <dgm:spPr/>
    </dgm:pt>
  </dgm:ptLst>
  <dgm:cxnLst>
    <dgm:cxn modelId="{8CF75F0F-25A1-4D07-8A51-C428FCB4A1A9}" type="presOf" srcId="{4CD5A09B-0ED9-4056-8922-0FC0E7786705}" destId="{41DB1C6F-0429-4270-A5A2-64B1DAC67AC6}" srcOrd="1" destOrd="0" presId="urn:microsoft.com/office/officeart/2005/8/layout/vList4"/>
    <dgm:cxn modelId="{A7CB6217-CCAD-4B55-9F5A-65560B633269}" srcId="{4CD5A09B-0ED9-4056-8922-0FC0E7786705}" destId="{769A86DA-3BCC-4A08-945E-D98660228E46}" srcOrd="0" destOrd="0" parTransId="{BDFFE5EF-A9EF-4ED1-A073-9E1993F82C3B}" sibTransId="{6980AA53-2635-47E4-A1C6-6CA97D4B47D7}"/>
    <dgm:cxn modelId="{77117B28-7487-4E1E-AAB4-B9C1E10C6584}" type="presOf" srcId="{C1B43472-C566-4C1D-9220-8C24FB942949}" destId="{41DB1C6F-0429-4270-A5A2-64B1DAC67AC6}" srcOrd="1" destOrd="2" presId="urn:microsoft.com/office/officeart/2005/8/layout/vList4"/>
    <dgm:cxn modelId="{F9FFED28-B234-467C-A9D7-E05DB5B80939}" type="presOf" srcId="{9D61FD7A-F07A-4B9E-8958-5F93FB213D7E}" destId="{CB9CA74E-6ACC-44F9-9B25-C7A8248371FA}" srcOrd="0" destOrd="3" presId="urn:microsoft.com/office/officeart/2005/8/layout/vList4"/>
    <dgm:cxn modelId="{13E3853F-C923-4C55-85CB-E2CA8A21DB1B}" type="presOf" srcId="{BEC83023-1D97-4727-BAB0-5A7FE5DA7218}" destId="{7A3454D7-86B5-4C2E-A08F-E082D14D420F}" srcOrd="1" destOrd="1" presId="urn:microsoft.com/office/officeart/2005/8/layout/vList4"/>
    <dgm:cxn modelId="{C5BBE45F-B656-4BDC-A7AF-B83309D5FA45}" type="presOf" srcId="{21F1E662-F9E3-403D-AC83-2DC29CE0549E}" destId="{0F44E522-34B1-4E59-A91F-E784E74583CA}" srcOrd="0" destOrd="0" presId="urn:microsoft.com/office/officeart/2005/8/layout/vList4"/>
    <dgm:cxn modelId="{9F1EBA62-EFB6-4223-8464-9E37D87435DC}" type="presOf" srcId="{C1B43472-C566-4C1D-9220-8C24FB942949}" destId="{752A8088-2476-4767-9A8F-8D0D32219AEA}" srcOrd="0" destOrd="2" presId="urn:microsoft.com/office/officeart/2005/8/layout/vList4"/>
    <dgm:cxn modelId="{D0512E43-A62A-47C3-A778-AA48B32309D9}" type="presOf" srcId="{B76CBB4C-3B74-476C-950E-C170E8C1224E}" destId="{CB9CA74E-6ACC-44F9-9B25-C7A8248371FA}" srcOrd="0" destOrd="1" presId="urn:microsoft.com/office/officeart/2005/8/layout/vList4"/>
    <dgm:cxn modelId="{DF35B445-C00A-48D2-80BB-D43B721FE294}" type="presOf" srcId="{3BBACE01-781A-483C-8946-3F61F3987001}" destId="{178D0716-7E97-478A-B62E-6EA1F8A775DC}" srcOrd="0" destOrd="3" presId="urn:microsoft.com/office/officeart/2005/8/layout/vList4"/>
    <dgm:cxn modelId="{2D97B167-7F2C-4CBB-9B5B-44399F221C4A}" type="presOf" srcId="{4CD5A09B-0ED9-4056-8922-0FC0E7786705}" destId="{752A8088-2476-4767-9A8F-8D0D32219AEA}" srcOrd="0" destOrd="0" presId="urn:microsoft.com/office/officeart/2005/8/layout/vList4"/>
    <dgm:cxn modelId="{5D32826A-49C0-4BA7-9255-16265EAF1AE0}" srcId="{530029E6-411D-494F-A12F-82A588787284}" destId="{B76CBB4C-3B74-476C-950E-C170E8C1224E}" srcOrd="0" destOrd="0" parTransId="{02801C78-F99C-4C52-B830-ED10CAAC8BFE}" sibTransId="{9103195D-2B71-4128-97D0-9694580D331B}"/>
    <dgm:cxn modelId="{95219151-4046-44D8-B531-A8508CA011A2}" type="presOf" srcId="{769A86DA-3BCC-4A08-945E-D98660228E46}" destId="{752A8088-2476-4767-9A8F-8D0D32219AEA}" srcOrd="0" destOrd="1" presId="urn:microsoft.com/office/officeart/2005/8/layout/vList4"/>
    <dgm:cxn modelId="{97FE3075-8FC3-44D8-932B-71FDB9D26FF7}" type="presOf" srcId="{D0168A27-1E2E-4B2B-89FA-AFBFF412E4E2}" destId="{178D0716-7E97-478A-B62E-6EA1F8A775DC}" srcOrd="0" destOrd="0" presId="urn:microsoft.com/office/officeart/2005/8/layout/vList4"/>
    <dgm:cxn modelId="{AE8E2957-3401-4548-81D0-4D95E49C69D2}" type="presOf" srcId="{530029E6-411D-494F-A12F-82A588787284}" destId="{B56B2249-11BA-4078-B464-873EB32E2E7E}" srcOrd="1" destOrd="0" presId="urn:microsoft.com/office/officeart/2005/8/layout/vList4"/>
    <dgm:cxn modelId="{8D9C2C88-2516-47E8-9650-A0B25914EA9C}" srcId="{D0168A27-1E2E-4B2B-89FA-AFBFF412E4E2}" destId="{BEC83023-1D97-4727-BAB0-5A7FE5DA7218}" srcOrd="0" destOrd="0" parTransId="{BFB1FDB6-C2FD-4263-BE8F-53509FB809A8}" sibTransId="{10548F33-DBDE-4109-85B3-D1A479A32B7B}"/>
    <dgm:cxn modelId="{EC738F8C-E495-42AD-B69D-F7B6D93752FA}" type="presOf" srcId="{769A86DA-3BCC-4A08-945E-D98660228E46}" destId="{41DB1C6F-0429-4270-A5A2-64B1DAC67AC6}" srcOrd="1" destOrd="1" presId="urn:microsoft.com/office/officeart/2005/8/layout/vList4"/>
    <dgm:cxn modelId="{8802CEA0-864C-4FE8-A4B3-C88148F2F8BA}" type="presOf" srcId="{2255B92D-DE8C-4B72-8C3D-236A768A51D1}" destId="{7A3454D7-86B5-4C2E-A08F-E082D14D420F}" srcOrd="1" destOrd="2" presId="urn:microsoft.com/office/officeart/2005/8/layout/vList4"/>
    <dgm:cxn modelId="{701932A1-BD5B-4C4B-A33A-2083A797D359}" srcId="{D0168A27-1E2E-4B2B-89FA-AFBFF412E4E2}" destId="{3BBACE01-781A-483C-8946-3F61F3987001}" srcOrd="2" destOrd="0" parTransId="{4C10819A-C55F-4B0E-BC6C-0E1DA57C8398}" sibTransId="{203ABC6C-647B-46C6-B81E-7DA9BA28ECB7}"/>
    <dgm:cxn modelId="{9F7866A1-1913-4D34-8EDD-905BDDE086C8}" type="presOf" srcId="{B76CBB4C-3B74-476C-950E-C170E8C1224E}" destId="{B56B2249-11BA-4078-B464-873EB32E2E7E}" srcOrd="1" destOrd="1" presId="urn:microsoft.com/office/officeart/2005/8/layout/vList4"/>
    <dgm:cxn modelId="{459230AA-0EC3-415F-85EA-50D65254BEF7}" srcId="{530029E6-411D-494F-A12F-82A588787284}" destId="{84D78187-5410-4197-BF1C-2E1C8D7FB207}" srcOrd="1" destOrd="0" parTransId="{3EFC390B-8EC4-44AC-BA77-DE42136FAAD4}" sibTransId="{A990B24F-300F-40A1-9100-6DDD60D61908}"/>
    <dgm:cxn modelId="{9D5989AD-341C-45D1-9311-0A3B2A09CA8C}" srcId="{4CD5A09B-0ED9-4056-8922-0FC0E7786705}" destId="{C1B43472-C566-4C1D-9220-8C24FB942949}" srcOrd="1" destOrd="0" parTransId="{50020B97-80D6-439F-AE4D-9C61540A510A}" sibTransId="{A541E604-3EE3-4DF6-9799-837243BBE495}"/>
    <dgm:cxn modelId="{F37A57B3-35D7-47A5-A282-5DEC3D00FEB6}" type="presOf" srcId="{2255B92D-DE8C-4B72-8C3D-236A768A51D1}" destId="{178D0716-7E97-478A-B62E-6EA1F8A775DC}" srcOrd="0" destOrd="2" presId="urn:microsoft.com/office/officeart/2005/8/layout/vList4"/>
    <dgm:cxn modelId="{0D0AEAB3-8BBC-4376-92F0-D48AB7EA0719}" type="presOf" srcId="{84D78187-5410-4197-BF1C-2E1C8D7FB207}" destId="{CB9CA74E-6ACC-44F9-9B25-C7A8248371FA}" srcOrd="0" destOrd="2" presId="urn:microsoft.com/office/officeart/2005/8/layout/vList4"/>
    <dgm:cxn modelId="{7A4D97B5-D044-4FA9-B99E-678808E7CAC2}" srcId="{D0168A27-1E2E-4B2B-89FA-AFBFF412E4E2}" destId="{2255B92D-DE8C-4B72-8C3D-236A768A51D1}" srcOrd="1" destOrd="0" parTransId="{E94B3BCA-FC80-42A0-B153-2258C1F3AF65}" sibTransId="{87483F32-04D6-4408-B04C-C8BE6FFEFE7F}"/>
    <dgm:cxn modelId="{2460F9BC-FBA4-4328-98D9-4D28839D49C1}" srcId="{21F1E662-F9E3-403D-AC83-2DC29CE0549E}" destId="{D0168A27-1E2E-4B2B-89FA-AFBFF412E4E2}" srcOrd="1" destOrd="0" parTransId="{1D5B5229-14E1-4C68-BE6B-1CF8F28F4FF2}" sibTransId="{2507314D-FE82-4375-B943-ABAC3B2587E6}"/>
    <dgm:cxn modelId="{1247C0C7-30F4-4852-90D8-C76143BA6A3A}" type="presOf" srcId="{9D61FD7A-F07A-4B9E-8958-5F93FB213D7E}" destId="{B56B2249-11BA-4078-B464-873EB32E2E7E}" srcOrd="1" destOrd="3" presId="urn:microsoft.com/office/officeart/2005/8/layout/vList4"/>
    <dgm:cxn modelId="{5E5150C8-E6DB-49EB-8A8C-95F24AE68CEE}" type="presOf" srcId="{84D78187-5410-4197-BF1C-2E1C8D7FB207}" destId="{B56B2249-11BA-4078-B464-873EB32E2E7E}" srcOrd="1" destOrd="2" presId="urn:microsoft.com/office/officeart/2005/8/layout/vList4"/>
    <dgm:cxn modelId="{453F7AD3-8C28-483E-8645-D3B835E7BDC1}" type="presOf" srcId="{530029E6-411D-494F-A12F-82A588787284}" destId="{CB9CA74E-6ACC-44F9-9B25-C7A8248371FA}" srcOrd="0" destOrd="0" presId="urn:microsoft.com/office/officeart/2005/8/layout/vList4"/>
    <dgm:cxn modelId="{78DA24D7-524F-413D-BECC-BE8C61AC9893}" srcId="{21F1E662-F9E3-403D-AC83-2DC29CE0549E}" destId="{530029E6-411D-494F-A12F-82A588787284}" srcOrd="0" destOrd="0" parTransId="{8CDCA5AB-675A-4F2C-929B-1276970929CC}" sibTransId="{D769E743-EC7D-4A64-B217-F6299B661214}"/>
    <dgm:cxn modelId="{AF8F07D8-4959-4FFE-A2FA-1C7EFE7DAF57}" type="presOf" srcId="{3BBACE01-781A-483C-8946-3F61F3987001}" destId="{7A3454D7-86B5-4C2E-A08F-E082D14D420F}" srcOrd="1" destOrd="3" presId="urn:microsoft.com/office/officeart/2005/8/layout/vList4"/>
    <dgm:cxn modelId="{0ED2D0DD-09AE-4449-98BE-9ECDD41399B3}" srcId="{530029E6-411D-494F-A12F-82A588787284}" destId="{9D61FD7A-F07A-4B9E-8958-5F93FB213D7E}" srcOrd="2" destOrd="0" parTransId="{59B03980-3143-4588-8CA2-8C03F1A22F15}" sibTransId="{A32AAB1A-CFF6-465A-82D0-8E0BB0D7C5D5}"/>
    <dgm:cxn modelId="{A87457E1-524F-490C-A8DE-ACC6A152D14B}" type="presOf" srcId="{D0168A27-1E2E-4B2B-89FA-AFBFF412E4E2}" destId="{7A3454D7-86B5-4C2E-A08F-E082D14D420F}" srcOrd="1" destOrd="0" presId="urn:microsoft.com/office/officeart/2005/8/layout/vList4"/>
    <dgm:cxn modelId="{F79EF0E2-CBD9-4407-BF34-1D55346001D7}" type="presOf" srcId="{BEC83023-1D97-4727-BAB0-5A7FE5DA7218}" destId="{178D0716-7E97-478A-B62E-6EA1F8A775DC}" srcOrd="0" destOrd="1" presId="urn:microsoft.com/office/officeart/2005/8/layout/vList4"/>
    <dgm:cxn modelId="{0862ACE6-05C4-4B4A-8EE6-C846D315E67B}" srcId="{21F1E662-F9E3-403D-AC83-2DC29CE0549E}" destId="{4CD5A09B-0ED9-4056-8922-0FC0E7786705}" srcOrd="2" destOrd="0" parTransId="{94176038-AF05-4079-A171-977AC3325AF8}" sibTransId="{8237DD96-1D43-451D-AEDA-3007525D45D9}"/>
    <dgm:cxn modelId="{3800F826-B2A4-4CA4-834C-627C620347D9}" type="presParOf" srcId="{0F44E522-34B1-4E59-A91F-E784E74583CA}" destId="{8A9E4870-0C6F-40BA-9BF4-81A5EF4E1D5C}" srcOrd="0" destOrd="0" presId="urn:microsoft.com/office/officeart/2005/8/layout/vList4"/>
    <dgm:cxn modelId="{4DB20EC6-BA31-47AC-B370-1CD4C927F0B6}" type="presParOf" srcId="{8A9E4870-0C6F-40BA-9BF4-81A5EF4E1D5C}" destId="{CB9CA74E-6ACC-44F9-9B25-C7A8248371FA}" srcOrd="0" destOrd="0" presId="urn:microsoft.com/office/officeart/2005/8/layout/vList4"/>
    <dgm:cxn modelId="{32F15514-5DA4-4E7C-9B7D-B57847AB8004}" type="presParOf" srcId="{8A9E4870-0C6F-40BA-9BF4-81A5EF4E1D5C}" destId="{B18FD738-0755-4EAB-AA90-E319498EDF7C}" srcOrd="1" destOrd="0" presId="urn:microsoft.com/office/officeart/2005/8/layout/vList4"/>
    <dgm:cxn modelId="{DA0004F4-CED1-4978-A52B-13739EE2FDE5}" type="presParOf" srcId="{8A9E4870-0C6F-40BA-9BF4-81A5EF4E1D5C}" destId="{B56B2249-11BA-4078-B464-873EB32E2E7E}" srcOrd="2" destOrd="0" presId="urn:microsoft.com/office/officeart/2005/8/layout/vList4"/>
    <dgm:cxn modelId="{0D23AC80-8567-4E38-8A85-8643E5E836EA}" type="presParOf" srcId="{0F44E522-34B1-4E59-A91F-E784E74583CA}" destId="{D3B95481-C1A3-46FC-B1A8-7DBFC9B294C9}" srcOrd="1" destOrd="0" presId="urn:microsoft.com/office/officeart/2005/8/layout/vList4"/>
    <dgm:cxn modelId="{8D545C21-E462-4A9E-B606-6AE6C09CA603}" type="presParOf" srcId="{0F44E522-34B1-4E59-A91F-E784E74583CA}" destId="{E28A08BF-32B2-46C1-8475-E68362B10944}" srcOrd="2" destOrd="0" presId="urn:microsoft.com/office/officeart/2005/8/layout/vList4"/>
    <dgm:cxn modelId="{A399D6EF-2820-4084-B563-B423148AA51D}" type="presParOf" srcId="{E28A08BF-32B2-46C1-8475-E68362B10944}" destId="{178D0716-7E97-478A-B62E-6EA1F8A775DC}" srcOrd="0" destOrd="0" presId="urn:microsoft.com/office/officeart/2005/8/layout/vList4"/>
    <dgm:cxn modelId="{3AF12D48-230C-45F1-98FB-FB0DDB63185F}" type="presParOf" srcId="{E28A08BF-32B2-46C1-8475-E68362B10944}" destId="{64E3665C-AD71-432B-8C23-0439F2A7E506}" srcOrd="1" destOrd="0" presId="urn:microsoft.com/office/officeart/2005/8/layout/vList4"/>
    <dgm:cxn modelId="{3F4F6B57-F32D-487C-94E6-7FD281C85983}" type="presParOf" srcId="{E28A08BF-32B2-46C1-8475-E68362B10944}" destId="{7A3454D7-86B5-4C2E-A08F-E082D14D420F}" srcOrd="2" destOrd="0" presId="urn:microsoft.com/office/officeart/2005/8/layout/vList4"/>
    <dgm:cxn modelId="{502F9E12-C674-4371-8DAB-6EBF50CE04EE}" type="presParOf" srcId="{0F44E522-34B1-4E59-A91F-E784E74583CA}" destId="{5170AA49-81F3-460A-ACCF-D5A2044D5C35}" srcOrd="3" destOrd="0" presId="urn:microsoft.com/office/officeart/2005/8/layout/vList4"/>
    <dgm:cxn modelId="{2E67E312-A112-4145-AC31-0F642F62D1C5}" type="presParOf" srcId="{0F44E522-34B1-4E59-A91F-E784E74583CA}" destId="{07ED37C6-5B2C-472E-BAEF-823009CCE6A8}" srcOrd="4" destOrd="0" presId="urn:microsoft.com/office/officeart/2005/8/layout/vList4"/>
    <dgm:cxn modelId="{6B5CC8F8-E631-48CE-AF8E-EF88073CEDF2}" type="presParOf" srcId="{07ED37C6-5B2C-472E-BAEF-823009CCE6A8}" destId="{752A8088-2476-4767-9A8F-8D0D32219AEA}" srcOrd="0" destOrd="0" presId="urn:microsoft.com/office/officeart/2005/8/layout/vList4"/>
    <dgm:cxn modelId="{15E714C4-3AC9-433F-8831-90B26B1F02EE}" type="presParOf" srcId="{07ED37C6-5B2C-472E-BAEF-823009CCE6A8}" destId="{6340B732-0A51-4CE7-9FEB-B5E92C2AC430}" srcOrd="1" destOrd="0" presId="urn:microsoft.com/office/officeart/2005/8/layout/vList4"/>
    <dgm:cxn modelId="{88819070-241E-4112-A5CA-7A3BC11056B3}" type="presParOf" srcId="{07ED37C6-5B2C-472E-BAEF-823009CCE6A8}" destId="{41DB1C6F-0429-4270-A5A2-64B1DAC67AC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CA74E-6ACC-44F9-9B25-C7A8248371FA}">
      <dsp:nvSpPr>
        <dsp:cNvPr id="0" name=""/>
        <dsp:cNvSpPr/>
      </dsp:nvSpPr>
      <dsp:spPr>
        <a:xfrm>
          <a:off x="0" y="0"/>
          <a:ext cx="6248400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Мунтян Карина Вячеславовна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Лидер, технический специалист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Аттестация по курсу материаловедения, в том числе, кристаллофизики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Опыт работы с кристаллическими материалами</a:t>
          </a:r>
        </a:p>
      </dsp:txBody>
      <dsp:txXfrm>
        <a:off x="1376680" y="0"/>
        <a:ext cx="4871720" cy="1269999"/>
      </dsp:txXfrm>
    </dsp:sp>
    <dsp:sp modelId="{B18FD738-0755-4EAB-AA90-E319498EDF7C}">
      <dsp:nvSpPr>
        <dsp:cNvPr id="0" name=""/>
        <dsp:cNvSpPr/>
      </dsp:nvSpPr>
      <dsp:spPr>
        <a:xfrm rot="5400000">
          <a:off x="126999" y="126999"/>
          <a:ext cx="1249680" cy="101599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4004" t="-18500" r="-12000" b="-1225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8D0716-7E97-478A-B62E-6EA1F8A775DC}">
      <dsp:nvSpPr>
        <dsp:cNvPr id="0" name=""/>
        <dsp:cNvSpPr/>
      </dsp:nvSpPr>
      <dsp:spPr>
        <a:xfrm>
          <a:off x="0" y="1396999"/>
          <a:ext cx="6248400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Григорьева Алена Геннадьевна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Координатор, технический специалист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Аттестация по курсу материаловедения, в том числе, кристаллофизики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Опыт в научно-исследовательской работе с кристаллами</a:t>
          </a:r>
        </a:p>
      </dsp:txBody>
      <dsp:txXfrm>
        <a:off x="1376680" y="1396999"/>
        <a:ext cx="4871720" cy="1269999"/>
      </dsp:txXfrm>
    </dsp:sp>
    <dsp:sp modelId="{64E3665C-AD71-432B-8C23-0439F2A7E506}">
      <dsp:nvSpPr>
        <dsp:cNvPr id="0" name=""/>
        <dsp:cNvSpPr/>
      </dsp:nvSpPr>
      <dsp:spPr>
        <a:xfrm rot="5400000">
          <a:off x="126999" y="1523999"/>
          <a:ext cx="1249680" cy="101599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656" t="-15720" r="-5948" b="-1503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2A8088-2476-4767-9A8F-8D0D32219AEA}">
      <dsp:nvSpPr>
        <dsp:cNvPr id="0" name=""/>
        <dsp:cNvSpPr/>
      </dsp:nvSpPr>
      <dsp:spPr>
        <a:xfrm>
          <a:off x="0" y="2793999"/>
          <a:ext cx="6248400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Данилов Дмитрий Александрович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Аналитик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Опыт работы с информацией и системными запросами</a:t>
          </a:r>
        </a:p>
      </dsp:txBody>
      <dsp:txXfrm>
        <a:off x="1376680" y="2793999"/>
        <a:ext cx="4871720" cy="1269999"/>
      </dsp:txXfrm>
    </dsp:sp>
    <dsp:sp modelId="{6340B732-0A51-4CE7-9FEB-B5E92C2AC430}">
      <dsp:nvSpPr>
        <dsp:cNvPr id="0" name=""/>
        <dsp:cNvSpPr/>
      </dsp:nvSpPr>
      <dsp:spPr>
        <a:xfrm rot="5400000">
          <a:off x="126999" y="2920999"/>
          <a:ext cx="1249680" cy="101599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3491" t="-4909" r="-10999" b="-25841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84873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badi" panose="020B0604020104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5bf51c6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5bf51c6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221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5bf51c69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5bf51c69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442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5bf51c69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5bf51c69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  <a:highlight>
                <a:srgbClr val="FFFF00"/>
              </a:highligh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54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176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5bf51c69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5bf51c69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86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95bf51c69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95bf51c69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945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467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5bf51c697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5bf51c697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112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05821-35F4-664A-BE0A-36B606CEC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C990A-D120-874B-869D-CFC9142F3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Образец подзаголовка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F167F-CCC8-D14E-9E56-7F9CF5A3C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10.12.2024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8A366-9273-3D48-9686-65310B124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2A0E4-0010-E64C-8208-CE75322C0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33218C-8009-2049-B631-D205DAEECC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80" r="2297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7982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FAF3F-9017-194C-BB41-45EF7C16F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417B0-211C-3C48-A039-318B78705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8B343-F291-C944-98B2-1AB32AC09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10.12.2024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EF896-3D61-D645-A725-F5CB162D0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0FA25-2DF3-9C43-8EB5-CB5E1D8D8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23128899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F73FE-C7E8-BE46-B425-87B3096D8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F0DB5-8443-5048-8A8D-07040FFE5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82036-30FF-C14E-9750-5E8F68FD4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10.12.2024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B5F52-CD17-8244-B0E3-726371414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0CD00-93EC-5748-9BCC-8D6580DC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97158648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250E7-4087-5840-B45E-B45CA898F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92118-0B42-F046-8C3B-80AF800805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BE31C-AD3F-6D43-97F0-D48D44C1A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6C5F74-AD6E-E54F-BDCA-0E74BB08F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10.12.2024</a:t>
            </a:fld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834EC-1EAA-9747-9046-337F13DAE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9EDF-CC01-A349-8B0D-5E04A96FB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51807817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6C439-3EAD-2541-8127-BA42E4FF8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FBF6F1-F894-B34C-9383-EBD511425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844F63-88A0-2B4A-A521-318729A88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FDF6BD-3EE5-774A-B085-2368AF7616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BF3BC1-5243-DE49-BF81-F362A91C58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8BFD2D-0AEF-444F-94B3-AC4244DF9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10.12.2024</a:t>
            </a:fld>
            <a:endParaRPr lang="ru-R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9C67D4-C528-0A47-AED8-61FACB384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31B15B-4BFD-D840-B897-F8600B276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88601725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F8C2F-C481-1042-B700-81359DC5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096DB7-F90F-0048-9C26-A11D7641C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10.12.2024</a:t>
            </a:fld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4B12FC-296F-F04C-A8C7-894A89D99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DAA3FD-2661-0F44-A182-28E75746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42023618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CD6A15-FE24-0349-A175-F31F580A0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10.12.2024</a:t>
            </a:fld>
            <a:endParaRPr lang="ru-R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00C140-CA1C-B14B-89A5-C59EAA27A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B53AD-3D4B-B845-8952-3A2748D54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97915240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7D21F-45A3-3741-86F9-8C1F98B5C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25CE2-C230-D94F-B755-25F4E857A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2832B-FA75-E04E-A04C-474EA7DF4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080683-2B59-D34B-B656-3B3B6A8C0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10.12.2024</a:t>
            </a:fld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1A743-E9C2-DA40-9A59-B97FAD885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69FCB9-9405-2742-A1ED-4AB033417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08985982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DA031-CA56-BC40-A745-1BE83A7CE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BE947D-161F-F249-B064-BB7EC06031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dirty="0"/>
              <a:t>Вставка рисунка</a:t>
            </a:r>
            <a:endParaRPr lang="uk-U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E07DB-E949-9240-B8ED-AD4D595B9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76E70A-6E62-204C-AA02-1E9EFBC5E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10.12.2024</a:t>
            </a:fld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FBF2EC-1744-3F46-82E8-50CCE0B66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E4ECDD-6DA2-554A-9E8F-A4D3A86FD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01771605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B9ED4-003B-9843-A921-CBE05D741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0C71EE-AD81-B744-A1D1-892957255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6B30F-D653-424D-9C4A-267B177C3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10.12.2024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4EC22-1F42-AB47-AA03-5EAF26351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9BCB8-DB8E-F841-8DCF-13F8CF1AB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48606045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6BE04-57B7-A44C-8FC9-6DC8239F3B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DADB3-2230-ED46-943D-2E0647D5C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082E3-3BBC-DC4C-BA70-C6EAD992B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10.12.2024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4F7A4-5536-9E49-A688-1019E3B43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D37F6-32B8-FA49-910B-D965370EF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4086835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57508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6709B1F-2989-D443-BC6D-A062541DDA4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228" r="3012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32CC0C3-FF49-BC49-9111-29CAF2D3E27B}"/>
              </a:ext>
            </a:extLst>
          </p:cNvPr>
          <p:cNvSpPr/>
          <p:nvPr/>
        </p:nvSpPr>
        <p:spPr>
          <a:xfrm>
            <a:off x="909828" y="3579876"/>
            <a:ext cx="7063740" cy="1563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35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0301D-CEA0-0C49-97FB-36F6BEABA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236E5-A38A-4C90-A9F5-546D26133330}" type="datetimeFigureOut">
              <a:rPr lang="ru-RU" smtClean="0"/>
              <a:pPr/>
              <a:t>10.12.2024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8193E-D0C5-1E45-8058-A9B101B131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2DF1C-F4F5-D541-8FD9-D7E0AE321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F7B95E-4FAA-AB44-A95E-D6F5D4D36DD3}"/>
              </a:ext>
            </a:extLst>
          </p:cNvPr>
          <p:cNvSpPr/>
          <p:nvPr/>
        </p:nvSpPr>
        <p:spPr>
          <a:xfrm>
            <a:off x="0" y="0"/>
            <a:ext cx="706374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35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A9DD1C-6FEC-C24E-A774-219C9E04A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1548"/>
            <a:ext cx="7886700" cy="699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78120E-55DD-D847-AC3E-EDBF1E4D1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1839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2366AC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166869" y="2481987"/>
            <a:ext cx="4191000" cy="133438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bg1"/>
                </a:solidFill>
              </a:rPr>
              <a:t>Оптические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технологии</a:t>
            </a:r>
            <a:r>
              <a:rPr lang="ru-RU" sz="3600" dirty="0">
                <a:solidFill>
                  <a:schemeClr val="bg1"/>
                </a:solidFill>
              </a:rPr>
              <a:t>: </a:t>
            </a:r>
            <a:r>
              <a:rPr lang="ru-RU" sz="2800" dirty="0">
                <a:solidFill>
                  <a:schemeClr val="bg1"/>
                </a:solidFill>
              </a:rPr>
              <a:t>изготовление и обработка оптических элементов</a:t>
            </a:r>
            <a:endParaRPr sz="44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1679990" y="4177248"/>
            <a:ext cx="963217" cy="4849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</a:rPr>
              <a:t>ТвГУ</a:t>
            </a:r>
            <a:endParaRPr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4294967295"/>
          </p:nvPr>
        </p:nvSpPr>
        <p:spPr>
          <a:xfrm>
            <a:off x="694748" y="4580948"/>
            <a:ext cx="2933700" cy="3698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</a:rPr>
              <a:t>Инициативная разработка</a:t>
            </a:r>
            <a:endParaRPr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1FC7B4-6A42-993C-3129-D992E8D5A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69" y="434108"/>
            <a:ext cx="2131831" cy="19612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73892" y="150231"/>
            <a:ext cx="8866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Пользователь и его проблема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AE9ECF-B084-8BAE-8B25-B591FF1FF47F}"/>
              </a:ext>
            </a:extLst>
          </p:cNvPr>
          <p:cNvSpPr txBox="1"/>
          <p:nvPr/>
        </p:nvSpPr>
        <p:spPr>
          <a:xfrm>
            <a:off x="4173634" y="864526"/>
            <a:ext cx="378682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Потребность в готовых </a:t>
            </a:r>
            <a:r>
              <a:rPr lang="ru-RU" sz="1200" dirty="0">
                <a:ea typeface="Calleo-Trial Regular" pitchFamily="34" charset="-122"/>
              </a:rPr>
              <a:t>оптических </a:t>
            </a:r>
            <a:r>
              <a:rPr lang="ru-RU" sz="1200" dirty="0"/>
              <a:t>элементах</a:t>
            </a:r>
            <a:r>
              <a:rPr lang="ru-RU" sz="1200" dirty="0">
                <a:ea typeface="Calleo-Trial Regular" pitchFamily="34" charset="-122"/>
              </a:rPr>
              <a:t> </a:t>
            </a:r>
          </a:p>
          <a:p>
            <a:pPr algn="ctr"/>
            <a:r>
              <a:rPr lang="ru-RU" sz="1200" dirty="0">
                <a:ea typeface="Calleo-Trial Regular" pitchFamily="34" charset="-122"/>
              </a:rPr>
              <a:t>для различных систем, приборов и устройств.</a:t>
            </a:r>
            <a:endParaRPr lang="x-none" sz="1200" b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44E966E-9F7A-3CB4-6E0E-BC27E13D5E3E}"/>
              </a:ext>
            </a:extLst>
          </p:cNvPr>
          <p:cNvSpPr/>
          <p:nvPr/>
        </p:nvSpPr>
        <p:spPr>
          <a:xfrm>
            <a:off x="241300" y="1270591"/>
            <a:ext cx="3185610" cy="3570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1600" dirty="0"/>
          </a:p>
          <a:p>
            <a:pPr algn="ctr"/>
            <a:r>
              <a:rPr lang="ru-RU" sz="1600" dirty="0"/>
              <a:t>Пользователи: </a:t>
            </a:r>
          </a:p>
          <a:p>
            <a:pPr marL="285750" indent="-285750" algn="ctr">
              <a:buFontTx/>
              <a:buChar char="-"/>
            </a:pPr>
            <a:r>
              <a:rPr lang="ru-RU" sz="1600" dirty="0"/>
              <a:t>Производители оптических систем, приборов и устройств</a:t>
            </a:r>
          </a:p>
          <a:p>
            <a:pPr marL="285750" indent="-285750" algn="ctr">
              <a:buFontTx/>
              <a:buChar char="-"/>
            </a:pPr>
            <a:endParaRPr lang="ru-RU" sz="1600" dirty="0"/>
          </a:p>
          <a:p>
            <a:pPr marL="285750" indent="-285750" algn="ctr">
              <a:buFontTx/>
              <a:buChar char="-"/>
            </a:pPr>
            <a:r>
              <a:rPr lang="ru-RU" sz="1600" dirty="0"/>
              <a:t>Научно-исследовательские институты, лаборатории </a:t>
            </a:r>
          </a:p>
          <a:p>
            <a:pPr algn="ctr"/>
            <a:r>
              <a:rPr lang="ru-RU" sz="1600" dirty="0"/>
              <a:t>и частные компании</a:t>
            </a:r>
          </a:p>
          <a:p>
            <a:pPr algn="ctr"/>
            <a:endParaRPr lang="ru-RU" sz="1600" dirty="0"/>
          </a:p>
          <a:p>
            <a:pPr marL="285750" indent="-285750" algn="ctr">
              <a:buFontTx/>
              <a:buChar char="-"/>
            </a:pPr>
            <a:r>
              <a:rPr lang="ru-RU" sz="1600" dirty="0"/>
              <a:t>Организации, работающие по госзаказу</a:t>
            </a:r>
            <a:endParaRPr lang="en-US" sz="1600" dirty="0"/>
          </a:p>
          <a:p>
            <a:pPr marL="285750" indent="-285750" algn="ctr">
              <a:buFontTx/>
              <a:buChar char="-"/>
            </a:pPr>
            <a:endParaRPr lang="en-US" sz="1600" dirty="0"/>
          </a:p>
          <a:p>
            <a:pPr marL="285750" indent="-285750" algn="ctr">
              <a:buFontTx/>
              <a:buChar char="-"/>
            </a:pPr>
            <a:endParaRPr lang="x-none" sz="1600" dirty="0"/>
          </a:p>
          <a:p>
            <a:pPr marL="285750" indent="-285750" algn="ctr">
              <a:buFontTx/>
              <a:buChar char="-"/>
            </a:pPr>
            <a:endParaRPr lang="ru-RU" dirty="0"/>
          </a:p>
        </p:txBody>
      </p:sp>
      <p:sp>
        <p:nvSpPr>
          <p:cNvPr id="4" name="Скругленный прямоугольник 23">
            <a:extLst>
              <a:ext uri="{FF2B5EF4-FFF2-40B4-BE49-F238E27FC236}">
                <a16:creationId xmlns:a16="http://schemas.microsoft.com/office/drawing/2014/main" id="{D06BBF09-0A85-E238-AA0A-347C7E9D1C68}"/>
              </a:ext>
            </a:extLst>
          </p:cNvPr>
          <p:cNvSpPr/>
          <p:nvPr/>
        </p:nvSpPr>
        <p:spPr>
          <a:xfrm>
            <a:off x="334728" y="1467789"/>
            <a:ext cx="3185610" cy="2590801"/>
          </a:xfrm>
          <a:prstGeom prst="roundRect">
            <a:avLst/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3154D57-2D04-7753-70C3-72C3723632D2}"/>
              </a:ext>
            </a:extLst>
          </p:cNvPr>
          <p:cNvSpPr/>
          <p:nvPr/>
        </p:nvSpPr>
        <p:spPr>
          <a:xfrm>
            <a:off x="3999172" y="2465876"/>
            <a:ext cx="3946237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Разработка новой технологии обработки оптического элемента и его серийное производство, в том числе, </a:t>
            </a:r>
          </a:p>
          <a:p>
            <a:pPr algn="ctr"/>
            <a:r>
              <a:rPr lang="ru-RU" sz="1200" dirty="0"/>
              <a:t>с ручной доводкой, для создания приборов нового типа.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7403570-61BE-907B-ECC4-04B9E8983442}"/>
              </a:ext>
            </a:extLst>
          </p:cNvPr>
          <p:cNvSpPr/>
          <p:nvPr/>
        </p:nvSpPr>
        <p:spPr>
          <a:xfrm>
            <a:off x="4069063" y="1710196"/>
            <a:ext cx="3876346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Создание уникальных приборов требует нестандартных подходов к изготовлению оптических элементов.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4896CCA2-4F75-04A8-6576-58CF48597823}"/>
              </a:ext>
            </a:extLst>
          </p:cNvPr>
          <p:cNvSpPr/>
          <p:nvPr/>
        </p:nvSpPr>
        <p:spPr>
          <a:xfrm>
            <a:off x="251133" y="1225831"/>
            <a:ext cx="3352800" cy="300480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E7A98412-9670-C396-D697-F93246646E7B}"/>
              </a:ext>
            </a:extLst>
          </p:cNvPr>
          <p:cNvSpPr/>
          <p:nvPr/>
        </p:nvSpPr>
        <p:spPr>
          <a:xfrm>
            <a:off x="4012518" y="2440025"/>
            <a:ext cx="4032265" cy="714627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33">
            <a:extLst>
              <a:ext uri="{FF2B5EF4-FFF2-40B4-BE49-F238E27FC236}">
                <a16:creationId xmlns:a16="http://schemas.microsoft.com/office/drawing/2014/main" id="{425C152E-078B-919A-6704-F9318AFC8778}"/>
              </a:ext>
            </a:extLst>
          </p:cNvPr>
          <p:cNvSpPr/>
          <p:nvPr/>
        </p:nvSpPr>
        <p:spPr>
          <a:xfrm>
            <a:off x="4012517" y="1620359"/>
            <a:ext cx="4032266" cy="641341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34">
            <a:extLst>
              <a:ext uri="{FF2B5EF4-FFF2-40B4-BE49-F238E27FC236}">
                <a16:creationId xmlns:a16="http://schemas.microsoft.com/office/drawing/2014/main" id="{CA9E63BF-B34D-9086-9E69-7DE13739AA8C}"/>
              </a:ext>
            </a:extLst>
          </p:cNvPr>
          <p:cNvSpPr/>
          <p:nvPr/>
        </p:nvSpPr>
        <p:spPr>
          <a:xfrm>
            <a:off x="4012517" y="722931"/>
            <a:ext cx="4032265" cy="744857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35">
            <a:extLst>
              <a:ext uri="{FF2B5EF4-FFF2-40B4-BE49-F238E27FC236}">
                <a16:creationId xmlns:a16="http://schemas.microsoft.com/office/drawing/2014/main" id="{C923CD2E-3D3E-3E11-8E63-01CB91C60A4F}"/>
              </a:ext>
            </a:extLst>
          </p:cNvPr>
          <p:cNvSpPr/>
          <p:nvPr/>
        </p:nvSpPr>
        <p:spPr>
          <a:xfrm>
            <a:off x="4022346" y="3975723"/>
            <a:ext cx="4022437" cy="461665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36">
            <a:extLst>
              <a:ext uri="{FF2B5EF4-FFF2-40B4-BE49-F238E27FC236}">
                <a16:creationId xmlns:a16="http://schemas.microsoft.com/office/drawing/2014/main" id="{8C44E3D8-11B6-43E9-A784-9C83C1236FB9}"/>
              </a:ext>
            </a:extLst>
          </p:cNvPr>
          <p:cNvSpPr/>
          <p:nvPr/>
        </p:nvSpPr>
        <p:spPr>
          <a:xfrm>
            <a:off x="4022346" y="3322945"/>
            <a:ext cx="4022435" cy="461665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9D45650-DB89-28C1-CF4A-0C8158714805}"/>
              </a:ext>
            </a:extLst>
          </p:cNvPr>
          <p:cNvSpPr/>
          <p:nvPr/>
        </p:nvSpPr>
        <p:spPr>
          <a:xfrm>
            <a:off x="4158583" y="3322945"/>
            <a:ext cx="381692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Сохранение и развитие технологии изготовления </a:t>
            </a:r>
          </a:p>
          <a:p>
            <a:pPr algn="ctr"/>
            <a:r>
              <a:rPr lang="ru-RU" sz="1200" dirty="0"/>
              <a:t>и обработки оптических элементов.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3D3A51D-DAF0-40C1-1AFC-D5ABD9E93C6A}"/>
              </a:ext>
            </a:extLst>
          </p:cNvPr>
          <p:cNvSpPr/>
          <p:nvPr/>
        </p:nvSpPr>
        <p:spPr>
          <a:xfrm>
            <a:off x="4158583" y="4058590"/>
            <a:ext cx="3786826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Импортозамещение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AFC77C5D-68AD-43F9-D9D2-D2A9819C446A}"/>
              </a:ext>
            </a:extLst>
          </p:cNvPr>
          <p:cNvCxnSpPr/>
          <p:nvPr/>
        </p:nvCxnSpPr>
        <p:spPr>
          <a:xfrm flipV="1">
            <a:off x="3520338" y="1095358"/>
            <a:ext cx="409645" cy="230833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BF201EA6-60D1-B2B1-D799-AC6B328DCA5B}"/>
              </a:ext>
            </a:extLst>
          </p:cNvPr>
          <p:cNvCxnSpPr/>
          <p:nvPr/>
        </p:nvCxnSpPr>
        <p:spPr>
          <a:xfrm>
            <a:off x="3632797" y="1926773"/>
            <a:ext cx="29718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591F6B84-7B20-1B10-38C2-44F9408AF569}"/>
              </a:ext>
            </a:extLst>
          </p:cNvPr>
          <p:cNvCxnSpPr/>
          <p:nvPr/>
        </p:nvCxnSpPr>
        <p:spPr>
          <a:xfrm>
            <a:off x="3632797" y="2742085"/>
            <a:ext cx="29718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4B2AB859-D7BF-C44E-8DF9-7C7ED6A20C6F}"/>
              </a:ext>
            </a:extLst>
          </p:cNvPr>
          <p:cNvCxnSpPr/>
          <p:nvPr/>
        </p:nvCxnSpPr>
        <p:spPr>
          <a:xfrm>
            <a:off x="3632797" y="3529914"/>
            <a:ext cx="29718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164B46E1-ABA5-47AC-E9C0-3B402AA978C1}"/>
              </a:ext>
            </a:extLst>
          </p:cNvPr>
          <p:cNvCxnSpPr/>
          <p:nvPr/>
        </p:nvCxnSpPr>
        <p:spPr>
          <a:xfrm>
            <a:off x="3487408" y="4091140"/>
            <a:ext cx="478543" cy="139492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D9588FB-47E5-19D1-0025-BB1D2EE25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154513" y="9258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Решение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2" name="Text 5">
            <a:extLst>
              <a:ext uri="{FF2B5EF4-FFF2-40B4-BE49-F238E27FC236}">
                <a16:creationId xmlns:a16="http://schemas.microsoft.com/office/drawing/2014/main" id="{ED2CC232-4BE7-F3F2-DCD1-AA59E2DB1E10}"/>
              </a:ext>
            </a:extLst>
          </p:cNvPr>
          <p:cNvSpPr/>
          <p:nvPr/>
        </p:nvSpPr>
        <p:spPr>
          <a:xfrm>
            <a:off x="446469" y="1396164"/>
            <a:ext cx="2089840" cy="2160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ru-RU" b="1" dirty="0"/>
          </a:p>
          <a:p>
            <a:pPr algn="ctr"/>
            <a:endParaRPr lang="ru-RU" sz="2000" b="1" dirty="0"/>
          </a:p>
          <a:p>
            <a:pPr algn="ctr"/>
            <a:r>
              <a:rPr lang="ru-RU" sz="2000" b="1" dirty="0"/>
              <a:t>Создание учебно – производственной лаборатории</a:t>
            </a:r>
            <a:endParaRPr lang="en-US" sz="2000" b="1" dirty="0">
              <a:latin typeface="Abadi" panose="020B0604020104020204" pitchFamily="34" charset="0"/>
            </a:endParaRPr>
          </a:p>
        </p:txBody>
      </p:sp>
      <p:sp>
        <p:nvSpPr>
          <p:cNvPr id="3" name="Скругленный прямоугольник 10">
            <a:extLst>
              <a:ext uri="{FF2B5EF4-FFF2-40B4-BE49-F238E27FC236}">
                <a16:creationId xmlns:a16="http://schemas.microsoft.com/office/drawing/2014/main" id="{AD2A6E1E-79D7-7D90-45D7-959288A950BD}"/>
              </a:ext>
            </a:extLst>
          </p:cNvPr>
          <p:cNvSpPr/>
          <p:nvPr/>
        </p:nvSpPr>
        <p:spPr>
          <a:xfrm>
            <a:off x="272188" y="1339006"/>
            <a:ext cx="2438401" cy="2286000"/>
          </a:xfrm>
          <a:prstGeom prst="round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" name="Скругленный прямоугольник 12">
            <a:extLst>
              <a:ext uri="{FF2B5EF4-FFF2-40B4-BE49-F238E27FC236}">
                <a16:creationId xmlns:a16="http://schemas.microsoft.com/office/drawing/2014/main" id="{295F822E-0A20-57E2-818A-C33CC0C5CF29}"/>
              </a:ext>
            </a:extLst>
          </p:cNvPr>
          <p:cNvSpPr/>
          <p:nvPr/>
        </p:nvSpPr>
        <p:spPr>
          <a:xfrm>
            <a:off x="4158390" y="2649397"/>
            <a:ext cx="4034742" cy="1687600"/>
          </a:xfrm>
          <a:prstGeom prst="round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4" name="Скругленный прямоугольник 11">
            <a:extLst>
              <a:ext uri="{FF2B5EF4-FFF2-40B4-BE49-F238E27FC236}">
                <a16:creationId xmlns:a16="http://schemas.microsoft.com/office/drawing/2014/main" id="{A69FB1A9-9BF7-B232-C87E-D35E449B726D}"/>
              </a:ext>
            </a:extLst>
          </p:cNvPr>
          <p:cNvSpPr/>
          <p:nvPr/>
        </p:nvSpPr>
        <p:spPr>
          <a:xfrm>
            <a:off x="4158389" y="667769"/>
            <a:ext cx="4034742" cy="1671898"/>
          </a:xfrm>
          <a:prstGeom prst="round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76D569-81B9-F0FC-0692-F6ACE6F82CDF}"/>
              </a:ext>
            </a:extLst>
          </p:cNvPr>
          <p:cNvSpPr txBox="1"/>
          <p:nvPr/>
        </p:nvSpPr>
        <p:spPr>
          <a:xfrm>
            <a:off x="4414813" y="2876864"/>
            <a:ext cx="35218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Запуск предприятия по изготовлению </a:t>
            </a:r>
          </a:p>
          <a:p>
            <a:pPr algn="ctr"/>
            <a:r>
              <a:rPr lang="ru-RU" b="1" dirty="0"/>
              <a:t>и обработке оптических элементов</a:t>
            </a:r>
            <a:endParaRPr lang="x-none" b="1" dirty="0"/>
          </a:p>
        </p:txBody>
      </p:sp>
      <p:sp>
        <p:nvSpPr>
          <p:cNvPr id="7" name="Скругленный прямоугольник 23">
            <a:extLst>
              <a:ext uri="{FF2B5EF4-FFF2-40B4-BE49-F238E27FC236}">
                <a16:creationId xmlns:a16="http://schemas.microsoft.com/office/drawing/2014/main" id="{AFA4CA3D-24FA-B991-0CB4-90EE8DD40FE1}"/>
              </a:ext>
            </a:extLst>
          </p:cNvPr>
          <p:cNvSpPr/>
          <p:nvPr/>
        </p:nvSpPr>
        <p:spPr>
          <a:xfrm>
            <a:off x="119789" y="1235281"/>
            <a:ext cx="2743201" cy="2482623"/>
          </a:xfrm>
          <a:prstGeom prst="roundRect">
            <a:avLst/>
          </a:prstGeom>
          <a:noFill/>
          <a:ln w="2857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D38E3D7A-C913-C947-EBB9-25AD7FE4D669}"/>
              </a:ext>
            </a:extLst>
          </p:cNvPr>
          <p:cNvSpPr/>
          <p:nvPr/>
        </p:nvSpPr>
        <p:spPr>
          <a:xfrm>
            <a:off x="3376759" y="3644524"/>
            <a:ext cx="303901" cy="259804"/>
          </a:xfrm>
          <a:prstGeom prst="cub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9705BFC1-AB8F-7DA5-2B13-72A5C8EC5A13}"/>
              </a:ext>
            </a:extLst>
          </p:cNvPr>
          <p:cNvSpPr/>
          <p:nvPr/>
        </p:nvSpPr>
        <p:spPr>
          <a:xfrm>
            <a:off x="3144752" y="3233393"/>
            <a:ext cx="303901" cy="259804"/>
          </a:xfrm>
          <a:prstGeom prst="cub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313C5819-4F9C-0E48-06AC-3DD2FE21528A}"/>
              </a:ext>
            </a:extLst>
          </p:cNvPr>
          <p:cNvSpPr/>
          <p:nvPr/>
        </p:nvSpPr>
        <p:spPr>
          <a:xfrm>
            <a:off x="3625702" y="3226228"/>
            <a:ext cx="303901" cy="259804"/>
          </a:xfrm>
          <a:prstGeom prst="cub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4E5DCBA0-1284-65EA-B3C4-39FD16975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291" y="1535956"/>
            <a:ext cx="361369" cy="36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id="{94C92905-A753-7474-7E5C-C20E2CA9F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752" y="1106495"/>
            <a:ext cx="375535" cy="37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C034C3C-42F0-FE20-1F38-FB89E0AE4B63}"/>
              </a:ext>
            </a:extLst>
          </p:cNvPr>
          <p:cNvCxnSpPr/>
          <p:nvPr/>
        </p:nvCxnSpPr>
        <p:spPr>
          <a:xfrm flipV="1">
            <a:off x="3084291" y="1855178"/>
            <a:ext cx="898998" cy="517047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FFC53956-1709-119C-C838-E818B93C1636}"/>
              </a:ext>
            </a:extLst>
          </p:cNvPr>
          <p:cNvCxnSpPr/>
          <p:nvPr/>
        </p:nvCxnSpPr>
        <p:spPr>
          <a:xfrm>
            <a:off x="3084291" y="2551425"/>
            <a:ext cx="922147" cy="48816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2557D70-92CD-E0B0-E474-86BA012AE852}"/>
              </a:ext>
            </a:extLst>
          </p:cNvPr>
          <p:cNvSpPr/>
          <p:nvPr/>
        </p:nvSpPr>
        <p:spPr>
          <a:xfrm>
            <a:off x="4414813" y="1055906"/>
            <a:ext cx="35218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 dirty="0"/>
              <a:t>Запуск программы обучения оптиков-практиков </a:t>
            </a:r>
            <a:endParaRPr lang="ru-RU" b="1" dirty="0"/>
          </a:p>
          <a:p>
            <a:pPr algn="ctr"/>
            <a:r>
              <a:rPr lang="x-none" b="1" dirty="0"/>
              <a:t>для своих нужд и отрасли</a:t>
            </a:r>
            <a:endParaRPr lang="ru-RU" b="1" dirty="0"/>
          </a:p>
        </p:txBody>
      </p:sp>
      <p:pic>
        <p:nvPicPr>
          <p:cNvPr id="16" name="Picture 2" descr="Picture background">
            <a:extLst>
              <a:ext uri="{FF2B5EF4-FFF2-40B4-BE49-F238E27FC236}">
                <a16:creationId xmlns:a16="http://schemas.microsoft.com/office/drawing/2014/main" id="{F45A676B-DCA7-FF01-4B18-1D45E852D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702" y="1118413"/>
            <a:ext cx="388446" cy="38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89FF62F-1143-2B9F-A4C1-990FDC0E4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2234" y="253113"/>
            <a:ext cx="8686800" cy="19548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3000" dirty="0"/>
              <a:t>Наш продукт</a:t>
            </a:r>
            <a:br>
              <a:rPr lang="ru-RU" sz="3000" dirty="0"/>
            </a:br>
            <a:r>
              <a:rPr lang="ru-RU" sz="1600" dirty="0">
                <a:solidFill>
                  <a:schemeClr val="tx1"/>
                </a:solidFill>
              </a:rPr>
              <a:t>Прецизионная оптика включает в себя передающие и отражающие компоненты, используемые в акустооптических, оптоэлектронных, электрооптических и </a:t>
            </a:r>
            <a:r>
              <a:rPr lang="ru-RU" sz="1600" dirty="0" err="1">
                <a:solidFill>
                  <a:schemeClr val="tx1"/>
                </a:solidFill>
              </a:rPr>
              <a:t>оптомеханических</a:t>
            </a:r>
            <a:r>
              <a:rPr lang="ru-RU" sz="1600" dirty="0">
                <a:solidFill>
                  <a:schemeClr val="tx1"/>
                </a:solidFill>
              </a:rPr>
              <a:t> системах для создания световых изображений, датчиков, управления лазерным лучом, бытовой электронике, аэрокосмической и оборонной промышленности, биомедицине, сельском хозяйстве.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br>
              <a:rPr lang="ru-RU" sz="1600" dirty="0">
                <a:solidFill>
                  <a:schemeClr val="tx1"/>
                </a:solidFill>
              </a:rPr>
            </a:br>
            <a:br>
              <a:rPr lang="ru-RU" sz="1600" dirty="0">
                <a:solidFill>
                  <a:schemeClr val="tx1"/>
                </a:solidFill>
              </a:rPr>
            </a:br>
            <a:br>
              <a:rPr lang="ru-RU" sz="1400" dirty="0"/>
            </a:br>
            <a:r>
              <a:rPr lang="ru-RU" sz="3000" dirty="0">
                <a:ea typeface="Calleo-Trial SemiBold" pitchFamily="34" charset="-122"/>
                <a:cs typeface="Arial" panose="020B0604020202020204" pitchFamily="34" charset="0"/>
              </a:rPr>
              <a:t>Мы в цепочке создания прецизионной оптики</a:t>
            </a:r>
            <a:endParaRPr lang="en-US" sz="3000" dirty="0">
              <a:latin typeface="Abadi" panose="020B0604020104020204" pitchFamily="34" charset="0"/>
              <a:ea typeface="Calleo-Trial SemiBold" pitchFamily="34" charset="-122"/>
              <a:cs typeface="Arial" panose="020B0604020202020204" pitchFamily="34" charset="0"/>
            </a:endParaRPr>
          </a:p>
        </p:txBody>
      </p:sp>
      <p:pic>
        <p:nvPicPr>
          <p:cNvPr id="15" name="Picture 9" descr="Марс-экспресс">
            <a:extLst>
              <a:ext uri="{FF2B5EF4-FFF2-40B4-BE49-F238E27FC236}">
                <a16:creationId xmlns:a16="http://schemas.microsoft.com/office/drawing/2014/main" id="{C59ECB03-76F5-2154-0332-B968B1ABF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0937" y="3234616"/>
            <a:ext cx="1185007" cy="9197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4" descr="Чохральский2">
            <a:extLst>
              <a:ext uri="{FF2B5EF4-FFF2-40B4-BE49-F238E27FC236}">
                <a16:creationId xmlns:a16="http://schemas.microsoft.com/office/drawing/2014/main" id="{E0DC9136-75C3-7488-3044-11C3A54F1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0933" y="3358390"/>
            <a:ext cx="638303" cy="90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image.png">
            <a:extLst>
              <a:ext uri="{FF2B5EF4-FFF2-40B4-BE49-F238E27FC236}">
                <a16:creationId xmlns:a16="http://schemas.microsoft.com/office/drawing/2014/main" id="{D10B81D8-3A86-E318-FD75-1A50464131A9}"/>
              </a:ext>
            </a:extLst>
          </p:cNvPr>
          <p:cNvPicPr/>
          <p:nvPr/>
        </p:nvPicPr>
        <p:blipFill rotWithShape="1">
          <a:blip r:embed="rId5" cstate="print"/>
          <a:stretch>
            <a:fillRect/>
          </a:stretch>
        </p:blipFill>
        <p:spPr>
          <a:xfrm>
            <a:off x="4818593" y="3294844"/>
            <a:ext cx="915681" cy="986382"/>
          </a:xfrm>
          <a:prstGeom prst="rect">
            <a:avLst/>
          </a:prstGeom>
        </p:spPr>
      </p:pic>
      <p:sp>
        <p:nvSpPr>
          <p:cNvPr id="19" name="Треугольник 24">
            <a:extLst>
              <a:ext uri="{FF2B5EF4-FFF2-40B4-BE49-F238E27FC236}">
                <a16:creationId xmlns:a16="http://schemas.microsoft.com/office/drawing/2014/main" id="{A855247D-B0AA-F77C-B8DD-338485BD50BB}"/>
              </a:ext>
            </a:extLst>
          </p:cNvPr>
          <p:cNvSpPr/>
          <p:nvPr/>
        </p:nvSpPr>
        <p:spPr>
          <a:xfrm rot="5400000">
            <a:off x="4243757" y="3539733"/>
            <a:ext cx="825250" cy="23832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0" name="Скругленный прямоугольник 10">
            <a:extLst>
              <a:ext uri="{FF2B5EF4-FFF2-40B4-BE49-F238E27FC236}">
                <a16:creationId xmlns:a16="http://schemas.microsoft.com/office/drawing/2014/main" id="{5948E5F6-53DF-D57A-DD96-E70065C6CA3A}"/>
              </a:ext>
            </a:extLst>
          </p:cNvPr>
          <p:cNvSpPr/>
          <p:nvPr/>
        </p:nvSpPr>
        <p:spPr>
          <a:xfrm>
            <a:off x="359822" y="2622643"/>
            <a:ext cx="4065788" cy="1775030"/>
          </a:xfrm>
          <a:prstGeom prst="roundRect">
            <a:avLst>
              <a:gd name="adj" fmla="val 3711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9B83FB-57C6-99C0-C0CB-BE235023A50A}"/>
              </a:ext>
            </a:extLst>
          </p:cNvPr>
          <p:cNvSpPr txBox="1"/>
          <p:nvPr/>
        </p:nvSpPr>
        <p:spPr>
          <a:xfrm>
            <a:off x="824431" y="2772951"/>
            <a:ext cx="1285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1200" b="1">
                <a:solidFill>
                  <a:schemeClr val="accent1"/>
                </a:solidFill>
              </a:rPr>
              <a:t>Выращивание кристалл</a:t>
            </a:r>
            <a:r>
              <a:rPr lang="ru-RU" sz="1200" b="1" dirty="0" err="1">
                <a:solidFill>
                  <a:schemeClr val="accent1"/>
                </a:solidFill>
              </a:rPr>
              <a:t>ов</a:t>
            </a:r>
            <a:endParaRPr lang="x-none" sz="1200" b="1" dirty="0">
              <a:solidFill>
                <a:schemeClr val="accent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C99114-2B80-4932-066F-23BBA0495BE8}"/>
              </a:ext>
            </a:extLst>
          </p:cNvPr>
          <p:cNvSpPr txBox="1"/>
          <p:nvPr/>
        </p:nvSpPr>
        <p:spPr>
          <a:xfrm>
            <a:off x="2559624" y="2675335"/>
            <a:ext cx="1788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Обучение оптиков – технологов </a:t>
            </a:r>
          </a:p>
          <a:p>
            <a:pPr algn="ctr"/>
            <a:r>
              <a:rPr lang="ru-RU" sz="1200" b="1" dirty="0">
                <a:solidFill>
                  <a:schemeClr val="accent1"/>
                </a:solidFill>
              </a:rPr>
              <a:t>и </a:t>
            </a:r>
            <a:r>
              <a:rPr lang="ru-RU" sz="1200" b="1" dirty="0" err="1">
                <a:solidFill>
                  <a:schemeClr val="accent1"/>
                </a:solidFill>
              </a:rPr>
              <a:t>и</a:t>
            </a:r>
            <a:r>
              <a:rPr lang="x-none" sz="1200" b="1">
                <a:solidFill>
                  <a:schemeClr val="accent1"/>
                </a:solidFill>
              </a:rPr>
              <a:t>зготовление </a:t>
            </a:r>
            <a:endParaRPr lang="ru-RU" sz="1200" b="1" dirty="0">
              <a:solidFill>
                <a:schemeClr val="accent1"/>
              </a:solidFill>
            </a:endParaRPr>
          </a:p>
          <a:p>
            <a:pPr algn="ctr"/>
            <a:r>
              <a:rPr lang="x-none" sz="1200" b="1">
                <a:solidFill>
                  <a:schemeClr val="accent1"/>
                </a:solidFill>
              </a:rPr>
              <a:t>элементов</a:t>
            </a:r>
            <a:endParaRPr lang="x-none" sz="1200" b="1" dirty="0">
              <a:solidFill>
                <a:schemeClr val="accent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205198-60A5-6E9F-D6FB-F15DED83CA91}"/>
              </a:ext>
            </a:extLst>
          </p:cNvPr>
          <p:cNvSpPr txBox="1"/>
          <p:nvPr/>
        </p:nvSpPr>
        <p:spPr>
          <a:xfrm>
            <a:off x="489137" y="2648513"/>
            <a:ext cx="469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600" b="1">
                <a:solidFill>
                  <a:schemeClr val="accent1"/>
                </a:solidFill>
                <a:latin typeface="Montserrat" pitchFamily="2" charset="0"/>
              </a:rPr>
              <a:t>1</a:t>
            </a:r>
            <a:endParaRPr lang="x-none" sz="3600" b="1" dirty="0">
              <a:solidFill>
                <a:schemeClr val="accent1"/>
              </a:solidFill>
              <a:latin typeface="Montserrat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4FDFAE-1E22-C483-B777-359813B985D0}"/>
              </a:ext>
            </a:extLst>
          </p:cNvPr>
          <p:cNvSpPr txBox="1"/>
          <p:nvPr/>
        </p:nvSpPr>
        <p:spPr>
          <a:xfrm>
            <a:off x="2362310" y="2649275"/>
            <a:ext cx="394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600" b="1" dirty="0">
                <a:solidFill>
                  <a:schemeClr val="accent1"/>
                </a:solidFill>
                <a:latin typeface="Montserrat" pitchFamily="2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BCCA75-CEEC-D324-5EAB-0F8B014873F5}"/>
              </a:ext>
            </a:extLst>
          </p:cNvPr>
          <p:cNvSpPr txBox="1"/>
          <p:nvPr/>
        </p:nvSpPr>
        <p:spPr>
          <a:xfrm>
            <a:off x="5019178" y="2741607"/>
            <a:ext cx="3310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200" b="1">
                <a:solidFill>
                  <a:schemeClr val="accent1"/>
                </a:solidFill>
              </a:rPr>
              <a:t>Изготовление</a:t>
            </a:r>
            <a:r>
              <a:rPr lang="x-none" sz="1200" b="1">
                <a:solidFill>
                  <a:schemeClr val="accent2"/>
                </a:solidFill>
              </a:rPr>
              <a:t> </a:t>
            </a:r>
            <a:r>
              <a:rPr lang="x-none" sz="1200" b="1">
                <a:solidFill>
                  <a:schemeClr val="accent1"/>
                </a:solidFill>
              </a:rPr>
              <a:t>устройств/приборов</a:t>
            </a:r>
            <a:r>
              <a:rPr lang="ru-RU" sz="1200" b="1" dirty="0">
                <a:solidFill>
                  <a:schemeClr val="accent1"/>
                </a:solidFill>
              </a:rPr>
              <a:t>/</a:t>
            </a:r>
          </a:p>
          <a:p>
            <a:r>
              <a:rPr lang="ru-RU" sz="1200" b="1" dirty="0">
                <a:solidFill>
                  <a:schemeClr val="accent1"/>
                </a:solidFill>
              </a:rPr>
              <a:t>оптических систем</a:t>
            </a:r>
            <a:endParaRPr lang="x-none" sz="1200" b="1" dirty="0">
              <a:solidFill>
                <a:schemeClr val="accent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8DC7D0-3ABC-C6F3-6DCF-F19106CCA4F3}"/>
              </a:ext>
            </a:extLst>
          </p:cNvPr>
          <p:cNvSpPr txBox="1"/>
          <p:nvPr/>
        </p:nvSpPr>
        <p:spPr>
          <a:xfrm>
            <a:off x="4517724" y="2675335"/>
            <a:ext cx="601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600" b="1" dirty="0">
                <a:solidFill>
                  <a:schemeClr val="accent1"/>
                </a:solidFill>
                <a:latin typeface="Montserrat" pitchFamily="2" charset="0"/>
              </a:rPr>
              <a:t>3</a:t>
            </a:r>
          </a:p>
        </p:txBody>
      </p:sp>
      <p:sp>
        <p:nvSpPr>
          <p:cNvPr id="27" name="Треугольник 24">
            <a:extLst>
              <a:ext uri="{FF2B5EF4-FFF2-40B4-BE49-F238E27FC236}">
                <a16:creationId xmlns:a16="http://schemas.microsoft.com/office/drawing/2014/main" id="{A16C1421-1FAA-EE4B-4225-44EFF617891B}"/>
              </a:ext>
            </a:extLst>
          </p:cNvPr>
          <p:cNvSpPr/>
          <p:nvPr/>
        </p:nvSpPr>
        <p:spPr>
          <a:xfrm rot="5400000">
            <a:off x="5505976" y="3528080"/>
            <a:ext cx="825250" cy="23832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8" name="Треугольник 24">
            <a:extLst>
              <a:ext uri="{FF2B5EF4-FFF2-40B4-BE49-F238E27FC236}">
                <a16:creationId xmlns:a16="http://schemas.microsoft.com/office/drawing/2014/main" id="{75F5BE66-1A36-B803-B1B3-6A766256CF1A}"/>
              </a:ext>
            </a:extLst>
          </p:cNvPr>
          <p:cNvSpPr/>
          <p:nvPr/>
        </p:nvSpPr>
        <p:spPr>
          <a:xfrm rot="5400000">
            <a:off x="1860929" y="3551488"/>
            <a:ext cx="825250" cy="23832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542EBC-FCCF-C9BE-BEA2-A9E864967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188994C-FFA3-857B-8FE4-23C1690EB53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632" t="39997" r="8947" b="18071"/>
          <a:stretch/>
        </p:blipFill>
        <p:spPr>
          <a:xfrm>
            <a:off x="2559624" y="3550574"/>
            <a:ext cx="1788537" cy="7172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150773" y="47482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Макет учебно – производственной лаборатории</a:t>
            </a:r>
            <a:endParaRPr dirty="0">
              <a:latin typeface="Abadi" panose="020B0604020104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EA0CFD-E392-93D2-5456-8A5E64AEE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55203" y="581498"/>
            <a:ext cx="3152445" cy="46818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B919CE-C2D7-DA4C-341D-7EEF022BD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958" y="1047528"/>
            <a:ext cx="3643179" cy="365094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4EFEF9-23EF-E3AB-4D3D-7387F9998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4B80B2-B67D-DDC0-3682-CB73288CA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2463" y="1096052"/>
            <a:ext cx="3634159" cy="27256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46DDAC-9149-85D6-DEE4-E0A7D1B82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89" y="136497"/>
            <a:ext cx="8703733" cy="891540"/>
          </a:xfrm>
        </p:spPr>
        <p:txBody>
          <a:bodyPr/>
          <a:lstStyle/>
          <a:p>
            <a:r>
              <a:rPr lang="ru-RU" dirty="0"/>
              <a:t>Примеры готовой продукции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095983-171E-49D7-A20C-D18D21A92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334" y="2458861"/>
            <a:ext cx="3157069" cy="23678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13203" y="5843587"/>
            <a:ext cx="3664713" cy="32269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438168" y="1307306"/>
            <a:ext cx="2652306" cy="23354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30A860-C152-20EB-0607-5D48D46421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2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CA5F2E-DA5B-3731-2121-EF6473B39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79" y="113919"/>
            <a:ext cx="8884354" cy="891540"/>
          </a:xfrm>
        </p:spPr>
        <p:txBody>
          <a:bodyPr/>
          <a:lstStyle/>
          <a:p>
            <a:r>
              <a:rPr lang="ru-RU" dirty="0"/>
              <a:t>Применение оптических элементов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3FADCDC-BAFE-9C69-3D68-718AB22BE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45" y="1201409"/>
            <a:ext cx="3764844" cy="210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E5C0895F-2A59-305B-E4E9-AC2197408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073" y="888997"/>
            <a:ext cx="4387320" cy="291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D016D5-6256-6911-7497-E990B4E5E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845" y="3500966"/>
            <a:ext cx="1372086" cy="1463167"/>
          </a:xfrm>
          <a:prstGeom prst="rect">
            <a:avLst/>
          </a:prstGeom>
        </p:spPr>
      </p:pic>
      <p:pic>
        <p:nvPicPr>
          <p:cNvPr id="1032" name="Picture 8" descr="SSP-200-266-3.5 - акустооптический модулятор">
            <a:extLst>
              <a:ext uri="{FF2B5EF4-FFF2-40B4-BE49-F238E27FC236}">
                <a16:creationId xmlns:a16="http://schemas.microsoft.com/office/drawing/2014/main" id="{F46CAB35-1E3A-4705-03C8-DD6E50809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745" y="3319724"/>
            <a:ext cx="1301328" cy="182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269CE6-45E0-3AA0-1C6F-4F99B8A3A3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42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Рынок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11700" y="1538867"/>
            <a:ext cx="3186573" cy="24443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endParaRPr lang="ru-RU" sz="2800" dirty="0">
              <a:solidFill>
                <a:schemeClr val="accent1"/>
              </a:solidFill>
              <a:latin typeface="Abadi" panose="020B0604020104020204" pitchFamily="34" charset="0"/>
            </a:endParaRPr>
          </a:p>
          <a:p>
            <a:pPr marL="0" lvl="0" indent="0" algn="ctr">
              <a:buNone/>
            </a:pPr>
            <a:r>
              <a:rPr lang="en-US" sz="2800" dirty="0">
                <a:solidFill>
                  <a:schemeClr val="accent1"/>
                </a:solidFill>
                <a:latin typeface="Abadi" panose="020B0604020104020204" pitchFamily="34" charset="0"/>
              </a:rPr>
              <a:t>3.2</a:t>
            </a:r>
            <a:r>
              <a:rPr lang="en-US" sz="2800" dirty="0">
                <a:latin typeface="Abadi" panose="020B0604020104020204" pitchFamily="34" charset="0"/>
              </a:rPr>
              <a:t> </a:t>
            </a:r>
            <a:r>
              <a:rPr lang="ru-RU" sz="1600" dirty="0"/>
              <a:t>млрд. рублей – </a:t>
            </a:r>
          </a:p>
          <a:p>
            <a:pPr marL="0" lvl="0" indent="0" algn="ctr">
              <a:buNone/>
            </a:pPr>
            <a:r>
              <a:rPr lang="ru-RU" sz="1600" dirty="0">
                <a:latin typeface="Abadi" panose="020B0604020104020204" pitchFamily="34" charset="0"/>
              </a:rPr>
              <a:t>мировой </a:t>
            </a:r>
            <a:r>
              <a:rPr lang="en-US" sz="1600" dirty="0">
                <a:latin typeface="Abadi" panose="020B0604020104020204" pitchFamily="34" charset="0"/>
              </a:rPr>
              <a:t>B2G </a:t>
            </a:r>
            <a:r>
              <a:rPr lang="ru-RU" sz="1600" dirty="0"/>
              <a:t>сегмент рынка оптических элементов</a:t>
            </a:r>
          </a:p>
          <a:p>
            <a:pPr marL="0" lvl="0" indent="0">
              <a:buNone/>
            </a:pPr>
            <a:endParaRPr lang="ru-RU" sz="1600" dirty="0"/>
          </a:p>
          <a:p>
            <a:pPr marL="0" lvl="0" indent="0">
              <a:buNone/>
            </a:pP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192" y="1418850"/>
            <a:ext cx="3800608" cy="27859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422531" y="4204776"/>
            <a:ext cx="2890513" cy="37481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F40367-9BC6-0589-1768-65F9945EA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0294" y="941796"/>
            <a:ext cx="828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К 2031 году мировой рынок высокоточной оптики достигнет 60 033,6 млн </a:t>
            </a:r>
            <a:r>
              <a:rPr lang="en-US" dirty="0"/>
              <a:t>$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55943" y="12164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Бизнес-модель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300549" y="572611"/>
            <a:ext cx="8218983" cy="40105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>
              <a:buNone/>
            </a:pPr>
            <a:r>
              <a:rPr lang="ru" sz="1500" dirty="0">
                <a:solidFill>
                  <a:schemeClr val="dk1"/>
                </a:solidFill>
              </a:rPr>
              <a:t>Нашими заказчиками уже являются:</a:t>
            </a:r>
          </a:p>
          <a:p>
            <a:pPr marL="0" lvl="0" indent="0">
              <a:buNone/>
            </a:pPr>
            <a:r>
              <a:rPr lang="ru-RU" sz="1500" dirty="0">
                <a:solidFill>
                  <a:schemeClr val="accent1"/>
                </a:solidFill>
              </a:rPr>
              <a:t>●</a:t>
            </a:r>
            <a:r>
              <a:rPr lang="ru-RU" sz="1500" dirty="0"/>
              <a:t> Федеральное государственное унитарное предприятие «Всероссийский научно-исследовательский институт физико-технических и радиотехнических измерений» </a:t>
            </a:r>
          </a:p>
          <a:p>
            <a:pPr marL="0" lvl="0" indent="0">
              <a:buNone/>
            </a:pPr>
            <a:r>
              <a:rPr lang="ru-RU" sz="1500" dirty="0">
                <a:solidFill>
                  <a:schemeClr val="accent1"/>
                </a:solidFill>
              </a:rPr>
              <a:t>●</a:t>
            </a:r>
            <a:r>
              <a:rPr lang="ru-RU" sz="1500" dirty="0"/>
              <a:t> АО «Сигма-Оптик» </a:t>
            </a:r>
          </a:p>
          <a:p>
            <a:pPr marL="0" lvl="0" indent="0">
              <a:buNone/>
            </a:pPr>
            <a:r>
              <a:rPr lang="ru-RU" sz="1500" dirty="0">
                <a:solidFill>
                  <a:schemeClr val="accent1"/>
                </a:solidFill>
              </a:rPr>
              <a:t>●</a:t>
            </a:r>
            <a:r>
              <a:rPr lang="ru-RU" sz="1500" dirty="0"/>
              <a:t> Федеральное государственное бюджетное учреждение науки Научно-технологический центр уникального приборостроения Российской академии наук, </a:t>
            </a:r>
          </a:p>
          <a:p>
            <a:pPr marL="0" lvl="0" indent="0">
              <a:buNone/>
            </a:pPr>
            <a:r>
              <a:rPr lang="ru-RU" sz="1500" dirty="0">
                <a:solidFill>
                  <a:schemeClr val="accent1"/>
                </a:solidFill>
              </a:rPr>
              <a:t>●</a:t>
            </a:r>
            <a:r>
              <a:rPr lang="ru-RU" sz="1500" dirty="0"/>
              <a:t> Лаборатория технологии обработки кристаллов Институт кристаллографии имени А.В. Шубникова РАН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ru-RU" sz="1500" dirty="0">
                <a:solidFill>
                  <a:schemeClr val="dk1"/>
                </a:solidFill>
              </a:rPr>
              <a:t>Источниками дохода проекта будут:</a:t>
            </a:r>
          </a:p>
          <a:p>
            <a:pPr marL="342900">
              <a:spcBef>
                <a:spcPts val="1200"/>
              </a:spcBef>
              <a:buAutoNum type="arabicPeriod"/>
            </a:pPr>
            <a:r>
              <a:rPr lang="ru-RU" sz="1500" dirty="0">
                <a:solidFill>
                  <a:schemeClr val="dk1"/>
                </a:solidFill>
              </a:rPr>
              <a:t>Изготовление оптических элементов</a:t>
            </a:r>
          </a:p>
          <a:p>
            <a:pPr marL="342900">
              <a:spcBef>
                <a:spcPts val="1200"/>
              </a:spcBef>
              <a:buAutoNum type="arabicPeriod"/>
            </a:pPr>
            <a:r>
              <a:rPr lang="ru-RU" sz="1500" dirty="0">
                <a:solidFill>
                  <a:schemeClr val="dk1"/>
                </a:solidFill>
              </a:rPr>
              <a:t>Обработка оптических элементов</a:t>
            </a:r>
          </a:p>
          <a:p>
            <a:pPr marL="342900">
              <a:spcBef>
                <a:spcPts val="1200"/>
              </a:spcBef>
              <a:buAutoNum type="arabicPeriod"/>
            </a:pPr>
            <a:r>
              <a:rPr lang="ru-RU" sz="1500" dirty="0">
                <a:solidFill>
                  <a:schemeClr val="dk1"/>
                </a:solidFill>
              </a:rPr>
              <a:t>Подготовка специалистов для внешних заказчиков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ru-RU" sz="1500" dirty="0">
                <a:solidFill>
                  <a:schemeClr val="dk1"/>
                </a:solidFill>
              </a:rPr>
              <a:t>Основным каналом распространения будет являться </a:t>
            </a:r>
            <a:r>
              <a:rPr lang="ru-RU" sz="1500" dirty="0">
                <a:solidFill>
                  <a:schemeClr val="accent1"/>
                </a:solidFill>
              </a:rPr>
              <a:t>вебсайт, который находится на этапе проработки макета.</a:t>
            </a:r>
            <a:endParaRPr lang="ru-RU" sz="1500" dirty="0">
              <a:solidFill>
                <a:schemeClr val="accent1"/>
              </a:solidFill>
              <a:latin typeface="Abadi" panose="020B0604020104020204" pitchFamily="34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ru-RU" sz="1600" u="sng" dirty="0">
                <a:solidFill>
                  <a:schemeClr val="dk1"/>
                </a:solidFill>
              </a:rPr>
              <a:t>Главная цель нашего проекта: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ru-RU" sz="1600" u="sng" dirty="0">
                <a:solidFill>
                  <a:schemeClr val="accent1"/>
                </a:solidFill>
              </a:rPr>
              <a:t> </a:t>
            </a:r>
            <a:r>
              <a:rPr lang="ru-RU" sz="1600" b="1" u="sng" dirty="0">
                <a:solidFill>
                  <a:schemeClr val="accent1"/>
                </a:solidFill>
              </a:rPr>
              <a:t>Сохранение и развитие стратегически важной технологии 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ru-RU" sz="1600" b="1" u="sng" dirty="0">
                <a:solidFill>
                  <a:schemeClr val="accent1"/>
                </a:solidFill>
              </a:rPr>
              <a:t>и поддержка технологического суверенитета России 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ru-RU" sz="1600" b="1" u="sng" dirty="0">
                <a:solidFill>
                  <a:schemeClr val="accent1"/>
                </a:solidFill>
              </a:rPr>
              <a:t>в такой критически важной отрасли, как Фотоника.</a:t>
            </a:r>
            <a:r>
              <a:rPr lang="ru-RU" sz="1600" u="sng" dirty="0">
                <a:solidFill>
                  <a:schemeClr val="dk1"/>
                </a:solidFill>
              </a:rPr>
              <a:t> </a:t>
            </a:r>
            <a:endParaRPr sz="1100" b="1" u="sng"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CEE461-1275-3CFB-0620-1DF34B76C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AE39B-7E4D-9B82-E53F-6A95215CA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76479"/>
            <a:ext cx="8439150" cy="533781"/>
          </a:xfrm>
        </p:spPr>
        <p:txBody>
          <a:bodyPr>
            <a:normAutofit fontScale="90000"/>
          </a:bodyPr>
          <a:lstStyle/>
          <a:p>
            <a:pPr algn="l"/>
            <a:r>
              <a:rPr lang="ru" dirty="0"/>
              <a:t>Структура издержек</a:t>
            </a:r>
            <a:endParaRPr lang="ru-RU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AD6B159-DE01-2DDD-2F8E-A7A474AD7F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2600015"/>
              </p:ext>
            </p:extLst>
          </p:nvPr>
        </p:nvGraphicFramePr>
        <p:xfrm>
          <a:off x="317461" y="610260"/>
          <a:ext cx="6897553" cy="336504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3746102">
                  <a:extLst>
                    <a:ext uri="{9D8B030D-6E8A-4147-A177-3AD203B41FA5}">
                      <a16:colId xmlns:a16="http://schemas.microsoft.com/office/drawing/2014/main" val="3858696657"/>
                    </a:ext>
                  </a:extLst>
                </a:gridCol>
                <a:gridCol w="1065988">
                  <a:extLst>
                    <a:ext uri="{9D8B030D-6E8A-4147-A177-3AD203B41FA5}">
                      <a16:colId xmlns:a16="http://schemas.microsoft.com/office/drawing/2014/main" val="2464486381"/>
                    </a:ext>
                  </a:extLst>
                </a:gridCol>
                <a:gridCol w="654130">
                  <a:extLst>
                    <a:ext uri="{9D8B030D-6E8A-4147-A177-3AD203B41FA5}">
                      <a16:colId xmlns:a16="http://schemas.microsoft.com/office/drawing/2014/main" val="1879273049"/>
                    </a:ext>
                  </a:extLst>
                </a:gridCol>
                <a:gridCol w="1431333">
                  <a:extLst>
                    <a:ext uri="{9D8B030D-6E8A-4147-A177-3AD203B41FA5}">
                      <a16:colId xmlns:a16="http://schemas.microsoft.com/office/drawing/2014/main" val="2643851748"/>
                    </a:ext>
                  </a:extLst>
                </a:gridCol>
              </a:tblGrid>
              <a:tr h="2353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B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Цена, 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B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Кол-во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B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Стоимость, 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B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999605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Муфельная печь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007485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Отрезной станок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4 000 000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095608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</a:rPr>
                        <a:t>Шлифовально</a:t>
                      </a:r>
                      <a:r>
                        <a:rPr lang="ru-RU" sz="1200" u="none" strike="noStrike" dirty="0">
                          <a:effectLst/>
                        </a:rPr>
                        <a:t> - полировальный станок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707970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Расходные материалы на обработку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373884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Стол письменный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301096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Стол ученический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4 000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8 000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122894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Стул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12 000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794924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Вытяжной шкаф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250 000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932143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marL="0" marR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Оборудование</a:t>
                      </a:r>
                      <a:r>
                        <a:rPr lang="ru-RU" sz="12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санитарной комнаты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  <a:r>
                        <a:rPr lang="ru-RU" sz="12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000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20 000</a:t>
                      </a: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Вешалка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098356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Шкаф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18149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12 152 500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038816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Амортизация оборудования (10 лет)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1 215 250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187551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Итого для начала работы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13 367 750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257557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A08997-EEDB-8E9C-7D7B-CAF8579AF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53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311700" y="131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Команда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  <a:latin typeface="Abadi" panose="020B0604020104020204" pitchFamily="34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DC0E65ED-ABAD-7A85-FE45-165AB060DB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2514304"/>
              </p:ext>
            </p:extLst>
          </p:nvPr>
        </p:nvGraphicFramePr>
        <p:xfrm>
          <a:off x="1273265" y="828675"/>
          <a:ext cx="6248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A3F883-288A-482B-3EA1-25A921AED3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81714D9D-2FE5-44A2-AC80-A65D4D62E7A3}" vid="{EC7804D1-D3D9-42F2-89F5-B725643E7806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559</TotalTime>
  <Words>520</Words>
  <Application>Microsoft Office PowerPoint</Application>
  <PresentationFormat>Экран (16:9)</PresentationFormat>
  <Paragraphs>135</Paragraphs>
  <Slides>11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Calibri Light</vt:lpstr>
      <vt:lpstr>Abadi</vt:lpstr>
      <vt:lpstr>Montserrat</vt:lpstr>
      <vt:lpstr>Arial</vt:lpstr>
      <vt:lpstr>Calibri</vt:lpstr>
      <vt:lpstr>Тема1</vt:lpstr>
      <vt:lpstr>Оптические технологии: изготовление и обработка оптических элементов</vt:lpstr>
      <vt:lpstr>Пользователь и его проблема</vt:lpstr>
      <vt:lpstr>Решение</vt:lpstr>
      <vt:lpstr>Наш продукт Прецизионная оптика включает в себя передающие и отражающие компоненты, используемые в акустооптических, оптоэлектронных, электрооптических и оптомеханических системах для создания световых изображений, датчиков, управления лазерным лучом, бытовой электронике, аэрокосмической и оборонной промышленности, биомедицине, сельском хозяйстве.    Мы в цепочке создания прецизионной оптики</vt:lpstr>
      <vt:lpstr>Макет учебно – производственной лаборатории</vt:lpstr>
      <vt:lpstr>Примеры готовой продукции</vt:lpstr>
      <vt:lpstr>Применение оптических элементов</vt:lpstr>
      <vt:lpstr>Рынок</vt:lpstr>
      <vt:lpstr>Бизнес-модель</vt:lpstr>
      <vt:lpstr>Структура издержек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Оптические технологии: изготовление и обработка оптических элементов Промежуточные результаты  этапа «Разработка»</dc:title>
  <dc:creator>sergey tretiakov</dc:creator>
  <cp:lastModifiedBy>Карина Мунтян</cp:lastModifiedBy>
  <cp:revision>46</cp:revision>
  <dcterms:modified xsi:type="dcterms:W3CDTF">2024-12-10T06:52:08Z</dcterms:modified>
</cp:coreProperties>
</file>