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2"/>
  </p:notesMasterIdLst>
  <p:sldIdLst>
    <p:sldId id="359" r:id="rId5"/>
    <p:sldId id="259" r:id="rId6"/>
    <p:sldId id="360" r:id="rId7"/>
    <p:sldId id="362" r:id="rId8"/>
    <p:sldId id="378" r:id="rId9"/>
    <p:sldId id="370" r:id="rId10"/>
    <p:sldId id="379" r:id="rId11"/>
    <p:sldId id="380" r:id="rId12"/>
    <p:sldId id="364" r:id="rId13"/>
    <p:sldId id="369" r:id="rId14"/>
    <p:sldId id="371" r:id="rId15"/>
    <p:sldId id="375" r:id="rId16"/>
    <p:sldId id="374" r:id="rId17"/>
    <p:sldId id="376" r:id="rId18"/>
    <p:sldId id="377" r:id="rId19"/>
    <p:sldId id="367" r:id="rId20"/>
    <p:sldId id="368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341">
          <p15:clr>
            <a:srgbClr val="A4A3A4"/>
          </p15:clr>
        </p15:guide>
        <p15:guide id="6" pos="321">
          <p15:clr>
            <a:srgbClr val="A4A3A4"/>
          </p15:clr>
        </p15:guide>
        <p15:guide id="7" pos="456">
          <p15:clr>
            <a:srgbClr val="A4A3A4"/>
          </p15:clr>
        </p15:guide>
        <p15:guide id="8" pos="56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CE1"/>
    <a:srgbClr val="DEE5D7"/>
    <a:srgbClr val="4F4F4F"/>
    <a:srgbClr val="DDD2CA"/>
    <a:srgbClr val="DBD2CA"/>
    <a:srgbClr val="DAD2C9"/>
    <a:srgbClr val="DAD2C4"/>
    <a:srgbClr val="DED3C0"/>
    <a:srgbClr val="D5C7AF"/>
    <a:srgbClr val="CDC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1" autoAdjust="0"/>
    <p:restoredTop sz="94614" autoAdjust="0"/>
  </p:normalViewPr>
  <p:slideViewPr>
    <p:cSldViewPr snapToGrid="0">
      <p:cViewPr varScale="1">
        <p:scale>
          <a:sx n="82" d="100"/>
          <a:sy n="82" d="100"/>
        </p:scale>
        <p:origin x="90" y="186"/>
      </p:cViewPr>
      <p:guideLst>
        <p:guide orient="horz" pos="327"/>
        <p:guide pos="181"/>
        <p:guide pos="363"/>
        <p:guide pos="5035"/>
        <p:guide orient="horz" pos="341"/>
        <p:guide pos="321"/>
        <p:guide pos="456"/>
        <p:guide pos="56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26020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2.png"/><Relationship Id="rId7" Type="http://schemas.openxmlformats.org/officeDocument/2006/relationships/image" Target="../media/image16.jf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3.jpe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8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microsoft.com/office/2007/relationships/hdphoto" Target="../media/hdphoto12.wdp"/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11" Type="http://schemas.microsoft.com/office/2007/relationships/hdphoto" Target="../media/hdphoto11.wdp"/><Relationship Id="rId5" Type="http://schemas.openxmlformats.org/officeDocument/2006/relationships/image" Target="../media/image3.jpeg"/><Relationship Id="rId15" Type="http://schemas.openxmlformats.org/officeDocument/2006/relationships/image" Target="../media/image4.jpg"/><Relationship Id="rId10" Type="http://schemas.openxmlformats.org/officeDocument/2006/relationships/image" Target="../media/image26.jpeg"/><Relationship Id="rId4" Type="http://schemas.openxmlformats.org/officeDocument/2006/relationships/image" Target="../media/image2.png"/><Relationship Id="rId9" Type="http://schemas.microsoft.com/office/2007/relationships/hdphoto" Target="../media/hdphoto10.wdp"/><Relationship Id="rId1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74" y="396511"/>
            <a:ext cx="831850" cy="569119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837" y="396511"/>
            <a:ext cx="614151" cy="5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22477" y="1841212"/>
            <a:ext cx="4002053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r>
              <a:rPr lang="ru-RU" sz="4000" b="1" dirty="0">
                <a:solidFill>
                  <a:srgbClr val="4F4F4F"/>
                </a:solidFill>
                <a:latin typeface="+mj-lt"/>
                <a:cs typeface="Calibri Light" panose="020F0302020204030204" pitchFamily="34" charset="0"/>
              </a:rPr>
              <a:t>Кошкин дом</a:t>
            </a:r>
            <a:br>
              <a:rPr lang="en-US" sz="4000" b="1" dirty="0">
                <a:solidFill>
                  <a:srgbClr val="4F4F4F"/>
                </a:solidFill>
                <a:latin typeface="+mj-lt"/>
                <a:cs typeface="Calibri Light" panose="020F0302020204030204" pitchFamily="34" charset="0"/>
              </a:rPr>
            </a:br>
            <a:r>
              <a:rPr lang="en-US" sz="16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SBS </a:t>
            </a:r>
            <a:r>
              <a:rPr lang="ru-RU" sz="16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6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a7</a:t>
            </a:r>
            <a:endParaRPr lang="ru-RU" sz="1600" b="1" dirty="0">
              <a:solidFill>
                <a:srgbClr val="4F4F4F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1243394" y="3754320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ИРТСУ Промышленный дизайн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7032132" y="446459"/>
            <a:ext cx="1319382" cy="4703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16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Calibri Light" panose="020F0302020204030204" pitchFamily="34" charset="0"/>
              </a:rPr>
              <a:t>Демо-день</a:t>
            </a:r>
            <a:endParaRPr lang="ru-RU" sz="1200" i="1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443" y="396511"/>
            <a:ext cx="948226" cy="5702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31600F-4DD2-53EF-7ACD-749B5A3B4329}"/>
              </a:ext>
            </a:extLst>
          </p:cNvPr>
          <p:cNvSpPr txBox="1"/>
          <p:nvPr/>
        </p:nvSpPr>
        <p:spPr>
          <a:xfrm>
            <a:off x="2676193" y="2539762"/>
            <a:ext cx="2219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Purrfect</a:t>
            </a:r>
            <a:endParaRPr lang="ru-RU" sz="2400" i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9EEF48-540E-6143-6C94-1B3728D46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570" y="2007151"/>
            <a:ext cx="2331944" cy="2331944"/>
          </a:xfrm>
          <a:prstGeom prst="ellipse">
            <a:avLst/>
          </a:prstGeom>
          <a:ln w="3175" cap="rnd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-1" y="0"/>
            <a:ext cx="5177482" cy="51435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20" t="11383" r="54112" b="16361"/>
          <a:stretch/>
        </p:blipFill>
        <p:spPr>
          <a:xfrm>
            <a:off x="5547898" y="1284643"/>
            <a:ext cx="1066799" cy="15723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70BF9B-A51C-BCAF-5625-33A5A59583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25000"/>
                    </a14:imgEffect>
                    <a14:imgEffect>
                      <a14:brightnessContrast contrast="-16000"/>
                    </a14:imgEffect>
                  </a14:imgLayer>
                </a14:imgProps>
              </a:ext>
            </a:extLst>
          </a:blip>
          <a:srcRect l="11896" t="8983" r="54962" b="54581"/>
          <a:stretch/>
        </p:blipFill>
        <p:spPr>
          <a:xfrm>
            <a:off x="5323634" y="3099841"/>
            <a:ext cx="1515329" cy="1210961"/>
          </a:xfrm>
          <a:prstGeom prst="rect">
            <a:avLst/>
          </a:prstGeom>
        </p:spPr>
      </p:pic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85848" y="370448"/>
            <a:ext cx="4347707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Краткое описание проекта</a:t>
            </a:r>
            <a:endParaRPr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9709" y="1185329"/>
            <a:ext cx="4335349" cy="97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200" dirty="0">
                <a:solidFill>
                  <a:schemeClr val="tx2">
                    <a:lumMod val="25000"/>
                  </a:schemeClr>
                </a:solidFill>
                <a:latin typeface="+mn-lt"/>
                <a:cs typeface="Calibri" panose="020F0502020204030204" pitchFamily="34" charset="0"/>
              </a:rPr>
              <a:t>Цель:</a:t>
            </a: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ru-RU" sz="2200" dirty="0">
                <a:solidFill>
                  <a:schemeClr val="tx2">
                    <a:lumMod val="25000"/>
                  </a:schemeClr>
                </a:solidFill>
                <a:latin typeface="+mn-lt"/>
                <a:cs typeface="Calibri" panose="020F0502020204030204" pitchFamily="34" charset="0"/>
              </a:rPr>
              <a:t>Создание линейки умных устройств для домашних животных</a:t>
            </a:r>
          </a:p>
          <a:p>
            <a:pPr marL="0" indent="0">
              <a:spcAft>
                <a:spcPts val="1200"/>
              </a:spcAft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736440-45A5-8C8E-A130-75A6F7ECA87C}"/>
              </a:ext>
            </a:extLst>
          </p:cNvPr>
          <p:cNvSpPr txBox="1"/>
          <p:nvPr/>
        </p:nvSpPr>
        <p:spPr>
          <a:xfrm>
            <a:off x="712187" y="2255788"/>
            <a:ext cx="3266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Умная кормушка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Умный отпугиватель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Умный лоток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2">
                    <a:lumMod val="25000"/>
                  </a:schemeClr>
                </a:solidFill>
                <a:latin typeface="+mn-lt"/>
              </a:rPr>
              <a:t>Умная лежанка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5864A85-1F02-4A08-4E22-25EC32DCB50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600"/>
                    </a14:imgEffect>
                    <a14:imgEffect>
                      <a14:saturation sat="16000"/>
                    </a14:imgEffect>
                    <a14:imgEffect>
                      <a14:brightnessContrast bright="18000" contrast="-36000"/>
                    </a14:imgEffect>
                  </a14:imgLayer>
                </a14:imgProps>
              </a:ext>
            </a:extLst>
          </a:blip>
          <a:srcRect l="28732" t="29269" r="4065" b="18701"/>
          <a:stretch/>
        </p:blipFill>
        <p:spPr>
          <a:xfrm rot="16200000">
            <a:off x="7188936" y="2485237"/>
            <a:ext cx="1481264" cy="18965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D0A698-26CC-54F9-8636-7F3135FCE79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31242" t="54207" r="44005" b="3724"/>
          <a:stretch/>
        </p:blipFill>
        <p:spPr>
          <a:xfrm rot="5400000">
            <a:off x="7185273" y="976067"/>
            <a:ext cx="1488588" cy="18965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597610" y="0"/>
            <a:ext cx="3707027" cy="51435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84931" y="369448"/>
            <a:ext cx="3631015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06E8CC-FE41-EDA4-695D-255E94E2D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000"/>
                    </a14:imgEffect>
                    <a14:imgEffect>
                      <a14:saturation sa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5229" y="786801"/>
            <a:ext cx="2956295" cy="19715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205C8B-2D5D-C613-F15E-2248C34591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700"/>
                    </a14:imgEffect>
                    <a14:imgEffect>
                      <a14:saturation sat="80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rcRect l="5475"/>
          <a:stretch/>
        </p:blipFill>
        <p:spPr>
          <a:xfrm>
            <a:off x="5871518" y="2800350"/>
            <a:ext cx="2956295" cy="208663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7402" y="107142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" sz="1600" dirty="0">
                <a:solidFill>
                  <a:srgbClr val="4F4F4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ourier New"/>
              </a:rPr>
              <a:t>Владельцы домашних животных, пользователи умных устройств, которые: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7402" y="210327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>
              <a:lnSpc>
                <a:spcPct val="200000"/>
              </a:lnSpc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4F4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ourier New"/>
              </a:rPr>
              <a:t>Имеют мало свободного времени</a:t>
            </a:r>
          </a:p>
          <a:p>
            <a:pPr marL="228600" indent="-228600">
              <a:lnSpc>
                <a:spcPct val="200000"/>
              </a:lnSpc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4F4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ourier New"/>
              </a:rPr>
              <a:t>Часто отсутствуют дома</a:t>
            </a:r>
          </a:p>
          <a:p>
            <a:pPr marL="228600" indent="-228600">
              <a:lnSpc>
                <a:spcPct val="200000"/>
              </a:lnSpc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4F4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ourier New"/>
              </a:rPr>
              <a:t>Забывают об уходе за питомцем</a:t>
            </a:r>
          </a:p>
          <a:p>
            <a:pPr marL="228600" indent="-228600">
              <a:lnSpc>
                <a:spcPct val="200000"/>
              </a:lnSpc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4F4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ourier New"/>
              </a:rPr>
              <a:t>Хотят автоматизировать рутину с помощью умных устройств</a:t>
            </a:r>
          </a:p>
        </p:txBody>
      </p:sp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конкурентов</a:t>
            </a:r>
            <a:endParaRPr sz="2000"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3A45AA5-2B39-A61B-C94E-57D27F1F9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384772"/>
              </p:ext>
            </p:extLst>
          </p:nvPr>
        </p:nvGraphicFramePr>
        <p:xfrm>
          <a:off x="257175" y="746361"/>
          <a:ext cx="8582025" cy="4196654"/>
        </p:xfrm>
        <a:graphic>
          <a:graphicData uri="http://schemas.openxmlformats.org/drawingml/2006/table">
            <a:tbl>
              <a:tblPr/>
              <a:tblGrid>
                <a:gridCol w="1847209">
                  <a:extLst>
                    <a:ext uri="{9D8B030D-6E8A-4147-A177-3AD203B41FA5}">
                      <a16:colId xmlns:a16="http://schemas.microsoft.com/office/drawing/2014/main" val="2808583225"/>
                    </a:ext>
                  </a:extLst>
                </a:gridCol>
                <a:gridCol w="2201043">
                  <a:extLst>
                    <a:ext uri="{9D8B030D-6E8A-4147-A177-3AD203B41FA5}">
                      <a16:colId xmlns:a16="http://schemas.microsoft.com/office/drawing/2014/main" val="3595229883"/>
                    </a:ext>
                  </a:extLst>
                </a:gridCol>
                <a:gridCol w="2088169">
                  <a:extLst>
                    <a:ext uri="{9D8B030D-6E8A-4147-A177-3AD203B41FA5}">
                      <a16:colId xmlns:a16="http://schemas.microsoft.com/office/drawing/2014/main" val="1635206311"/>
                    </a:ext>
                  </a:extLst>
                </a:gridCol>
                <a:gridCol w="2445604">
                  <a:extLst>
                    <a:ext uri="{9D8B030D-6E8A-4147-A177-3AD203B41FA5}">
                      <a16:colId xmlns:a16="http://schemas.microsoft.com/office/drawing/2014/main" val="3627321549"/>
                    </a:ext>
                  </a:extLst>
                </a:gridCol>
              </a:tblGrid>
              <a:tr h="4171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Конкурент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Преимущества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Недостатки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Наш ответ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945080"/>
                  </a:ext>
                </a:extLst>
              </a:tr>
              <a:tr h="683646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rgbClr val="4F4F4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Ультразвуковой отпугиватель животных </a:t>
                      </a:r>
                      <a:r>
                        <a:rPr lang="en-US" sz="1400" b="0" i="0" u="none" strike="noStrike" cap="none" dirty="0">
                          <a:solidFill>
                            <a:srgbClr val="4F4F4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G-LUCK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Использует ультразвук</a:t>
                      </a:r>
                    </a:p>
                    <a:p>
                      <a:pPr algn="l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Безвредно для питомцев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Невозможность использования в помещении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b="0" dirty="0">
                          <a:solidFill>
                            <a:srgbClr val="4F4F4F"/>
                          </a:solidFill>
                          <a:latin typeface="+mn-lt"/>
                        </a:rPr>
                        <a:t>Можно</a:t>
                      </a:r>
                      <a:r>
                        <a:rPr lang="ru-RU" b="0" baseline="0" dirty="0">
                          <a:solidFill>
                            <a:srgbClr val="4F4F4F"/>
                          </a:solidFill>
                          <a:latin typeface="+mn-lt"/>
                        </a:rPr>
                        <a:t> использовать в помещениях, безвредно для питомцев</a:t>
                      </a:r>
                      <a:endParaRPr lang="ru-RU" b="0" dirty="0">
                        <a:solidFill>
                          <a:srgbClr val="4F4F4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726123"/>
                  </a:ext>
                </a:extLst>
              </a:tr>
              <a:tr h="7127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Автоматическая</a:t>
                      </a:r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 кормушка от </a:t>
                      </a:r>
                      <a:r>
                        <a:rPr lang="en-US" dirty="0" err="1">
                          <a:solidFill>
                            <a:srgbClr val="4F4F4F"/>
                          </a:solidFill>
                        </a:rPr>
                        <a:t>PetPaw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Качественные материалы,</a:t>
                      </a:r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 понятное управление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Иногда корм застревает,</a:t>
                      </a:r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 неравномерное распределение корма по мискам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Понятное управление, застревание корма сведено к минимуму, качественные материалы, уменьшена возможность сбоев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912539"/>
                  </a:ext>
                </a:extLst>
              </a:tr>
              <a:tr h="7127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Автоматическая кормушка-поилка </a:t>
                      </a:r>
                      <a:r>
                        <a:rPr lang="en-US" dirty="0" err="1">
                          <a:solidFill>
                            <a:srgbClr val="4F4F4F"/>
                          </a:solidFill>
                        </a:rPr>
                        <a:t>Petwant</a:t>
                      </a:r>
                      <a:r>
                        <a:rPr lang="en-US" dirty="0">
                          <a:solidFill>
                            <a:srgbClr val="4F4F4F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от</a:t>
                      </a:r>
                      <a:r>
                        <a:rPr lang="en-US" baseline="0" dirty="0">
                          <a:solidFill>
                            <a:srgbClr val="4F4F4F"/>
                          </a:solidFill>
                        </a:rPr>
                        <a:t> Harvester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Внешний вид, качественные материалы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Быстро выходит из строя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780401"/>
                  </a:ext>
                </a:extLst>
              </a:tr>
              <a:tr h="7127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Автоматический умный лоток для кошек </a:t>
                      </a:r>
                      <a:r>
                        <a:rPr lang="ru-RU" dirty="0" err="1">
                          <a:solidFill>
                            <a:srgbClr val="4F4F4F"/>
                          </a:solidFill>
                        </a:rPr>
                        <a:t>Tonepie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Управление через сенсорную</a:t>
                      </a:r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 панель или приложение, измеряет вес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Быстро пачкается, наполнитель часто просыпается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4F4F4F"/>
                          </a:solidFill>
                        </a:rPr>
                        <a:t>Управление через сенсорную панель или</a:t>
                      </a:r>
                      <a:r>
                        <a:rPr lang="ru-RU" baseline="0" dirty="0">
                          <a:solidFill>
                            <a:srgbClr val="4F4F4F"/>
                          </a:solidFill>
                        </a:rPr>
                        <a:t> приложение, скользящее покрытие, конструкция, сводящая просыпание наполнителя к минимуму, измерение веса</a:t>
                      </a:r>
                      <a:endParaRPr lang="ru-RU" dirty="0">
                        <a:solidFill>
                          <a:srgbClr val="4F4F4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039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3CF96-41F2-3443-CA7E-F9AD5772C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50" y="183573"/>
            <a:ext cx="8520600" cy="5727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Аналоги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B39CE3-AF72-0CE1-F27D-0067BA1A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50" y="1291717"/>
            <a:ext cx="2168469" cy="21599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C523F7-DC7F-521F-DE97-C0DE8EE4B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2" t="3129" r="2373" b="8078"/>
          <a:stretch/>
        </p:blipFill>
        <p:spPr>
          <a:xfrm>
            <a:off x="985714" y="3425992"/>
            <a:ext cx="1200940" cy="1651820"/>
          </a:xfrm>
          <a:prstGeom prst="roundRect">
            <a:avLst>
              <a:gd name="adj" fmla="val 11053"/>
            </a:avLst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9BF71D-4B8B-9FDC-9B82-5D2A86A3D5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263" t="24092" r="9361" b="-838"/>
          <a:stretch/>
        </p:blipFill>
        <p:spPr>
          <a:xfrm>
            <a:off x="3278574" y="1305410"/>
            <a:ext cx="1483775" cy="16684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71F4CB-AC70-59F2-F39E-4636AB5D93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966" t="50285" r="28381" b="4259"/>
          <a:stretch/>
        </p:blipFill>
        <p:spPr>
          <a:xfrm>
            <a:off x="3241059" y="3536217"/>
            <a:ext cx="1521290" cy="15283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AEF8FA-F398-3A67-1E89-AADA0A976B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1132"/>
          <a:stretch/>
        </p:blipFill>
        <p:spPr>
          <a:xfrm>
            <a:off x="5468165" y="802649"/>
            <a:ext cx="1775947" cy="15434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0C77DE-3552-CF67-EC07-66873FC291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6"/>
          <a:stretch/>
        </p:blipFill>
        <p:spPr>
          <a:xfrm>
            <a:off x="5369095" y="2346056"/>
            <a:ext cx="1974088" cy="2802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F8DA7C-4F77-5535-63A6-8C4945C19A30}"/>
              </a:ext>
            </a:extLst>
          </p:cNvPr>
          <p:cNvSpPr txBox="1"/>
          <p:nvPr/>
        </p:nvSpPr>
        <p:spPr>
          <a:xfrm>
            <a:off x="918561" y="870106"/>
            <a:ext cx="1335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Отпугиватель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8DCE3F-E7EF-993C-5A06-735097E0AC55}"/>
              </a:ext>
            </a:extLst>
          </p:cNvPr>
          <p:cNvSpPr txBox="1"/>
          <p:nvPr/>
        </p:nvSpPr>
        <p:spPr>
          <a:xfrm>
            <a:off x="3510910" y="622090"/>
            <a:ext cx="1019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Кормушка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082BB7-8038-5576-9CDF-E81F92B81CB9}"/>
              </a:ext>
            </a:extLst>
          </p:cNvPr>
          <p:cNvSpPr txBox="1"/>
          <p:nvPr/>
        </p:nvSpPr>
        <p:spPr>
          <a:xfrm>
            <a:off x="5990653" y="344597"/>
            <a:ext cx="730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Лоток</a:t>
            </a:r>
          </a:p>
        </p:txBody>
      </p:sp>
      <p:pic>
        <p:nvPicPr>
          <p:cNvPr id="13" name="Рисунок 1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3646D90-C5F0-87A2-19A2-EB1B433DC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870C909-EB2B-D1BD-1912-13696CB6D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DDF48D-A1AC-2597-B0DE-A6E04151E22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8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951470"/>
            <a:ext cx="9144000" cy="2150076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81000" y="374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895350"/>
            <a:ext cx="7788246" cy="22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1600" dirty="0">
                <a:latin typeface="+mn-lt"/>
                <a:cs typeface="Calibri" panose="020F0502020204030204" pitchFamily="34" charset="0"/>
              </a:rPr>
              <a:t>Наша линейка умных устройств обладает такими качествами:</a:t>
            </a:r>
          </a:p>
          <a:p>
            <a:pPr marL="285750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Calibri" panose="020F0502020204030204" pitchFamily="34" charset="0"/>
              </a:rPr>
              <a:t>Новые решения</a:t>
            </a:r>
          </a:p>
          <a:p>
            <a:pPr marL="285750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Calibri" panose="020F0502020204030204" pitchFamily="34" charset="0"/>
              </a:rPr>
              <a:t>Использование искусственного интеллекта</a:t>
            </a:r>
          </a:p>
          <a:p>
            <a:pPr marL="285750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Calibri" panose="020F0502020204030204" pitchFamily="34" charset="0"/>
              </a:rPr>
              <a:t>Единый дизайн</a:t>
            </a:r>
          </a:p>
          <a:p>
            <a:pPr marL="285750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  <a:cs typeface="Calibri" panose="020F0502020204030204" pitchFamily="34" charset="0"/>
              </a:rPr>
              <a:t>Возможность управления через приложение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106F20-A293-87E5-AADF-F7404E641E06}"/>
              </a:ext>
            </a:extLst>
          </p:cNvPr>
          <p:cNvSpPr txBox="1"/>
          <p:nvPr/>
        </p:nvSpPr>
        <p:spPr>
          <a:xfrm>
            <a:off x="609600" y="3257550"/>
            <a:ext cx="68008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dirty="0">
                <a:solidFill>
                  <a:srgbClr val="4F4F4F"/>
                </a:solidFill>
                <a:latin typeface="+mn-lt"/>
              </a:rPr>
              <a:t>Ценностное предложение: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+mn-lt"/>
              </a:rPr>
              <a:t>Решит выявленные проблемы, связанные с уходом за питомцами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+mn-lt"/>
              </a:rPr>
              <a:t>Освободит время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+mn-lt"/>
              </a:rPr>
              <a:t>Улучшит качество ухода за питомцами</a:t>
            </a:r>
          </a:p>
        </p:txBody>
      </p:sp>
    </p:spTree>
    <p:extLst>
      <p:ext uri="{BB962C8B-B14F-4D97-AF65-F5344CB8AC3E}">
        <p14:creationId xmlns:p14="http://schemas.microsoft.com/office/powerpoint/2010/main" val="173653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10BB90-D83C-B1DF-852D-6D15A2758A39}"/>
              </a:ext>
            </a:extLst>
          </p:cNvPr>
          <p:cNvSpPr/>
          <p:nvPr/>
        </p:nvSpPr>
        <p:spPr>
          <a:xfrm>
            <a:off x="0" y="752479"/>
            <a:ext cx="9144000" cy="3163462"/>
          </a:xfrm>
          <a:prstGeom prst="rect">
            <a:avLst/>
          </a:prstGeom>
          <a:solidFill>
            <a:srgbClr val="E6EC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7450A-309D-B5B0-F1A3-9C3763F34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179779"/>
            <a:ext cx="8520600" cy="5727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Анализ рынка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2D0537-6C98-FB91-9B82-CAE3EF5A4AC7}"/>
              </a:ext>
            </a:extLst>
          </p:cNvPr>
          <p:cNvSpPr txBox="1"/>
          <p:nvPr/>
        </p:nvSpPr>
        <p:spPr>
          <a:xfrm>
            <a:off x="1409700" y="1162590"/>
            <a:ext cx="2400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Умный отпугиватель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ТАМ - 437 500 000 000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АМ - 183 750 000 000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ОМ - 2 021 250 000</a:t>
            </a:r>
            <a:endParaRPr lang="ru-RU" sz="1600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CE639B-1CC6-E6C7-5C1F-9C132622B872}"/>
              </a:ext>
            </a:extLst>
          </p:cNvPr>
          <p:cNvSpPr txBox="1"/>
          <p:nvPr/>
        </p:nvSpPr>
        <p:spPr>
          <a:xfrm>
            <a:off x="4533900" y="1162590"/>
            <a:ext cx="2552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Умная кормушка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ТАМ - 1 556 940 000 000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АМ - 653 914 800 000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ОМ - 26 156 592 000</a:t>
            </a:r>
            <a:endParaRPr lang="ru-RU" sz="1600" dirty="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89C50E-CA0B-CE04-AD1F-BADEF68B4AF1}"/>
              </a:ext>
            </a:extLst>
          </p:cNvPr>
          <p:cNvSpPr txBox="1"/>
          <p:nvPr/>
        </p:nvSpPr>
        <p:spPr>
          <a:xfrm>
            <a:off x="1409700" y="2428611"/>
            <a:ext cx="2552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Умный лоток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ТАМ - 1 880 760 000 000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АМ - 789 919 200 000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ОМ - 14 218 545 600</a:t>
            </a:r>
            <a:endParaRPr lang="ru-RU" sz="16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9A75C2-7E60-3491-3974-3990F7ECFEFD}"/>
              </a:ext>
            </a:extLst>
          </p:cNvPr>
          <p:cNvSpPr txBox="1"/>
          <p:nvPr/>
        </p:nvSpPr>
        <p:spPr>
          <a:xfrm>
            <a:off x="4533901" y="2428611"/>
            <a:ext cx="2552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Умная лежанка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ТАМ - 1 235 430 000 000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АМ – 518 880 600 000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</a:t>
            </a:r>
            <a:r>
              <a:rPr lang="ru-RU" sz="1600" b="0" i="0">
                <a:solidFill>
                  <a:srgbClr val="000000"/>
                </a:solidFill>
                <a:effectLst/>
                <a:latin typeface="+mn-lt"/>
              </a:rPr>
              <a:t>ОМ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+mn-lt"/>
              </a:rPr>
              <a:t>- 7 264 328 400</a:t>
            </a:r>
            <a:endParaRPr lang="ru-RU" sz="1600" dirty="0"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F11BFF-5C63-2A55-C04A-95C7FEF11D4F}"/>
              </a:ext>
            </a:extLst>
          </p:cNvPr>
          <p:cNvSpPr txBox="1"/>
          <p:nvPr/>
        </p:nvSpPr>
        <p:spPr>
          <a:xfrm>
            <a:off x="509588" y="3980910"/>
            <a:ext cx="774858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  <a:t>29 400 000 – 42% процента населения с домашними питомцами пользуются умными устройствами</a:t>
            </a:r>
            <a:b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  <a:t>Отпугиватель 323 400 - 1,1%(покупают отпугиватели)</a:t>
            </a:r>
            <a:b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  <a:t>Кормушка 1 470 000 - 5%(покупают кормушки)</a:t>
            </a:r>
            <a:b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  <a:t>Лоток 529 200 - 1,8%(покупают лотки)</a:t>
            </a:r>
            <a:b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+mn-lt"/>
              </a:rPr>
              <a:t>Лежанка 411 600 - 1,3%(покупают лежанки)</a:t>
            </a:r>
          </a:p>
          <a:p>
            <a:endParaRPr lang="ru-RU" dirty="0"/>
          </a:p>
        </p:txBody>
      </p:sp>
      <p:pic>
        <p:nvPicPr>
          <p:cNvPr id="19" name="Рисунок 18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002DC3D8-9D7D-DE2D-074E-768B0DDF5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20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9E66FFD-3661-5902-F440-1C92498F6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7BEF5E6-877D-DCC0-5C30-51E7AA4BBE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85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E9DA47-675A-6E98-B1CC-B97ECCE43B30}"/>
              </a:ext>
            </a:extLst>
          </p:cNvPr>
          <p:cNvSpPr/>
          <p:nvPr/>
        </p:nvSpPr>
        <p:spPr>
          <a:xfrm>
            <a:off x="0" y="1070316"/>
            <a:ext cx="9144000" cy="2034834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761CC-DF82-D3EC-DFA1-1BEF6DBE2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32763"/>
            <a:ext cx="8520600" cy="5727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Unit-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экономика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C5B7D6-38F1-D275-5CE4-5A0ECC591447}"/>
              </a:ext>
            </a:extLst>
          </p:cNvPr>
          <p:cNvSpPr txBox="1"/>
          <p:nvPr/>
        </p:nvSpPr>
        <p:spPr>
          <a:xfrm>
            <a:off x="509588" y="1212809"/>
            <a:ext cx="3943350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+mn-lt"/>
              </a:rPr>
              <a:t>Умный отпугиватель – 6250 р.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+mn-lt"/>
              </a:rPr>
              <a:t>Умная кормушка – 22242 р.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+mn-lt"/>
              </a:rPr>
              <a:t>Умный лоток – 26868 р.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+mn-lt"/>
              </a:rPr>
              <a:t>Умная лежанка – 17649 р.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51BC5-32AD-4C23-2233-A300F862B6D5}"/>
              </a:ext>
            </a:extLst>
          </p:cNvPr>
          <p:cNvSpPr txBox="1"/>
          <p:nvPr/>
        </p:nvSpPr>
        <p:spPr>
          <a:xfrm>
            <a:off x="723900" y="4283116"/>
            <a:ext cx="24479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+mn-lt"/>
              </a:rPr>
              <a:t>* С учётом материалов (</a:t>
            </a:r>
            <a:r>
              <a:rPr lang="en-US" sz="1100" dirty="0">
                <a:latin typeface="+mn-lt"/>
              </a:rPr>
              <a:t>ABS </a:t>
            </a:r>
            <a:r>
              <a:rPr lang="ru-RU" sz="1100" dirty="0">
                <a:latin typeface="+mn-lt"/>
              </a:rPr>
              <a:t>пластик, нержавеющая сталь), электроники и затрат на производство</a:t>
            </a:r>
          </a:p>
        </p:txBody>
      </p:sp>
      <p:pic>
        <p:nvPicPr>
          <p:cNvPr id="7" name="Рисунок 6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75EE4E2-E30A-DE3D-28A3-CFD9F3A8E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8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24EB5D47-F8FB-F8C8-49F9-FC7FFC6B8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915046-318B-367E-D401-BD143C4F5A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6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527300"/>
            <a:ext cx="9144000" cy="20066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88406" y="368774"/>
            <a:ext cx="3942294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7EB2B-3350-D94A-1198-2B8CDE1E3B0A}"/>
              </a:ext>
            </a:extLst>
          </p:cNvPr>
          <p:cNvSpPr txBox="1"/>
          <p:nvPr/>
        </p:nvSpPr>
        <p:spPr>
          <a:xfrm>
            <a:off x="622300" y="1599985"/>
            <a:ext cx="367030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F5AF33"/>
                </a:solidFill>
                <a:latin typeface="+mn-lt"/>
              </a:rPr>
              <a:t>B2P (buy to play)</a:t>
            </a:r>
            <a:endParaRPr lang="ru-RU" sz="1600" b="1" dirty="0">
              <a:solidFill>
                <a:srgbClr val="F5AF33"/>
              </a:solidFill>
              <a:latin typeface="+mn-lt"/>
            </a:endParaRPr>
          </a:p>
          <a:p>
            <a:r>
              <a:rPr lang="ru-RU" sz="1600" dirty="0">
                <a:latin typeface="+mn-lt"/>
              </a:rPr>
              <a:t>Продажа осуществляется один раз.</a:t>
            </a:r>
          </a:p>
          <a:p>
            <a:pPr algn="l"/>
            <a:endParaRPr lang="en-US" sz="900" b="1" dirty="0">
              <a:solidFill>
                <a:srgbClr val="F5AF33"/>
              </a:solidFill>
              <a:latin typeface="+mn-lt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0BC19B-A5BA-EC87-8CC7-48BCB1505894}"/>
              </a:ext>
            </a:extLst>
          </p:cNvPr>
          <p:cNvSpPr txBox="1"/>
          <p:nvPr/>
        </p:nvSpPr>
        <p:spPr>
          <a:xfrm>
            <a:off x="622300" y="1238575"/>
            <a:ext cx="3319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Продажа на маркет-плейсах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70021" y="336596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Реклама в социальных сетях, на форумах, сайтах и ТВ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41421" y="2620749"/>
            <a:ext cx="3648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8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Каналы продвижения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07500" y="370595"/>
            <a:ext cx="52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</a:t>
            </a:r>
            <a:endParaRPr i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8FD09F88-32DD-AD32-26EA-D1C43E460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2300" y="1205456"/>
            <a:ext cx="3554412" cy="1512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Проведено исследование</a:t>
            </a:r>
          </a:p>
          <a:p>
            <a:pPr marL="177800" indent="-17780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Проработаны варианты решений</a:t>
            </a:r>
          </a:p>
          <a:p>
            <a:pPr marL="177800" indent="-17780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Сделаны эскизы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2073" y="2492376"/>
            <a:ext cx="29824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Перспективы</a:t>
            </a:r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72ACD-78E3-5DAC-C9EC-AF666CAC131D}"/>
              </a:ext>
            </a:extLst>
          </p:cNvPr>
          <p:cNvSpPr txBox="1"/>
          <p:nvPr/>
        </p:nvSpPr>
        <p:spPr>
          <a:xfrm>
            <a:off x="4418437" y="3245771"/>
            <a:ext cx="2806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Создать 3</a:t>
            </a:r>
            <a:r>
              <a:rPr lang="en-US" sz="1600" dirty="0">
                <a:latin typeface="+mn-lt"/>
              </a:rPr>
              <a:t>D-</a:t>
            </a:r>
            <a:r>
              <a:rPr lang="ru-RU" sz="1600" dirty="0">
                <a:latin typeface="+mn-lt"/>
              </a:rPr>
              <a:t>модели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Проконсультироваться со специалистами насчёт устройств</a:t>
            </a:r>
          </a:p>
        </p:txBody>
      </p:sp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E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739900"/>
            <a:ext cx="9144000" cy="1549400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20779" y="2160657"/>
            <a:ext cx="40900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+mj-lt"/>
              </a:rPr>
              <a:t>Наши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723143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DA79376-B802-F600-666A-AEC8612FE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41" y="704575"/>
            <a:ext cx="5918567" cy="44389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78652" y="1"/>
            <a:ext cx="2865348" cy="51435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518212" y="674048"/>
            <a:ext cx="261420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Регулируемый датчик движения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Отпугивает животных ультразвуковым сигналом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Функция проигрывания записи голоса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Регуляторы частоты и чувствительности</a:t>
            </a:r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>
          <a:xfrm flipV="1">
            <a:off x="1153685" y="3992646"/>
            <a:ext cx="1615478" cy="446279"/>
          </a:xfrm>
          <a:prstGeom prst="straightConnector1">
            <a:avLst/>
          </a:prstGeom>
          <a:ln>
            <a:solidFill>
              <a:schemeClr val="tx2">
                <a:lumMod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>
          <a:xfrm>
            <a:off x="766773" y="4171356"/>
            <a:ext cx="291099" cy="224630"/>
          </a:xfrm>
          <a:prstGeom prst="straightConnector1">
            <a:avLst/>
          </a:prstGeom>
          <a:ln>
            <a:solidFill>
              <a:schemeClr val="tx2">
                <a:lumMod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cxnSpLocks/>
          </p:cNvCxnSpPr>
          <p:nvPr/>
        </p:nvCxnSpPr>
        <p:spPr>
          <a:xfrm flipV="1">
            <a:off x="726046" y="1738058"/>
            <a:ext cx="0" cy="2345330"/>
          </a:xfrm>
          <a:prstGeom prst="straightConnector1">
            <a:avLst/>
          </a:prstGeom>
          <a:ln>
            <a:solidFill>
              <a:schemeClr val="tx2">
                <a:lumMod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6200000">
            <a:off x="245633" y="2755160"/>
            <a:ext cx="757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+mn-lt"/>
              </a:rPr>
              <a:t>15 см</a:t>
            </a:r>
          </a:p>
        </p:txBody>
      </p:sp>
      <p:sp>
        <p:nvSpPr>
          <p:cNvPr id="24" name="TextBox 23"/>
          <p:cNvSpPr txBox="1"/>
          <p:nvPr/>
        </p:nvSpPr>
        <p:spPr>
          <a:xfrm rot="2080322">
            <a:off x="560153" y="4330879"/>
            <a:ext cx="704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atin typeface="+mn-lt"/>
              </a:rPr>
              <a:t>2 см</a:t>
            </a:r>
          </a:p>
        </p:txBody>
      </p:sp>
      <p:sp>
        <p:nvSpPr>
          <p:cNvPr id="25" name="TextBox 24"/>
          <p:cNvSpPr txBox="1"/>
          <p:nvPr/>
        </p:nvSpPr>
        <p:spPr>
          <a:xfrm rot="20571009">
            <a:off x="1738373" y="4171361"/>
            <a:ext cx="691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11 см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04752" y="348383"/>
            <a:ext cx="3265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Умный отпугиватель</a:t>
            </a:r>
            <a:endParaRPr lang="ru-RU" sz="2400" dirty="0">
              <a:solidFill>
                <a:srgbClr val="4F4F4F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FDF02DB-9B06-23E9-ACC1-4F91ACC777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779" t="2604" r="7094" b="6458"/>
          <a:stretch/>
        </p:blipFill>
        <p:spPr>
          <a:xfrm>
            <a:off x="6278652" y="3089802"/>
            <a:ext cx="2865348" cy="20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12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271097" y="0"/>
            <a:ext cx="2872901" cy="51435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2241" y="350872"/>
            <a:ext cx="2504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Умная кормушка</a:t>
            </a:r>
            <a:endParaRPr lang="ru-RU" sz="2400" dirty="0">
              <a:solidFill>
                <a:srgbClr val="4F4F4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9500" y="674049"/>
            <a:ext cx="2696094" cy="199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Управление вручную и через мобильное приложение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Застревание корма сведено к минимуму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Работает от электрической сети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E924AA-AA52-0BB3-B7BD-6835D2B095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22" t="11119" r="5615"/>
          <a:stretch/>
        </p:blipFill>
        <p:spPr>
          <a:xfrm>
            <a:off x="0" y="952500"/>
            <a:ext cx="6271096" cy="4191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4A3E0B9-5F0D-108A-CD08-5185DD69AC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906" t="18191" r="11247" b="25741"/>
          <a:stretch/>
        </p:blipFill>
        <p:spPr>
          <a:xfrm>
            <a:off x="6271096" y="2700138"/>
            <a:ext cx="2872901" cy="244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59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8214" y="-19050"/>
            <a:ext cx="2967386" cy="51816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1C06323-6EF1-8FCC-03C2-2B365F2CEF6C}"/>
              </a:ext>
            </a:extLst>
          </p:cNvPr>
          <p:cNvSpPr/>
          <p:nvPr/>
        </p:nvSpPr>
        <p:spPr>
          <a:xfrm>
            <a:off x="6278213" y="3084285"/>
            <a:ext cx="2955631" cy="2059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6660857" y="3088530"/>
            <a:ext cx="2572987" cy="2047033"/>
            <a:chOff x="5907000" y="3080651"/>
            <a:chExt cx="2572987" cy="204703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070BF9B-A51C-BCAF-5625-33A5A5958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0000" r="43584" b="4059"/>
            <a:stretch/>
          </p:blipFill>
          <p:spPr>
            <a:xfrm>
              <a:off x="6211319" y="4125331"/>
              <a:ext cx="1693305" cy="100235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070BF9B-A51C-BCAF-5625-33A5A5958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1177" b="53265"/>
            <a:stretch/>
          </p:blipFill>
          <p:spPr>
            <a:xfrm flipH="1">
              <a:off x="6855133" y="3080651"/>
              <a:ext cx="1624854" cy="1130594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070BF9B-A51C-BCAF-5625-33A5A5958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1909" t="8018" r="28072" b="68861"/>
            <a:stretch/>
          </p:blipFill>
          <p:spPr>
            <a:xfrm flipH="1">
              <a:off x="5907000" y="3285264"/>
              <a:ext cx="948133" cy="796032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998206" y="4047481"/>
            <a:ext cx="73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Основная часть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8781" y="4047481"/>
            <a:ext cx="73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Мусорный отсек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07957" y="674048"/>
            <a:ext cx="240030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Управление вручную и через мобильное приложение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Автоматическая уборка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Работает от электрической сети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4F4F4F"/>
                </a:solidFill>
                <a:latin typeface="+mn-lt"/>
              </a:rPr>
              <a:t>Взвешивание питомца</a:t>
            </a:r>
          </a:p>
        </p:txBody>
      </p:sp>
      <p:sp>
        <p:nvSpPr>
          <p:cNvPr id="14" name="AutoShape 2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6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2274" y="346074"/>
            <a:ext cx="1965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Умный лоток</a:t>
            </a:r>
            <a:endParaRPr lang="ru-RU" sz="2400" dirty="0">
              <a:solidFill>
                <a:srgbClr val="4F4F4F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531AB02-709D-9CA6-3745-49BFAC70E0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8" y="1391661"/>
            <a:ext cx="6268404" cy="374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14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8214" y="-19050"/>
            <a:ext cx="2967386" cy="5181600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4" name="AutoShape 2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6" descr="blob:https://web.telegram.org/eefe3020-5fcc-4d34-80ca-0528f8992c4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2274" y="346074"/>
            <a:ext cx="2284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Умная лежанка</a:t>
            </a:r>
            <a:endParaRPr lang="ru-RU" sz="2400" dirty="0">
              <a:solidFill>
                <a:srgbClr val="4F4F4F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39629" y="1248311"/>
            <a:ext cx="2544195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4F4F4F"/>
                </a:solidFill>
                <a:latin typeface="+mn-lt"/>
              </a:rPr>
              <a:t>Делится на две части (лежанку и домик)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4F4F4F"/>
                </a:solidFill>
                <a:latin typeface="+mn-lt"/>
              </a:rPr>
              <a:t>Система подогрева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8C7363-FD3A-C2A4-2FA9-AB79ED355B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319" t="38258" r="10294" b="11394"/>
          <a:stretch/>
        </p:blipFill>
        <p:spPr>
          <a:xfrm rot="16200000">
            <a:off x="1001354" y="1407065"/>
            <a:ext cx="4247170" cy="322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8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91464"/>
            <a:ext cx="9144000" cy="1309816"/>
          </a:xfrm>
          <a:prstGeom prst="rect">
            <a:avLst/>
          </a:prstGeom>
          <a:solidFill>
            <a:srgbClr val="DEE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92913" y="518764"/>
            <a:ext cx="3288957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b="1" dirty="0">
                <a:solidFill>
                  <a:srgbClr val="4F4F4F"/>
                </a:solidFill>
                <a:latin typeface="+mj-lt"/>
                <a:cs typeface="Calibri" panose="020F0502020204030204" pitchFamily="34" charset="0"/>
              </a:rPr>
              <a:t>Команда </a:t>
            </a:r>
            <a:r>
              <a:rPr lang="en-US" i="1" dirty="0">
                <a:solidFill>
                  <a:srgbClr val="4F4F4F"/>
                </a:solidFill>
                <a:latin typeface="+mj-lt"/>
                <a:cs typeface="Calibri" panose="020F0502020204030204" pitchFamily="34" charset="0"/>
                <a:sym typeface="PT Sans"/>
              </a:rPr>
              <a:t>«</a:t>
            </a:r>
            <a:r>
              <a:rPr lang="en-US" i="1" dirty="0" err="1">
                <a:solidFill>
                  <a:srgbClr val="4F4F4F"/>
                </a:solidFill>
                <a:latin typeface="+mj-lt"/>
                <a:cs typeface="Calibri" panose="020F0502020204030204" pitchFamily="34" charset="0"/>
                <a:sym typeface="PT Sans"/>
              </a:rPr>
              <a:t>Purrfect</a:t>
            </a:r>
            <a:r>
              <a:rPr lang="en-US" i="1" dirty="0">
                <a:solidFill>
                  <a:srgbClr val="4F4F4F"/>
                </a:solidFill>
                <a:latin typeface="+mj-lt"/>
                <a:cs typeface="Calibri" panose="020F0502020204030204" pitchFamily="34" charset="0"/>
                <a:sym typeface="PT Sans"/>
              </a:rPr>
              <a:t>»</a:t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</a:b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CC9A34-29EB-30A2-E274-2C15920880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8000"/>
                    </a14:imgEffect>
                  </a14:imgLayer>
                </a14:imgProps>
              </a:ext>
            </a:extLst>
          </a:blip>
          <a:srcRect l="-68" t="9457" r="68" b="25354"/>
          <a:stretch/>
        </p:blipFill>
        <p:spPr>
          <a:xfrm>
            <a:off x="5698195" y="1194739"/>
            <a:ext cx="1103339" cy="1103339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1536D1-D6E7-BF82-2117-440F95322B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6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rcRect t="-389" b="8480"/>
          <a:stretch/>
        </p:blipFill>
        <p:spPr>
          <a:xfrm>
            <a:off x="2238946" y="1194740"/>
            <a:ext cx="1103339" cy="1103339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B5F2D-4F24-9ED7-A174-15C5EEBAE03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2000"/>
                    </a14:imgEffect>
                  </a14:imgLayer>
                </a14:imgProps>
              </a:ext>
            </a:extLst>
          </a:blip>
          <a:srcRect l="5384" t="15204" r="11307" b="22586"/>
          <a:stretch/>
        </p:blipFill>
        <p:spPr>
          <a:xfrm>
            <a:off x="7508356" y="1182366"/>
            <a:ext cx="1103339" cy="1103339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6B378F-8A46-39B9-F325-BBB611ADB70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rcRect l="4663" t="17045" r="-85" b="36586"/>
          <a:stretch/>
        </p:blipFill>
        <p:spPr>
          <a:xfrm>
            <a:off x="564298" y="1194740"/>
            <a:ext cx="1103339" cy="1103339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4D61E6-65F5-139B-18A7-BF2BC46D48C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-223" t="-155" r="223" b="25295"/>
          <a:stretch/>
        </p:blipFill>
        <p:spPr>
          <a:xfrm>
            <a:off x="3998666" y="1182365"/>
            <a:ext cx="1103339" cy="1103339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5504676" y="2401279"/>
            <a:ext cx="1490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Михеев Вячеслав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Дизайнер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330976" y="2401280"/>
            <a:ext cx="14580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Коломиец Екатерина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Дизайнер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Мастер презентаций</a:t>
            </a:r>
          </a:p>
          <a:p>
            <a:pPr algn="ctr"/>
            <a:endParaRPr lang="ru-RU" i="1" dirty="0">
              <a:solidFill>
                <a:srgbClr val="4F4F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5607" y="2413637"/>
            <a:ext cx="12807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Завернина Елизавета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Дизайнер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Генератор идей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38944" y="2413637"/>
            <a:ext cx="1103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Жаров Алексей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Скрам-мастер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93921" y="2413637"/>
            <a:ext cx="1459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Александрова Анастасия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Лидер</a:t>
            </a:r>
          </a:p>
          <a:p>
            <a:pPr algn="ctr"/>
            <a:r>
              <a:rPr lang="ru-RU" i="1" dirty="0">
                <a:solidFill>
                  <a:srgbClr val="4F4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Дизайнер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B0AA642-BE4A-25E4-14EE-431AB66B4D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71810" y="3570830"/>
            <a:ext cx="1103339" cy="1103339"/>
          </a:xfrm>
          <a:prstGeom prst="ellipse">
            <a:avLst/>
          </a:prstGeom>
          <a:ln w="3175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94885" y="354472"/>
            <a:ext cx="298649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b="1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контакты</a:t>
            </a:r>
            <a:endParaRPr b="1" dirty="0">
              <a:solidFill>
                <a:srgbClr val="4F4F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48703" y="1053056"/>
            <a:ext cx="1731720" cy="394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+mn-lt"/>
                <a:cs typeface="Calibri" panose="020F0502020204030204" pitchFamily="34" charset="0"/>
              </a:rPr>
              <a:t>Проект на </a:t>
            </a:r>
            <a:r>
              <a:rPr lang="en-US" dirty="0" err="1">
                <a:latin typeface="+mn-lt"/>
                <a:cs typeface="Calibri" panose="020F0502020204030204" pitchFamily="34" charset="0"/>
              </a:rPr>
              <a:t>Miro</a:t>
            </a:r>
            <a:endParaRPr lang="ru-RU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1447800"/>
            <a:ext cx="2981326" cy="29813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28462" y="1127521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8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 на 20.35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3200" r="3501" b="3249"/>
          <a:stretch/>
        </p:blipFill>
        <p:spPr>
          <a:xfrm>
            <a:off x="5244622" y="1519655"/>
            <a:ext cx="2794679" cy="281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572</Words>
  <Application>Microsoft Office PowerPoint</Application>
  <PresentationFormat>Экран (16:9)</PresentationFormat>
  <Paragraphs>129</Paragraphs>
  <Slides>17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Calibri</vt:lpstr>
      <vt:lpstr>Arial</vt:lpstr>
      <vt:lpstr>Simple Light</vt:lpstr>
      <vt:lpstr>Кошкин дом SBS 2 a7</vt:lpstr>
      <vt:lpstr>Краткое описание проекта</vt:lpstr>
      <vt:lpstr>Целевая аудитория</vt:lpstr>
      <vt:lpstr>Анализ конкурентов</vt:lpstr>
      <vt:lpstr>Аналоги</vt:lpstr>
      <vt:lpstr>Конкурентное преимущество</vt:lpstr>
      <vt:lpstr>Анализ рынка</vt:lpstr>
      <vt:lpstr>Unit-экономика</vt:lpstr>
      <vt:lpstr>Модели монетизации</vt:lpstr>
      <vt:lpstr>Что уже сделано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«Purrfect» </vt:lpstr>
      <vt:lpstr>Наши 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Анастасия</cp:lastModifiedBy>
  <cp:revision>95</cp:revision>
  <dcterms:modified xsi:type="dcterms:W3CDTF">2023-12-09T07:55:29Z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