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commentAuthors.xml" ContentType="application/vnd.openxmlformats-officedocument.presentationml.commentAuthors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comments/comment1.xml" ContentType="application/vnd.openxmlformats-officedocument.presentationml.comments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906000" cy="6858000" type="A4"/>
  <p:notesSz cx="9906000" cy="6858000"/>
  <p:defaultTextStyle>
    <a:defPPr>
      <a:defRPr lang="ru-RU"/>
    </a:defPPr>
    <a:lvl1pPr marL="0" algn="l" defTabSz="914321">
      <a:defRPr sz="18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>
      <a:defRPr sz="18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>
      <a:defRPr sz="18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>
      <a:defRPr sz="18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>
      <a:defRPr sz="18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>
      <a:defRPr sz="18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>
      <a:defRPr sz="18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>
      <a:defRPr sz="18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.V. Kupriyanova" initials="MK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0660B408-B3CF-4A94-85FC-2B1E0A45F4A2}">
  <a:tblStyle styleId="{0660B408-B3CF-4A94-85FC-2B1E0A45F4A2}" styleName="Dark Style 2 - Accent 1/Accent 2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12700">
              <a:noFill/>
            </a:ln>
          </a:bottom>
        </a:tcBdr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85" d="100"/>
          <a:sy n="85" d="100"/>
        </p:scale>
        <p:origin x="1286" y="72"/>
      </p:cViewPr>
      <p:guideLst>
        <p:guide pos="2160" orient="horz"/>
        <p:guide pos="312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nlyoffice.com/comments" Target="comments/comment1.xml"/><Relationship Id="rId13" Type="http://schemas.openxmlformats.org/officeDocument/2006/relationships/presProps" Target="presProps.xml" /><Relationship Id="rId14" Type="http://schemas.openxmlformats.org/officeDocument/2006/relationships/tableStyles" Target="tableStyles.xml" /><Relationship Id="rId15" Type="http://schemas.openxmlformats.org/officeDocument/2006/relationships/viewProps" Target="viewProps.xml" /><Relationship Id="rId16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m authorId="1" dt="2023-10-23T21:23:38Z" idx="1">
    <p:pos x="0" y="0"/>
    <p:text>Может быть в цели проекта написать "задержки сигнала"?.. Как правильно?</p:text>
    <p:extLst>
      <p:ext uri="{C676402C-5697-4E1C-873F-D02D1690AC5C}">
        <p15:threadingInfo xmlns:p15="http://schemas.microsoft.com/office/powerpoint/2012/main" timeZoneBias="-180"/>
      </p:ext>
      <p:ext uri="{19B8F6BF-5375-455C-9EA6-DF929625EA0E}">
        <p15:presenceInfo xmlns:p15="http://schemas.microsoft.com/office/powerpoint/2012/main" userId="teamlab_data:0;8;26734575;1;16;M.V. Kupriyanova;2;1;0;3;20;2023-10-23T18:23:38Z;4;38;{6A924ACC-6C36-953B-7283-DF48E1C38B1C};" providerId="AD"/>
      </p:ext>
    </p:extLst>
  </p:cm>
  <p:cm authorId="1" dt="2023-10-23T21:25:18Z" idx="2">
    <p:pos x="0" y="0"/>
    <p:text>Фото нужно настоящее..</p:text>
    <p:extLst>
      <p:ext uri="{C676402C-5697-4E1C-873F-D02D1690AC5C}">
        <p15:threadingInfo xmlns:p15="http://schemas.microsoft.com/office/powerpoint/2012/main" timeZoneBias="-180"/>
      </p:ext>
      <p:ext uri="{19B8F6BF-5375-455C-9EA6-DF929625EA0E}">
        <p15:presenceInfo xmlns:p15="http://schemas.microsoft.com/office/powerpoint/2012/main" userId="teamlab_data:0;8;26734575;1;16;M.V. Kupriyanova;2;1;0;3;20;2023-10-23T18:25:18Z;4;38;{0E2D89E8-E297-8AEA-6AEA-B3BD94C55D67};" providerId="AD"/>
      </p:ext>
    </p:extLst>
  </p:cm>
</p:cmLst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wmf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wmf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wmf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/>
                <a:cs typeface="Chevin Pro Thin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cxnSp>
        <p:nvCxnSpPr>
          <p:cNvPr id="26" name="Прямая соединительная линия 25"/>
          <p:cNvCxnSpPr>
            <a:cxnSpLocks/>
          </p:cNvCxnSpPr>
          <p:nvPr/>
        </p:nvCxnSpPr>
        <p:spPr bwMode="auto">
          <a:xfrm flipV="1">
            <a:off x="682331" y="4303841"/>
            <a:ext cx="2709079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cxnSpLocks/>
          </p:cNvCxnSpPr>
          <p:nvPr/>
        </p:nvCxnSpPr>
        <p:spPr bwMode="auto"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>
          <a:blip r:embed="rId2"/>
          <a:srcRect l="0" t="0" r="0" b="32673"/>
          <a:stretch/>
        </p:blipFill>
        <p:spPr bwMode="auto"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 bwMode="auto"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>
              <a:cxnSpLocks/>
            </p:cNvCxnSpPr>
            <p:nvPr userDrawn="1"/>
          </p:nvCxnSpPr>
          <p:spPr bwMode="auto"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>
              <a:cxnSpLocks/>
            </p:cNvCxnSpPr>
            <p:nvPr userDrawn="1"/>
          </p:nvCxnSpPr>
          <p:spPr bwMode="auto"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Заголовок и ацентный под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/>
              <a:buChar char="•"/>
              <a:defRPr sz="1800" b="0" i="0">
                <a:latin typeface="+mj-lt"/>
                <a:ea typeface="Calibri"/>
                <a:cs typeface="Calibri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/>
              <a:buChar char="-"/>
              <a:defRPr sz="1700" b="0" i="0">
                <a:latin typeface="+mj-lt"/>
                <a:ea typeface="Calibri"/>
                <a:cs typeface="Calibri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/>
              <a:buChar char="§"/>
              <a:defRPr sz="1500" b="0" i="0">
                <a:latin typeface="+mj-lt"/>
                <a:ea typeface="Calibri"/>
                <a:cs typeface="Calibri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/>
              <a:buChar char="ü"/>
              <a:defRPr sz="1300" b="0" i="0">
                <a:latin typeface="+mj-lt"/>
                <a:ea typeface="Calibri"/>
                <a:cs typeface="Calibri"/>
              </a:defRPr>
            </a:lvl4pPr>
            <a:lvl5pPr>
              <a:defRPr sz="1300" b="0" i="0">
                <a:latin typeface="+mj-lt"/>
                <a:ea typeface="Calibri"/>
                <a:cs typeface="Calibri"/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 lang="en-US"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/>
                <a:cs typeface="Chevin Pro Light"/>
              </a:defRPr>
            </a:lvl1pPr>
          </a:lstStyle>
          <a:p>
            <a:pPr>
              <a:defRPr/>
            </a:pPr>
            <a:fld id="{9F9FE868-178E-0F4D-8A9A-79941EADC299}" type="datetime1">
              <a:rPr lang="ru-RU">
                <a:solidFill>
                  <a:srgbClr val="0C0C0C">
                    <a:tint val="75000"/>
                  </a:srgbClr>
                </a:solidFill>
              </a:rPr>
              <a:t/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pPr>
              <a:defRPr/>
            </a:pPr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/>
                <a:cs typeface="Chevin Pro Light"/>
              </a:defRPr>
            </a:lvl1pPr>
          </a:lstStyle>
          <a:p>
            <a:pPr>
              <a:defRPr/>
            </a:pPr>
            <a:fld id="{3EF660E9-E116-4F2D-91B7-27BAC0D3A970}" type="slidenum">
              <a:rPr lang="ru-RU">
                <a:solidFill>
                  <a:srgbClr val="0C0C0C">
                    <a:tint val="75000"/>
                  </a:srgbClr>
                </a:solidFill>
              </a:rPr>
              <a:t/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 bwMode="auto">
          <a:xfrm>
            <a:off x="681037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>
              <a:cxnSpLocks/>
            </p:cNvCxnSpPr>
            <p:nvPr/>
          </p:nvCxnSpPr>
          <p:spPr bwMode="auto"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>
              <a:cxnSpLocks/>
            </p:cNvCxnSpPr>
            <p:nvPr/>
          </p:nvCxnSpPr>
          <p:spPr bwMode="auto">
            <a:xfrm rot="16199998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>
          <a:blip r:embed="rId2"/>
          <a:srcRect l="0" t="0" r="0" b="34973"/>
          <a:stretch/>
        </p:blipFill>
        <p:spPr bwMode="auto"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 bwMode="auto"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>
              <a:cxnSpLocks/>
            </p:cNvCxnSpPr>
            <p:nvPr/>
          </p:nvCxnSpPr>
          <p:spPr bwMode="auto"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>
              <a:cxnSpLocks/>
            </p:cNvCxnSpPr>
            <p:nvPr/>
          </p:nvCxnSpPr>
          <p:spPr bwMode="auto"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 bwMode="auto"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>
              <a:cxnSpLocks/>
            </p:cNvCxnSpPr>
            <p:nvPr/>
          </p:nvCxnSpPr>
          <p:spPr bwMode="auto"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>
              <a:cxnSpLocks/>
            </p:cNvCxnSpPr>
            <p:nvPr/>
          </p:nvCxnSpPr>
          <p:spPr bwMode="auto"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577851" y="1192099"/>
            <a:ext cx="4789309" cy="437244"/>
          </a:xfrm>
          <a:prstGeom prst="rect">
            <a:avLst/>
          </a:prstGeo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Подзаголовок слайда (опционально)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/>
              <a:buChar char="•"/>
              <a:defRPr sz="1800" b="0" i="0">
                <a:latin typeface="+mj-lt"/>
                <a:ea typeface="Calibri"/>
                <a:cs typeface="Calibri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/>
              <a:buChar char="-"/>
              <a:defRPr sz="1700" b="0" i="0">
                <a:latin typeface="+mj-lt"/>
                <a:ea typeface="Calibri"/>
                <a:cs typeface="Calibri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/>
              <a:buChar char="§"/>
              <a:defRPr sz="1500" b="0" i="0">
                <a:latin typeface="+mj-lt"/>
                <a:ea typeface="Calibri"/>
                <a:cs typeface="Calibri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/>
              <a:buChar char="ü"/>
              <a:defRPr sz="1300" b="0" i="0">
                <a:latin typeface="+mj-lt"/>
                <a:ea typeface="Calibri"/>
                <a:cs typeface="Calibri"/>
              </a:defRPr>
            </a:lvl4pPr>
            <a:lvl5pPr marL="1889722" indent="-209969">
              <a:buFont typeface="Arial"/>
              <a:buChar char="•"/>
              <a:defRPr sz="1300" b="0" i="0">
                <a:latin typeface="+mj-lt"/>
                <a:ea typeface="Calibri"/>
                <a:cs typeface="Calibri"/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 lang="en-US"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/>
                <a:cs typeface="Chevin Pro Light"/>
              </a:defRPr>
            </a:lvl1pPr>
          </a:lstStyle>
          <a:p>
            <a:pPr>
              <a:defRPr/>
            </a:pPr>
            <a:fld id="{9F9FE868-178E-0F4D-8A9A-79941EADC299}" type="datetime1">
              <a:rPr lang="ru-RU">
                <a:solidFill>
                  <a:srgbClr val="0C0C0C">
                    <a:tint val="75000"/>
                  </a:srgbClr>
                </a:solidFill>
              </a:rPr>
              <a:t/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pPr>
              <a:defRPr/>
            </a:pPr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/>
                <a:cs typeface="Chevin Pro Light"/>
              </a:defRPr>
            </a:lvl1pPr>
          </a:lstStyle>
          <a:p>
            <a:pPr>
              <a:defRPr/>
            </a:pPr>
            <a:fld id="{3EF660E9-E116-4F2D-91B7-27BAC0D3A970}" type="slidenum">
              <a:rPr lang="ru-RU">
                <a:solidFill>
                  <a:srgbClr val="0C0C0C">
                    <a:tint val="75000"/>
                  </a:srgbClr>
                </a:solidFill>
              </a:rPr>
              <a:t/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 bwMode="auto">
          <a:xfrm>
            <a:off x="681037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>
              <a:cxnSpLocks/>
            </p:cNvCxnSpPr>
            <p:nvPr/>
          </p:nvCxnSpPr>
          <p:spPr bwMode="auto"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>
              <a:cxnSpLocks/>
            </p:cNvCxnSpPr>
            <p:nvPr/>
          </p:nvCxnSpPr>
          <p:spPr bwMode="auto">
            <a:xfrm rot="16199998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 bwMode="auto"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>
              <a:cxnSpLocks/>
            </p:cNvCxnSpPr>
            <p:nvPr/>
          </p:nvCxnSpPr>
          <p:spPr bwMode="auto"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>
              <a:cxnSpLocks/>
            </p:cNvCxnSpPr>
            <p:nvPr/>
          </p:nvCxnSpPr>
          <p:spPr bwMode="auto"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 bwMode="auto"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>
              <a:cxnSpLocks/>
            </p:cNvCxnSpPr>
            <p:nvPr/>
          </p:nvCxnSpPr>
          <p:spPr bwMode="auto"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>
              <a:cxnSpLocks/>
            </p:cNvCxnSpPr>
            <p:nvPr/>
          </p:nvCxnSpPr>
          <p:spPr bwMode="auto"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>
          <a:blip r:embed="rId2"/>
          <a:srcRect l="0" t="0" r="0" b="34973"/>
          <a:stretch/>
        </p:blipFill>
        <p:spPr bwMode="auto">
          <a:xfrm>
            <a:off x="7449373" y="422524"/>
            <a:ext cx="1777754" cy="3211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4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81037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81037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681037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6">
              <a:defRPr/>
            </a:pPr>
            <a:fld id="{72E54A96-148C-F54C-A0C8-C109EC283038}" type="datetime1">
              <a:rPr lang="ru-RU">
                <a:solidFill>
                  <a:srgbClr val="0C0C0C">
                    <a:tint val="75000"/>
                  </a:srgbClr>
                </a:solidFill>
              </a:rPr>
              <a:t/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6">
              <a:defRPr/>
            </a:pPr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6">
              <a:defRPr/>
            </a:pPr>
            <a:fld id="{3EF660E9-E116-4F2D-91B7-27BAC0D3A970}" type="slidenum">
              <a:rPr lang="ru-RU">
                <a:solidFill>
                  <a:srgbClr val="0C0C0C">
                    <a:tint val="75000"/>
                  </a:srgbClr>
                </a:solidFill>
              </a:rPr>
              <a:t/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dt="1" ftr="0" hdr="0" sldNum="1"/>
  <p:txStyles>
    <p:titleStyle>
      <a:lvl1pPr algn="l" defTabSz="839876">
        <a:lnSpc>
          <a:spcPct val="90000"/>
        </a:lnSpc>
        <a:spcBef>
          <a:spcPts val="0"/>
        </a:spcBef>
        <a:buNone/>
        <a:defRPr sz="40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>
        <a:lnSpc>
          <a:spcPct val="90000"/>
        </a:lnSpc>
        <a:spcBef>
          <a:spcPts val="919"/>
        </a:spcBef>
        <a:buFont typeface="Arial"/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>
        <a:lnSpc>
          <a:spcPct val="90000"/>
        </a:lnSpc>
        <a:spcBef>
          <a:spcPts val="459"/>
        </a:spcBef>
        <a:buFont typeface="Arial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7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7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7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7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7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>
        <a:lnSpc>
          <a:spcPct val="90000"/>
        </a:lnSpc>
        <a:spcBef>
          <a:spcPts val="459"/>
        </a:spcBef>
        <a:buFont typeface="Arial"/>
        <a:buChar char="•"/>
        <a:defRPr sz="17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>
        <a:defRPr sz="17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8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 bwMode="auto">
          <a:xfrm flipH="0" flipV="0">
            <a:off x="618564" y="1801905"/>
            <a:ext cx="9072281" cy="1998568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>
              <a:lnSpc>
                <a:spcPct val="90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  <a:defRPr/>
            </a:pPr>
            <a:r>
              <a:rPr lang="ru-RU" sz="4000" b="0" i="0" u="none" strike="noStrike" cap="none" spc="-43">
                <a:solidFill>
                  <a:schemeClr val="accent2">
                    <a:lumMod val="50000"/>
                  </a:schemeClr>
                </a:solidFill>
                <a:latin typeface="Lato Black"/>
                <a:ea typeface="Lato Black"/>
                <a:cs typeface="Lato Black"/>
              </a:rPr>
              <a:t>Программно-аппаратное решение для определения задержки передачи изображения FPV-дроном</a:t>
            </a:r>
            <a:br>
              <a:rPr lang="ru-RU" sz="3200" b="1">
                <a:solidFill>
                  <a:schemeClr val="accent2">
                    <a:lumMod val="50000"/>
                  </a:schemeClr>
                </a:solidFill>
                <a:latin typeface="Calibri Light"/>
                <a:cs typeface="Calibri Light"/>
              </a:rPr>
            </a:br>
            <a:endParaRPr lang="ru-RU" sz="1800" spc="-2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/>
          <p:nvPr/>
        </p:nvSpPr>
        <p:spPr bwMode="auto"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160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  <a:endParaRPr lang="ru-RU" sz="160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76">
              <a:defRPr/>
            </a:pPr>
            <a:r>
              <a:rPr lang="ru-RU" sz="1600" b="1" spc="-5">
                <a:solidFill>
                  <a:schemeClr val="accent2">
                    <a:lumMod val="50000"/>
                  </a:schemeClr>
                </a:solidFill>
                <a:latin typeface="Lato Black"/>
                <a:ea typeface="Arial"/>
                <a:cs typeface="Lato Black"/>
              </a:rPr>
              <a:t>Акселерационная программа: </a:t>
            </a:r>
            <a:endParaRPr/>
          </a:p>
          <a:p>
            <a:pPr marL="6257" marR="2503" defTabSz="839876">
              <a:defRPr/>
            </a:pPr>
            <a:r>
              <a:rPr lang="ru-RU" sz="1600" b="1" spc="-5">
                <a:solidFill>
                  <a:schemeClr val="accent2">
                    <a:lumMod val="50000"/>
                  </a:schemeClr>
                </a:solidFill>
                <a:latin typeface="Lato Black"/>
                <a:ea typeface="Arial"/>
                <a:cs typeface="Lato Black"/>
              </a:rPr>
              <a:t>Школа студенческого технологического предпринимательства «Мой </a:t>
            </a:r>
            <a:r>
              <a:rPr lang="ru-RU" sz="1600" b="1" spc="-5">
                <a:solidFill>
                  <a:schemeClr val="accent2">
                    <a:lumMod val="50000"/>
                  </a:schemeClr>
                </a:solidFill>
                <a:latin typeface="Lato Black"/>
                <a:ea typeface="Arial"/>
                <a:cs typeface="Lato Black"/>
              </a:rPr>
              <a:t>стартап</a:t>
            </a:r>
            <a:r>
              <a:rPr lang="ru-RU" sz="1600" b="1" spc="-5">
                <a:solidFill>
                  <a:schemeClr val="accent2">
                    <a:lumMod val="50000"/>
                  </a:schemeClr>
                </a:solidFill>
                <a:latin typeface="Lato Black"/>
                <a:ea typeface="Arial"/>
                <a:cs typeface="Lato Black"/>
              </a:rPr>
              <a:t>» 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 bwMode="auto">
          <a:xfrm flipH="0" flipV="0">
            <a:off x="8059124" y="49162"/>
            <a:ext cx="1837908" cy="2313598"/>
            <a:chOff x="0" y="0"/>
            <a:chExt cx="1837908" cy="2313598"/>
          </a:xfrm>
        </p:grpSpPr>
        <p:grpSp>
          <p:nvGrpSpPr>
            <p:cNvPr id="13" name="object 10"/>
            <p:cNvGrpSpPr/>
            <p:nvPr/>
          </p:nvGrpSpPr>
          <p:grpSpPr bwMode="auto">
            <a:xfrm flipH="0" flipV="0">
              <a:off x="-785637" y="-525147"/>
              <a:ext cx="3409166" cy="2891560"/>
              <a:chOff x="0" y="0"/>
              <a:chExt cx="3409166" cy="2891560"/>
            </a:xfrm>
          </p:grpSpPr>
          <p:sp>
            <p:nvSpPr>
              <p:cNvPr id="15" name="object 11"/>
              <p:cNvSpPr/>
              <p:nvPr/>
            </p:nvSpPr>
            <p:spPr bwMode="auto">
              <a:xfrm>
                <a:off x="1057754" y="540545"/>
                <a:ext cx="1565747" cy="1825961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 fill="norm" stroke="1" extrusionOk="0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pPr>
                  <a:defRPr/>
                </a:pPr>
                <a:endParaRPr sz="900"/>
              </a:p>
            </p:txBody>
          </p:sp>
          <p:sp>
            <p:nvSpPr>
              <p:cNvPr id="16" name="object 12"/>
              <p:cNvSpPr/>
              <p:nvPr/>
            </p:nvSpPr>
            <p:spPr bwMode="auto">
              <a:xfrm>
                <a:off x="790145" y="530404"/>
                <a:ext cx="1388464" cy="799864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 fill="norm" stroke="1" extrusionOk="0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grpFill/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pPr>
                  <a:defRPr/>
                </a:pPr>
                <a:endParaRPr sz="900"/>
              </a:p>
            </p:txBody>
          </p:sp>
        </p:grpSp>
        <p:sp>
          <p:nvSpPr>
            <p:cNvPr id="14" name="object 13"/>
            <p:cNvSpPr/>
            <p:nvPr/>
          </p:nvSpPr>
          <p:spPr bwMode="auto">
            <a:xfrm>
              <a:off x="1096108" y="1952806"/>
              <a:ext cx="741799" cy="360792"/>
            </a:xfrm>
            <a:custGeom>
              <a:avLst/>
              <a:gdLst/>
              <a:ahLst/>
              <a:cxnLst/>
              <a:rect l="l" t="t" r="r" b="b"/>
              <a:pathLst>
                <a:path w="3446144" h="1437004" fill="norm" stroke="1" extrusionOk="0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 sz="900"/>
            </a:p>
          </p:txBody>
        </p:sp>
      </p:grpSp>
      <p:grpSp>
        <p:nvGrpSpPr>
          <p:cNvPr id="21" name="Группа 20"/>
          <p:cNvGrpSpPr/>
          <p:nvPr/>
        </p:nvGrpSpPr>
        <p:grpSpPr bwMode="auto"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>
              <a:cxnSpLocks/>
            </p:cNvCxnSpPr>
            <p:nvPr/>
          </p:nvCxnSpPr>
          <p:spPr bwMode="auto"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>
              <a:cxnSpLocks/>
            </p:cNvCxnSpPr>
            <p:nvPr/>
          </p:nvCxnSpPr>
          <p:spPr bwMode="auto"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 bwMode="auto"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>
              <a:cxnSpLocks/>
            </p:cNvCxnSpPr>
            <p:nvPr/>
          </p:nvCxnSpPr>
          <p:spPr bwMode="auto"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>
              <a:cxnSpLocks/>
            </p:cNvCxnSpPr>
            <p:nvPr/>
          </p:nvCxnSpPr>
          <p:spPr bwMode="auto"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 bwMode="auto">
          <a:xfrm flipH="0" flipV="0">
            <a:off x="636486" y="3981976"/>
            <a:ext cx="8329984" cy="9147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ru-RU" spc="-1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Рынки НТИ: «AeroNet», «AutoNet», «MariNet»</a:t>
            </a:r>
            <a:br>
              <a:rPr lang="ru-RU" spc="-1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</a:br>
            <a:r>
              <a:rPr lang="ru-RU" spc="-1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Сквозные технологии: «</a:t>
            </a:r>
            <a:r>
              <a:rPr lang="ru-RU" spc="-1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Технологии компонентов мехатроники и робототехники», «Технологии сенсорики»</a:t>
            </a:r>
            <a:endParaRPr lang="ru-RU" sz="100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9295" y="29364"/>
            <a:ext cx="3576916" cy="15323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380999" y="310922"/>
            <a:ext cx="144783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Профиль проекта</a:t>
            </a:r>
            <a:endParaRPr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/>
          <p:nvPr/>
        </p:nvPicPr>
        <p:blipFill>
          <a:blip r:embed="rId2">
            <a:alphaModFix/>
          </a:blip>
          <a:stretch/>
        </p:blipFill>
        <p:spPr bwMode="auto">
          <a:xfrm flipH="0" flipV="0">
            <a:off x="478216" y="840843"/>
            <a:ext cx="940039" cy="89733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 bwMode="auto">
          <a:xfrm>
            <a:off x="1584943" y="950955"/>
            <a:ext cx="1642349" cy="3965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000"/>
              <a:t>Цель проекта</a:t>
            </a:r>
            <a:endParaRPr sz="2000"/>
          </a:p>
        </p:txBody>
      </p:sp>
      <p:cxnSp>
        <p:nvCxnSpPr>
          <p:cNvPr id="13" name="Прямая соединительная линия 12"/>
          <p:cNvCxnSpPr>
            <a:cxnSpLocks/>
          </p:cNvCxnSpPr>
          <p:nvPr/>
        </p:nvCxnSpPr>
        <p:spPr bwMode="auto">
          <a:xfrm flipH="1">
            <a:off x="381000" y="3017526"/>
            <a:ext cx="518921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 bwMode="auto">
          <a:xfrm>
            <a:off x="1584943" y="3134081"/>
            <a:ext cx="2321249" cy="3965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000"/>
              <a:t>Результаты проекта</a:t>
            </a:r>
            <a:endParaRPr sz="2000"/>
          </a:p>
        </p:txBody>
      </p:sp>
      <p:cxnSp>
        <p:nvCxnSpPr>
          <p:cNvPr id="22" name="Прямая соединительная линия 21"/>
          <p:cNvCxnSpPr>
            <a:cxnSpLocks/>
          </p:cNvCxnSpPr>
          <p:nvPr/>
        </p:nvCxnSpPr>
        <p:spPr bwMode="auto">
          <a:xfrm flipH="1">
            <a:off x="380999" y="6407918"/>
            <a:ext cx="914965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hape 189"/>
          <p:cNvSpPr/>
          <p:nvPr/>
        </p:nvSpPr>
        <p:spPr bwMode="auto">
          <a:xfrm>
            <a:off x="5261606" y="5400217"/>
            <a:ext cx="1134336" cy="31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 algn="ctr">
              <a:defRPr/>
            </a:pP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" name="Shape 208"/>
          <p:cNvSpPr/>
          <p:nvPr/>
        </p:nvSpPr>
        <p:spPr bwMode="auto">
          <a:xfrm>
            <a:off x="481042" y="1738175"/>
            <a:ext cx="4989126" cy="171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 lvl="0"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Создать универсальное устройство для определения задержки передачи видеосигнала FPV-системами с различными компонентами.</a:t>
            </a:r>
            <a:endParaRPr sz="1800"/>
          </a:p>
        </p:txBody>
      </p:sp>
      <p:sp>
        <p:nvSpPr>
          <p:cNvPr id="37" name="Shape 208"/>
          <p:cNvSpPr/>
          <p:nvPr/>
        </p:nvSpPr>
        <p:spPr bwMode="auto">
          <a:xfrm>
            <a:off x="543548" y="4289961"/>
            <a:ext cx="4989126" cy="167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 marL="283879" lvl="0" indent="-283879">
              <a:buFont typeface="Arial"/>
              <a:buChar char="•"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Выбор принципа работы устройства</a:t>
            </a:r>
            <a:endParaRPr lang="ru-RU" sz="18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283879" lvl="0" indent="-283879">
              <a:buFont typeface="Arial"/>
              <a:buChar char="•"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Анализ потребности и потенциальных потребителей</a:t>
            </a:r>
            <a:endParaRPr lang="ru-RU" sz="1800"/>
          </a:p>
          <a:p>
            <a:pPr marL="283879" lvl="0" indent="-283879">
              <a:buFont typeface="Arial"/>
              <a:buChar char="•"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Устройство и программа для определения задержки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передачи видеосигнала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FPV-систем</a:t>
            </a:r>
            <a:endParaRPr lang="ru-RU" sz="18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9" name="Shape 177" descr="C:\Users\pankratov.in\YandexDisk\!NTI\DOCS\ProjectPresentation\icons\PNG\256\330.png"/>
          <p:cNvPicPr/>
          <p:nvPr/>
        </p:nvPicPr>
        <p:blipFill>
          <a:blip r:embed="rId3">
            <a:alphaModFix/>
          </a:blip>
          <a:stretch/>
        </p:blipFill>
        <p:spPr bwMode="auto">
          <a:xfrm flipH="0" flipV="0">
            <a:off x="543548" y="3120393"/>
            <a:ext cx="874707" cy="820574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/>
          <p:cNvSpPr txBox="1"/>
          <p:nvPr/>
        </p:nvSpPr>
        <p:spPr bwMode="auto">
          <a:xfrm>
            <a:off x="5638583" y="764091"/>
            <a:ext cx="2069359" cy="3965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000"/>
              <a:t>Команда проекта</a:t>
            </a:r>
            <a:endParaRPr sz="2000"/>
          </a:p>
        </p:txBody>
      </p:sp>
      <p:sp>
        <p:nvSpPr>
          <p:cNvPr id="46" name="Shape 275"/>
          <p:cNvSpPr/>
          <p:nvPr/>
        </p:nvSpPr>
        <p:spPr bwMode="auto">
          <a:xfrm flipH="0" flipV="0">
            <a:off x="6982005" y="4855292"/>
            <a:ext cx="2228669" cy="616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0" rIns="65304" bIns="32640" anchor="t" anchorCtr="0">
            <a:noAutofit/>
          </a:bodyPr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srgbClr val="003462"/>
                </a:solidFill>
                <a:latin typeface="Calibri"/>
                <a:ea typeface="Calibri"/>
                <a:cs typeface="Calibri"/>
              </a:rPr>
              <a:t>Антон Саратовский</a:t>
            </a:r>
            <a:endParaRPr sz="1800" b="1"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Предприниматель / экономист</a:t>
            </a:r>
            <a:endParaRPr sz="1800">
              <a:latin typeface="Calibri"/>
              <a:ea typeface="Calibri"/>
              <a:cs typeface="Calibri"/>
            </a:endParaRPr>
          </a:p>
        </p:txBody>
      </p:sp>
      <p:sp>
        <p:nvSpPr>
          <p:cNvPr id="48" name="Shape 275"/>
          <p:cNvSpPr/>
          <p:nvPr/>
        </p:nvSpPr>
        <p:spPr bwMode="auto">
          <a:xfrm>
            <a:off x="7076386" y="1160691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 lvl="0">
              <a:defRPr/>
            </a:pPr>
            <a:r>
              <a:rPr lang="ru-RU" sz="1800" b="1">
                <a:solidFill>
                  <a:srgbClr val="003462"/>
                </a:solidFill>
              </a:rPr>
              <a:t>Илья Губанов</a:t>
            </a:r>
            <a:endParaRPr sz="1800" b="1">
              <a:solidFill>
                <a:srgbClr val="003462"/>
              </a:solidFill>
            </a:endParaRPr>
          </a:p>
          <a:p>
            <a:pPr lvl="0">
              <a:defRPr/>
            </a:pPr>
            <a:r>
              <a:rPr lang="ru-RU" sz="1800" b="0">
                <a:solidFill>
                  <a:schemeClr val="tx1"/>
                </a:solidFill>
              </a:rPr>
              <a:t>Лидер</a:t>
            </a:r>
            <a:endParaRPr sz="1800"/>
          </a:p>
        </p:txBody>
      </p:sp>
      <p:sp>
        <p:nvSpPr>
          <p:cNvPr id="49" name="Shape 280"/>
          <p:cNvSpPr/>
          <p:nvPr/>
        </p:nvSpPr>
        <p:spPr bwMode="auto">
          <a:xfrm flipH="0" flipV="0">
            <a:off x="7105980" y="1714299"/>
            <a:ext cx="2186919" cy="108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1" rIns="65304" bIns="32641" anchor="t" anchorCtr="0">
            <a:noAutofit/>
          </a:bodyPr>
          <a:lstStyle/>
          <a:p>
            <a:pPr algn="l">
              <a:defRPr/>
            </a:pPr>
            <a:r>
              <a:rPr sz="1600"/>
              <a:t>4 курс направления «Мехатроника и Робототехника»</a:t>
            </a:r>
            <a:endParaRPr sz="1600"/>
          </a:p>
        </p:txBody>
      </p:sp>
      <p:sp>
        <p:nvSpPr>
          <p:cNvPr id="51" name="Shape 280"/>
          <p:cNvSpPr/>
          <p:nvPr/>
        </p:nvSpPr>
        <p:spPr bwMode="auto">
          <a:xfrm>
            <a:off x="6229141" y="2193484"/>
            <a:ext cx="1309651" cy="309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2" rIns="65304" bIns="32642" anchor="t" anchorCtr="0">
            <a:noAutofit/>
          </a:bodyPr>
          <a:lstStyle/>
          <a:p>
            <a:pPr>
              <a:defRPr/>
            </a:pPr>
            <a:endParaRPr sz="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2" name="Shape 275"/>
          <p:cNvSpPr/>
          <p:nvPr/>
        </p:nvSpPr>
        <p:spPr bwMode="auto">
          <a:xfrm flipH="0" flipV="0">
            <a:off x="6178534" y="2899440"/>
            <a:ext cx="1986203" cy="865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1" rIns="65304" bIns="32641" anchor="t" anchorCtr="0">
            <a:noAutofit/>
          </a:bodyPr>
          <a:lstStyle/>
          <a:p>
            <a:pPr>
              <a:defRPr/>
            </a:pPr>
            <a:r>
              <a:rPr lang="ru-RU" sz="1800" b="1">
                <a:solidFill>
                  <a:srgbClr val="003462"/>
                </a:solidFill>
                <a:latin typeface="Calibri"/>
                <a:ea typeface="Calibri"/>
                <a:cs typeface="Calibri"/>
              </a:rPr>
              <a:t>Анна Архипова</a:t>
            </a:r>
            <a:endParaRPr sz="1800" b="1">
              <a:solidFill>
                <a:srgbClr val="003462"/>
              </a:solidFill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ru-RU" sz="1800" b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Предприниматель / экономист</a:t>
            </a:r>
            <a:br>
              <a:rPr lang="ru-RU" sz="1800" b="1">
                <a:solidFill>
                  <a:srgbClr val="003462"/>
                </a:solidFill>
                <a:latin typeface="Calibri"/>
                <a:ea typeface="Calibri"/>
                <a:cs typeface="Calibri"/>
              </a:rPr>
            </a:br>
            <a:endParaRPr sz="1800">
              <a:latin typeface="Calibri"/>
              <a:ea typeface="Calibri"/>
              <a:cs typeface="Calibri"/>
            </a:endParaRPr>
          </a:p>
        </p:txBody>
      </p:sp>
      <p:pic>
        <p:nvPicPr>
          <p:cNvPr id="58" name="Picture 5" descr="C:\Users\User\Desktop\246134109_319279.jp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 flipH="0" flipV="0">
            <a:off x="8176628" y="2899439"/>
            <a:ext cx="1116271" cy="1675062"/>
          </a:xfrm>
          <a:prstGeom prst="rect">
            <a:avLst/>
          </a:prstGeom>
          <a:noFill/>
          <a:ln w="15875" cap="flat" cmpd="sng">
            <a:noFill/>
            <a:round/>
            <a:headEnd/>
            <a:tailEnd/>
          </a:ln>
          <a:effectLst>
            <a:outerShdw blurRad="127000" dist="38100" dir="2700000" sx="99000" sy="99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74" name="Прямая соединительная линия 73"/>
          <p:cNvCxnSpPr>
            <a:cxnSpLocks/>
          </p:cNvCxnSpPr>
          <p:nvPr/>
        </p:nvCxnSpPr>
        <p:spPr bwMode="auto">
          <a:xfrm flipH="0" flipV="0">
            <a:off x="5570210" y="754416"/>
            <a:ext cx="0" cy="56535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 bwMode="auto">
          <a:xfrm>
            <a:off x="176911" y="0"/>
            <a:ext cx="8807792" cy="3280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b="0" i="0" u="none" strike="noStrike" cap="none" spc="-42">
                <a:solidFill>
                  <a:schemeClr val="tx1"/>
                </a:solidFill>
                <a:latin typeface="Lato Black"/>
                <a:ea typeface="Lato Black"/>
                <a:cs typeface="Lato Black"/>
              </a:rPr>
              <a:t>Программно-аппаратное решение для определения задержки передачи изображения FPV-дроном</a:t>
            </a:r>
            <a:endParaRPr/>
          </a:p>
        </p:txBody>
      </p:sp>
      <p:pic>
        <p:nvPicPr>
          <p:cNvPr id="75" name="Picture 5" descr="C:\Users\User\Desktop\246134109_319279.jpg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 flipH="0" flipV="0">
            <a:off x="5711801" y="4855292"/>
            <a:ext cx="1034679" cy="1552625"/>
          </a:xfrm>
          <a:prstGeom prst="rect">
            <a:avLst/>
          </a:prstGeom>
          <a:noFill/>
          <a:ln w="15875" cap="flat" cmpd="sng">
            <a:noFill/>
            <a:round/>
            <a:headEnd/>
            <a:tailEnd/>
          </a:ln>
          <a:effectLst>
            <a:outerShdw blurRad="127000" dist="38100" dir="2700000" sx="99000" sy="99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5794441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5695732" y="1150336"/>
            <a:ext cx="1103954" cy="16536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527744" y="310922"/>
            <a:ext cx="17636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Актуальность проекта</a:t>
            </a:r>
            <a:endParaRPr lang="ru-RU" sz="1300" b="1"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 bwMode="auto">
          <a:xfrm>
            <a:off x="361819" y="-17096"/>
            <a:ext cx="8796848" cy="3280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b="0" i="0" u="none" strike="noStrike" cap="none" spc="-43">
                <a:solidFill>
                  <a:schemeClr val="tx1"/>
                </a:solidFill>
                <a:latin typeface="Lato Black"/>
                <a:ea typeface="Lato Black"/>
                <a:cs typeface="Lato Black"/>
              </a:rPr>
              <a:t>Программно-аппаратное решение для определения задержки передачи изображения FPV-дроном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 flipH="0" flipV="0">
            <a:off x="527743" y="754416"/>
            <a:ext cx="8997255" cy="5903556"/>
          </a:xfrm>
          <a:prstGeom prst="roundRect">
            <a:avLst>
              <a:gd name="adj" fmla="val 0"/>
            </a:avLst>
          </a:prstGeom>
          <a:noFill/>
          <a:ln w="12700" cap="flat" cmpd="sng" algn="ctr">
            <a:solidFill>
              <a:schemeClr val="bg1">
                <a:lumMod val="50000"/>
                <a:alpha val="99999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r>
              <a:rPr lang="ru-RU" sz="1600">
                <a:solidFill>
                  <a:schemeClr val="accent1">
                    <a:lumMod val="50000"/>
                  </a:schemeClr>
                </a:solidFill>
              </a:rPr>
              <a:t>	</a:t>
            </a:r>
            <a:endParaRPr lang="ru-RU" sz="160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defRPr/>
            </a:pPr>
            <a:r>
              <a:rPr sz="2200" b="0" i="1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Разработка программно-аппаратного решения для определения задержки передачи изображения FPV-дроном является актуальной по ряду причин:</a:t>
            </a:r>
            <a:endParaRPr sz="2200" b="0" i="1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algn="ctr">
              <a:defRPr/>
            </a:pPr>
            <a:endParaRPr sz="2200"/>
          </a:p>
          <a:p>
            <a:pPr algn="ctr">
              <a:defRPr/>
            </a:pPr>
            <a:endParaRPr sz="2200"/>
          </a:p>
          <a:p>
            <a:pPr lvl="4" algn="l">
              <a:defRPr/>
            </a:pPr>
            <a:endParaRPr sz="2200"/>
          </a:p>
          <a:p>
            <a:pPr lvl="4" algn="l">
              <a:defRPr/>
            </a:pPr>
            <a:endParaRPr sz="22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lvl="4" algn="l">
              <a:defRPr/>
            </a:pPr>
            <a:endParaRPr sz="2200"/>
          </a:p>
          <a:p>
            <a:pPr lvl="4" algn="l">
              <a:defRPr/>
            </a:pPr>
            <a:endParaRPr sz="22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lvl="4" algn="l">
              <a:defRPr/>
            </a:pPr>
            <a:r>
              <a:rPr sz="2200">
                <a:latin typeface="Times New Roman"/>
                <a:cs typeface="Times New Roman"/>
              </a:rPr>
              <a:t>на </a:t>
            </a:r>
            <a:r>
              <a:rPr sz="2200">
                <a:latin typeface="Times New Roman"/>
                <a:cs typeface="Times New Roman"/>
              </a:rPr>
              <a:t>получаемых </a:t>
            </a:r>
            <a:r>
              <a:rPr sz="2200">
                <a:latin typeface="Times New Roman"/>
                <a:cs typeface="Times New Roman"/>
              </a:rPr>
              <a:t>изображениях </a:t>
            </a:r>
            <a:r>
              <a:rPr sz="2200">
                <a:latin typeface="Times New Roman"/>
                <a:cs typeface="Times New Roman"/>
              </a:rPr>
              <a:t>можно </a:t>
            </a:r>
            <a:r>
              <a:rPr sz="2200">
                <a:latin typeface="Times New Roman"/>
                <a:cs typeface="Times New Roman"/>
              </a:rPr>
              <a:t>оценить </a:t>
            </a:r>
            <a:r>
              <a:rPr sz="2200">
                <a:latin typeface="Times New Roman"/>
                <a:cs typeface="Times New Roman"/>
              </a:rPr>
              <a:t>задержку. </a:t>
            </a:r>
            <a:r>
              <a:rPr sz="2200">
                <a:latin typeface="Times New Roman"/>
                <a:cs typeface="Times New Roman"/>
              </a:rPr>
              <a:t>Технология </a:t>
            </a:r>
            <a:r>
              <a:rPr sz="2200">
                <a:latin typeface="Times New Roman"/>
                <a:cs typeface="Times New Roman"/>
              </a:rPr>
              <a:t>представляет</a:t>
            </a:r>
            <a:endParaRPr sz="22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lvl="4" algn="l">
              <a:defRPr/>
            </a:pPr>
            <a:r>
              <a:rPr sz="2200">
                <a:latin typeface="Times New Roman"/>
                <a:cs typeface="Times New Roman"/>
              </a:rPr>
              <a:t> </a:t>
            </a:r>
            <a:r>
              <a:rPr sz="2200">
                <a:latin typeface="Times New Roman"/>
                <a:cs typeface="Times New Roman"/>
              </a:rPr>
              <a:t>интерес </a:t>
            </a:r>
            <a:r>
              <a:rPr sz="2200">
                <a:latin typeface="Times New Roman"/>
                <a:cs typeface="Times New Roman"/>
              </a:rPr>
              <a:t>для </a:t>
            </a:r>
            <a:r>
              <a:rPr sz="2200">
                <a:latin typeface="Times New Roman"/>
                <a:cs typeface="Times New Roman"/>
              </a:rPr>
              <a:t>производителей </a:t>
            </a:r>
            <a:r>
              <a:rPr sz="2200">
                <a:latin typeface="Times New Roman"/>
                <a:cs typeface="Times New Roman"/>
              </a:rPr>
              <a:t>компонентов</a:t>
            </a:r>
            <a:r>
              <a:rPr sz="2200">
                <a:latin typeface="Times New Roman"/>
                <a:cs typeface="Times New Roman"/>
              </a:rPr>
              <a:t> </a:t>
            </a:r>
            <a:r>
              <a:rPr sz="2200">
                <a:latin typeface="Times New Roman"/>
                <a:cs typeface="Times New Roman"/>
              </a:rPr>
              <a:t>систем </a:t>
            </a:r>
            <a:r>
              <a:rPr sz="2200">
                <a:latin typeface="Times New Roman"/>
                <a:cs typeface="Times New Roman"/>
              </a:rPr>
              <a:t>передачи </a:t>
            </a:r>
            <a:r>
              <a:rPr sz="2200">
                <a:latin typeface="Times New Roman"/>
                <a:cs typeface="Times New Roman"/>
              </a:rPr>
              <a:t>видео </a:t>
            </a:r>
            <a:r>
              <a:rPr sz="2200">
                <a:latin typeface="Times New Roman"/>
                <a:cs typeface="Times New Roman"/>
              </a:rPr>
              <a:t>в </a:t>
            </a:r>
            <a:r>
              <a:rPr sz="2200">
                <a:latin typeface="Times New Roman"/>
                <a:cs typeface="Times New Roman"/>
              </a:rPr>
              <a:t>реальном </a:t>
            </a:r>
            <a:r>
              <a:rPr sz="2200">
                <a:latin typeface="Times New Roman"/>
                <a:cs typeface="Times New Roman"/>
              </a:rPr>
              <a:t>времени, </a:t>
            </a:r>
            <a:r>
              <a:rPr sz="2200">
                <a:latin typeface="Times New Roman"/>
                <a:cs typeface="Times New Roman"/>
              </a:rPr>
              <a:t>для </a:t>
            </a:r>
            <a:r>
              <a:rPr sz="2200">
                <a:latin typeface="Times New Roman"/>
                <a:cs typeface="Times New Roman"/>
              </a:rPr>
              <a:t>разработчиков, </a:t>
            </a:r>
            <a:r>
              <a:rPr sz="2200">
                <a:latin typeface="Times New Roman"/>
                <a:cs typeface="Times New Roman"/>
              </a:rPr>
              <a:t>использующих </a:t>
            </a:r>
            <a:r>
              <a:rPr sz="2200">
                <a:latin typeface="Times New Roman"/>
                <a:cs typeface="Times New Roman"/>
              </a:rPr>
              <a:t>такие </a:t>
            </a:r>
            <a:r>
              <a:rPr sz="2200">
                <a:latin typeface="Times New Roman"/>
                <a:cs typeface="Times New Roman"/>
              </a:rPr>
              <a:t>системы </a:t>
            </a:r>
            <a:r>
              <a:rPr sz="2200">
                <a:latin typeface="Times New Roman"/>
                <a:cs typeface="Times New Roman"/>
              </a:rPr>
              <a:t>в </a:t>
            </a:r>
            <a:r>
              <a:rPr sz="2200">
                <a:latin typeface="Times New Roman"/>
                <a:cs typeface="Times New Roman"/>
              </a:rPr>
              <a:t>св</a:t>
            </a:r>
            <a:r>
              <a:rPr sz="1000">
                <a:latin typeface="Times New Roman"/>
                <a:cs typeface="Times New Roman"/>
              </a:rPr>
              <a:t>оих </a:t>
            </a:r>
            <a:r>
              <a:rPr sz="1000">
                <a:latin typeface="Times New Roman"/>
                <a:cs typeface="Times New Roman"/>
              </a:rPr>
              <a:t>устройствах </a:t>
            </a:r>
            <a:r>
              <a:rPr sz="1000">
                <a:latin typeface="Times New Roman"/>
                <a:cs typeface="Times New Roman"/>
              </a:rPr>
              <a:t>и </a:t>
            </a:r>
            <a:r>
              <a:rPr sz="1000">
                <a:latin typeface="Times New Roman"/>
                <a:cs typeface="Times New Roman"/>
              </a:rPr>
              <a:t>для </a:t>
            </a:r>
            <a:r>
              <a:rPr sz="1000">
                <a:latin typeface="Times New Roman"/>
                <a:cs typeface="Times New Roman"/>
              </a:rPr>
              <a:t>пользователей </a:t>
            </a:r>
            <a:r>
              <a:rPr sz="1000">
                <a:latin typeface="Times New Roman"/>
                <a:cs typeface="Times New Roman"/>
              </a:rPr>
              <a:t>подобных </a:t>
            </a:r>
            <a:r>
              <a:rPr sz="1000">
                <a:latin typeface="Times New Roman"/>
                <a:cs typeface="Times New Roman"/>
              </a:rPr>
              <a:t>устройств.</a:t>
            </a:r>
            <a:endParaRPr lang="ru-RU" sz="130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98403095" name="Picture 69" descr="C:\Users\pankratov.in\YandexDisk\!NTI\DOCS\ProjectPresentation\icons\PNG\256\226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 flipH="0" flipV="0">
            <a:off x="1147935" y="2264409"/>
            <a:ext cx="659764" cy="659764"/>
          </a:xfrm>
          <a:prstGeom prst="rect">
            <a:avLst/>
          </a:prstGeom>
          <a:noFill/>
        </p:spPr>
      </p:pic>
      <p:sp>
        <p:nvSpPr>
          <p:cNvPr id="1519949563" name=""/>
          <p:cNvSpPr/>
          <p:nvPr/>
        </p:nvSpPr>
        <p:spPr bwMode="auto">
          <a:xfrm flipH="0" flipV="0">
            <a:off x="905850" y="2197417"/>
            <a:ext cx="7905749" cy="793114"/>
          </a:xfrm>
          <a:prstGeom prst="rect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2304275" name=""/>
          <p:cNvSpPr/>
          <p:nvPr/>
        </p:nvSpPr>
        <p:spPr bwMode="auto">
          <a:xfrm flipH="0" flipV="0">
            <a:off x="905850" y="2976882"/>
            <a:ext cx="7905749" cy="793113"/>
          </a:xfrm>
          <a:prstGeom prst="rect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34794479" name=""/>
          <p:cNvSpPr txBox="1"/>
          <p:nvPr/>
        </p:nvSpPr>
        <p:spPr bwMode="auto">
          <a:xfrm flipH="0" flipV="0">
            <a:off x="2190180" y="3190379"/>
            <a:ext cx="6620339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lvl="0" algn="l">
              <a:defRPr/>
            </a:pPr>
            <a:r>
              <a:rPr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Оптимизация управления дроном</a:t>
            </a:r>
            <a:endParaRPr sz="22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134997242" name=""/>
          <p:cNvSpPr txBox="1"/>
          <p:nvPr/>
        </p:nvSpPr>
        <p:spPr bwMode="auto">
          <a:xfrm flipH="0" flipV="0">
            <a:off x="2291367" y="2411232"/>
            <a:ext cx="6617459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lvl="0" algn="l">
              <a:defRPr/>
            </a:pPr>
            <a:r>
              <a:rPr lang="ru-RU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Расширение сфер применения FPV-дронов</a:t>
            </a:r>
            <a:endParaRPr sz="22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36015701" name=""/>
          <p:cNvSpPr/>
          <p:nvPr/>
        </p:nvSpPr>
        <p:spPr bwMode="auto">
          <a:xfrm flipH="0" flipV="0">
            <a:off x="913049" y="3769995"/>
            <a:ext cx="7905749" cy="793113"/>
          </a:xfrm>
          <a:prstGeom prst="rect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3139927" name=""/>
          <p:cNvSpPr/>
          <p:nvPr/>
        </p:nvSpPr>
        <p:spPr bwMode="auto">
          <a:xfrm flipH="0" flipV="0">
            <a:off x="905850" y="4563110"/>
            <a:ext cx="7905749" cy="793113"/>
          </a:xfrm>
          <a:prstGeom prst="rect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2394238" name=""/>
          <p:cNvSpPr/>
          <p:nvPr/>
        </p:nvSpPr>
        <p:spPr bwMode="auto">
          <a:xfrm flipH="0" flipV="0">
            <a:off x="905850" y="5356224"/>
            <a:ext cx="7905749" cy="793113"/>
          </a:xfrm>
          <a:prstGeom prst="rect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0650270" name=""/>
          <p:cNvSpPr txBox="1"/>
          <p:nvPr/>
        </p:nvSpPr>
        <p:spPr bwMode="auto">
          <a:xfrm flipH="0" flipV="0">
            <a:off x="2194140" y="5498892"/>
            <a:ext cx="6624659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lvl="0" algn="l">
              <a:defRPr/>
            </a:pPr>
            <a:r>
              <a:rPr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Технологический прогресс</a:t>
            </a:r>
            <a:endParaRPr sz="22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767362887" name=""/>
          <p:cNvSpPr txBox="1"/>
          <p:nvPr/>
        </p:nvSpPr>
        <p:spPr bwMode="auto">
          <a:xfrm flipH="0" flipV="0">
            <a:off x="2194140" y="4776607"/>
            <a:ext cx="6621059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lvl="0" algn="l">
              <a:defRPr/>
            </a:pPr>
            <a:r>
              <a:rPr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Улучшение опыта пользователя</a:t>
            </a:r>
            <a:endParaRPr sz="22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1937115393" name=""/>
          <p:cNvSpPr txBox="1"/>
          <p:nvPr/>
        </p:nvSpPr>
        <p:spPr bwMode="auto">
          <a:xfrm flipH="0" flipV="0">
            <a:off x="2190180" y="3953056"/>
            <a:ext cx="6621419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lvl="0" algn="l">
              <a:defRPr/>
            </a:pPr>
            <a:r>
              <a:rPr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Обеспечение безопасности</a:t>
            </a:r>
            <a:endParaRPr sz="22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</p:txBody>
      </p:sp>
      <p:pic>
        <p:nvPicPr>
          <p:cNvPr id="192270651" name="Picture 60" descr="C:\Users\pankratov.in\YandexDisk\!NTI\DOCS\ProjectPresentation\icons\PNG\256\217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 flipH="0" flipV="0">
            <a:off x="1147934" y="3069427"/>
            <a:ext cx="636765" cy="636765"/>
          </a:xfrm>
          <a:prstGeom prst="rect">
            <a:avLst/>
          </a:prstGeom>
          <a:noFill/>
        </p:spPr>
      </p:pic>
      <p:pic>
        <p:nvPicPr>
          <p:cNvPr id="564241035" name="Picture 139" descr="C:\Users\pankratov.in\YandexDisk\!NTI\DOCS\ProjectPresentation\icons\PNG\256\293.pn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 flipH="0" flipV="0">
            <a:off x="1121575" y="3878572"/>
            <a:ext cx="575959" cy="575959"/>
          </a:xfrm>
          <a:prstGeom prst="rect">
            <a:avLst/>
          </a:prstGeom>
          <a:noFill/>
        </p:spPr>
      </p:pic>
      <p:pic>
        <p:nvPicPr>
          <p:cNvPr id="1390708651" name="Picture 172" descr="C:\Users\pankratov.in\YandexDisk\!NTI\DOCS\ProjectPresentation\icons\PNG\256\326.png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 flipH="0" flipV="0">
            <a:off x="1077627" y="4627737"/>
            <a:ext cx="663857" cy="663857"/>
          </a:xfrm>
          <a:prstGeom prst="rect">
            <a:avLst/>
          </a:prstGeom>
          <a:noFill/>
        </p:spPr>
      </p:pic>
      <p:pic>
        <p:nvPicPr>
          <p:cNvPr id="282841357" name="Picture 47" descr="C:\Users\pankratov.in\YandexDisk\!NTI\DOCS\ProjectPresentation\icons\PNG\256\127.png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 flipH="0" flipV="0">
            <a:off x="1100563" y="5498892"/>
            <a:ext cx="617983" cy="61798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380999" y="328019"/>
            <a:ext cx="91800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Проблема</a:t>
            </a:r>
            <a:endParaRPr lang="ru-RU" sz="1300" b="1"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Текст 10"/>
          <p:cNvSpPr txBox="1"/>
          <p:nvPr/>
        </p:nvSpPr>
        <p:spPr bwMode="auto">
          <a:xfrm flipH="0" flipV="0">
            <a:off x="380998" y="1060333"/>
            <a:ext cx="9254990" cy="557880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>
              <a:lnSpc>
                <a:spcPct val="90000"/>
              </a:lnSpc>
              <a:spcBef>
                <a:spcPts val="919"/>
              </a:spcBef>
              <a:buFont typeface="Arial"/>
              <a:buChar char="•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>
              <a:lnSpc>
                <a:spcPct val="90000"/>
              </a:lnSpc>
              <a:spcBef>
                <a:spcPts val="459"/>
              </a:spcBef>
              <a:buFont typeface="Arial"/>
              <a:buChar char="•"/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endParaRPr lang="ru-RU" sz="130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17793927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5077800" y="1316625"/>
            <a:ext cx="4310203" cy="2367950"/>
          </a:xfrm>
          <a:prstGeom prst="rect">
            <a:avLst/>
          </a:prstGeom>
        </p:spPr>
      </p:pic>
      <p:sp>
        <p:nvSpPr>
          <p:cNvPr id="426592234" name=""/>
          <p:cNvSpPr/>
          <p:nvPr/>
        </p:nvSpPr>
        <p:spPr bwMode="auto">
          <a:xfrm flipH="0" flipV="0">
            <a:off x="492791" y="1416960"/>
            <a:ext cx="4243189" cy="201203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l">
              <a:defRPr/>
            </a:pP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Программно-аппаратное решение для определения задержки передачи изображения FPV-дроном помогает решать </a:t>
            </a:r>
            <a:r>
              <a:rPr sz="1800" b="1" i="1" u="none">
                <a:solidFill>
                  <a:srgbClr val="0070C0"/>
                </a:solidFill>
                <a:latin typeface="Liberation Sans"/>
                <a:ea typeface="Liberation Sans"/>
                <a:cs typeface="Liberation Sans"/>
              </a:rPr>
              <a:t>проблему необходимости получения актуальной видеоинформации в режиме реального времени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.</a:t>
            </a:r>
            <a:endParaRPr sz="1800"/>
          </a:p>
        </p:txBody>
      </p:sp>
      <p:sp>
        <p:nvSpPr>
          <p:cNvPr id="741477326" name="TextBox 1"/>
          <p:cNvSpPr txBox="1"/>
          <p:nvPr/>
        </p:nvSpPr>
        <p:spPr bwMode="auto">
          <a:xfrm>
            <a:off x="176910" y="0"/>
            <a:ext cx="8807792" cy="3280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b="0" i="0" u="none" strike="noStrike" cap="none" spc="-42">
                <a:solidFill>
                  <a:schemeClr val="tx1"/>
                </a:solidFill>
                <a:latin typeface="Lato Black"/>
                <a:ea typeface="Lato Black"/>
                <a:cs typeface="Lato Black"/>
              </a:rPr>
              <a:t>Программно-аппаратное решение для определения задержки передачи изображения FPV-дроном</a:t>
            </a:r>
            <a:endParaRPr/>
          </a:p>
        </p:txBody>
      </p:sp>
      <p:pic>
        <p:nvPicPr>
          <p:cNvPr id="21540084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130423" y="4214812"/>
            <a:ext cx="5363386" cy="20193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530016" y="328019"/>
            <a:ext cx="256467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Описание продукта и технологии</a:t>
            </a:r>
            <a:endParaRPr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 bwMode="auto">
          <a:xfrm>
            <a:off x="3775010" y="754417"/>
            <a:ext cx="2355977" cy="3965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000" b="1"/>
              <a:t>Описание </a:t>
            </a:r>
            <a:r>
              <a:rPr lang="ru-RU" sz="2000" b="1"/>
              <a:t>продукта</a:t>
            </a:r>
            <a:endParaRPr sz="200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3752562" y="1658290"/>
            <a:ext cx="2400873" cy="3965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000" b="1"/>
              <a:t>Технология проекта</a:t>
            </a:r>
            <a:endParaRPr sz="2000"/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 flipH="0" flipV="0">
            <a:off x="530016" y="2054890"/>
            <a:ext cx="8860857" cy="4267092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endParaRPr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 flipH="0" flipV="0">
            <a:off x="530015" y="1221736"/>
            <a:ext cx="8860856" cy="35941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r>
              <a:rPr lang="ru-RU" sz="14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Универсальное устройст</a:t>
            </a:r>
            <a:r>
              <a:rPr lang="ru-RU" sz="14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во для </a:t>
            </a:r>
            <a:r>
              <a:rPr lang="ru-RU" sz="14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определения </a:t>
            </a:r>
            <a:r>
              <a:rPr lang="ru-RU" sz="14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задер</a:t>
            </a:r>
            <a:r>
              <a:rPr lang="ru-RU" sz="14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жки FPV-систем с различными компонентами.</a:t>
            </a:r>
            <a:endParaRPr sz="1400"/>
          </a:p>
        </p:txBody>
      </p:sp>
      <p:sp>
        <p:nvSpPr>
          <p:cNvPr id="2004880950" name="TextBox 1"/>
          <p:cNvSpPr txBox="1"/>
          <p:nvPr/>
        </p:nvSpPr>
        <p:spPr bwMode="auto">
          <a:xfrm>
            <a:off x="176910" y="0"/>
            <a:ext cx="8807792" cy="3280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b="0" i="0" u="none" strike="noStrike" cap="none" spc="-42">
                <a:solidFill>
                  <a:schemeClr val="tx1"/>
                </a:solidFill>
                <a:latin typeface="Lato Black"/>
                <a:ea typeface="Lato Black"/>
                <a:cs typeface="Lato Black"/>
              </a:rPr>
              <a:t>Программно-аппаратное решение для определения задержки передачи изображения FPV-дроном</a:t>
            </a:r>
            <a:endParaRPr/>
          </a:p>
        </p:txBody>
      </p:sp>
      <p:pic>
        <p:nvPicPr>
          <p:cNvPr id="1357278115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212587" y="2150850"/>
            <a:ext cx="5480824" cy="37832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473769" y="328019"/>
            <a:ext cx="1261883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Рынок проекта</a:t>
            </a:r>
            <a:endParaRPr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 bwMode="auto">
          <a:xfrm flipH="0" flipV="0">
            <a:off x="915383" y="967941"/>
            <a:ext cx="8635531" cy="204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/>
              <a:t>Целевые рынки</a:t>
            </a:r>
            <a:endParaRPr sz="2000"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r>
              <a:rPr sz="1800" b="0" i="1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Рынок FPV-дронов и пилотов FPV.</a:t>
            </a:r>
            <a:endParaRPr sz="1800" b="0" i="1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marL="283879" indent="-283879">
              <a:buFont typeface="Arial"/>
              <a:buChar char="•"/>
              <a:defRPr/>
            </a:pPr>
            <a:endParaRPr sz="1800" b="1" i="1"/>
          </a:p>
          <a:p>
            <a:pPr>
              <a:defRPr/>
            </a:pPr>
            <a:endParaRPr sz="1800" b="0" i="1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178662698" name="TextBox 1"/>
          <p:cNvSpPr txBox="1"/>
          <p:nvPr/>
        </p:nvSpPr>
        <p:spPr bwMode="auto">
          <a:xfrm>
            <a:off x="176910" y="0"/>
            <a:ext cx="8807792" cy="3280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b="0" i="0" u="none" strike="noStrike" cap="none" spc="-42">
                <a:solidFill>
                  <a:schemeClr val="tx1"/>
                </a:solidFill>
                <a:latin typeface="Lato Black"/>
                <a:ea typeface="Lato Black"/>
                <a:cs typeface="Lato Black"/>
              </a:rPr>
              <a:t>Программно-аппаратное решение для определения задержки передачи изображения FPV-дроном</a:t>
            </a:r>
            <a:endParaRPr/>
          </a:p>
        </p:txBody>
      </p:sp>
      <p:sp>
        <p:nvSpPr>
          <p:cNvPr id="546041060" name=""/>
          <p:cNvSpPr txBox="1"/>
          <p:nvPr/>
        </p:nvSpPr>
        <p:spPr bwMode="auto">
          <a:xfrm flipH="0" flipV="0">
            <a:off x="6066950" y="4487407"/>
            <a:ext cx="3317112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ru-RU" sz="1800" b="0" i="1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Производители FPV-оборудования.</a:t>
            </a:r>
            <a:endParaRPr/>
          </a:p>
        </p:txBody>
      </p:sp>
      <p:pic>
        <p:nvPicPr>
          <p:cNvPr id="1774746405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5333999" y="1023937"/>
            <a:ext cx="3906468" cy="2593479"/>
          </a:xfrm>
          <a:prstGeom prst="rect">
            <a:avLst/>
          </a:prstGeom>
        </p:spPr>
      </p:pic>
      <p:pic>
        <p:nvPicPr>
          <p:cNvPr id="48235141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963008" y="3429000"/>
            <a:ext cx="3923462" cy="26093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527744" y="316968"/>
            <a:ext cx="10559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Конкуренты</a:t>
            </a:r>
            <a:endParaRPr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2099"/>
          <p:cNvSpPr/>
          <p:nvPr/>
        </p:nvSpPr>
        <p:spPr bwMode="auto">
          <a:xfrm flipH="0" flipV="0">
            <a:off x="6036288" y="1031874"/>
            <a:ext cx="3140848" cy="5087937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28575">
            <a:solidFill>
              <a:srgbClr val="002060"/>
            </a:solidFill>
            <a:prstDash val="solid"/>
          </a:ln>
        </p:spPr>
        <p:txBody>
          <a:bodyPr wrap="square" lIns="65305" tIns="32652" rIns="65305" bIns="32652" anchor="ctr">
            <a:noAutofit/>
          </a:bodyPr>
          <a:lstStyle/>
          <a:p>
            <a:pPr algn="ctr">
              <a:spcAft>
                <a:spcPts val="857"/>
              </a:spcAft>
              <a:defRPr/>
            </a:pPr>
            <a:r>
              <a:rPr lang="ru-RU" sz="1700">
                <a:solidFill>
                  <a:schemeClr val="tx2"/>
                </a:solidFill>
                <a:latin typeface="Calibri Light"/>
                <a:ea typeface="Helvetica Neue"/>
                <a:cs typeface="Helvetica Neue"/>
              </a:rPr>
              <a:t>Конкурентные преимущества продукта </a:t>
            </a:r>
            <a:endParaRPr sz="1700"/>
          </a:p>
          <a:p>
            <a:pPr marL="195764" indent="-195764" algn="just">
              <a:lnSpc>
                <a:spcPct val="100000"/>
              </a:lnSpc>
              <a:buFont typeface="Arial"/>
              <a:buChar char="•"/>
              <a:defRPr/>
            </a:pPr>
            <a:r>
              <a:rPr sz="1700">
                <a:latin typeface="Times New Roman"/>
                <a:cs typeface="Times New Roman"/>
              </a:rPr>
              <a:t>Точность и быстрота диагностики</a:t>
            </a:r>
            <a:endParaRPr sz="1700">
              <a:latin typeface="Times New Roman"/>
              <a:cs typeface="Times New Roman"/>
            </a:endParaRPr>
          </a:p>
          <a:p>
            <a:pPr marL="195764" indent="-195764" algn="just">
              <a:lnSpc>
                <a:spcPct val="100000"/>
              </a:lnSpc>
              <a:buFont typeface="Arial"/>
              <a:buChar char="•"/>
              <a:defRPr/>
            </a:pPr>
            <a:r>
              <a:rPr sz="1700">
                <a:latin typeface="Times New Roman"/>
                <a:cs typeface="Times New Roman"/>
              </a:rPr>
              <a:t>Надежность и стабильность</a:t>
            </a:r>
            <a:endParaRPr sz="1700">
              <a:latin typeface="Times New Roman"/>
              <a:cs typeface="Times New Roman"/>
            </a:endParaRPr>
          </a:p>
          <a:p>
            <a:pPr marL="195764" indent="-195764" algn="just">
              <a:lnSpc>
                <a:spcPct val="100000"/>
              </a:lnSpc>
              <a:buFont typeface="Arial"/>
              <a:buChar char="•"/>
              <a:defRPr/>
            </a:pPr>
            <a:r>
              <a:rPr sz="1700">
                <a:latin typeface="Times New Roman"/>
                <a:cs typeface="Times New Roman"/>
              </a:rPr>
              <a:t>Инновационные решения</a:t>
            </a:r>
            <a:endParaRPr sz="1700">
              <a:latin typeface="Times New Roman"/>
              <a:cs typeface="Times New Roman"/>
            </a:endParaRPr>
          </a:p>
          <a:p>
            <a:pPr marL="195763" indent="-195763" algn="just">
              <a:lnSpc>
                <a:spcPct val="100000"/>
              </a:lnSpc>
              <a:buFont typeface="Arial"/>
              <a:buChar char="•"/>
              <a:defRPr/>
            </a:pPr>
            <a:r>
              <a:rPr sz="1700">
                <a:latin typeface="Times New Roman"/>
                <a:cs typeface="Times New Roman"/>
              </a:rPr>
              <a:t>Предложение потребителю готового законченного устройства</a:t>
            </a:r>
            <a:endParaRPr sz="1700">
              <a:latin typeface="Times New Roman"/>
              <a:cs typeface="Times New Roman"/>
            </a:endParaRPr>
          </a:p>
          <a:p>
            <a:pPr marL="195763" indent="-195763" algn="just">
              <a:lnSpc>
                <a:spcPct val="100000"/>
              </a:lnSpc>
              <a:buFont typeface="Arial"/>
              <a:buChar char="•"/>
              <a:defRPr/>
            </a:pPr>
            <a:r>
              <a:rPr sz="1700">
                <a:latin typeface="Times New Roman"/>
                <a:cs typeface="Times New Roman"/>
              </a:rPr>
              <a:t>Нормированные показатели точности устройства</a:t>
            </a:r>
            <a:endParaRPr sz="1700">
              <a:latin typeface="Times New Roman"/>
              <a:cs typeface="Times New Roman"/>
            </a:endParaRPr>
          </a:p>
          <a:p>
            <a:pPr marL="195763" indent="-195763" algn="just">
              <a:lnSpc>
                <a:spcPct val="100000"/>
              </a:lnSpc>
              <a:buFont typeface="Arial"/>
              <a:buChar char="•"/>
              <a:defRPr/>
            </a:pPr>
            <a:r>
              <a:rPr sz="1700">
                <a:latin typeface="Times New Roman"/>
                <a:cs typeface="Times New Roman"/>
              </a:rPr>
              <a:t>Не высокая </a:t>
            </a:r>
            <a:r>
              <a:rPr sz="1700">
                <a:latin typeface="Times New Roman"/>
                <a:cs typeface="Times New Roman"/>
              </a:rPr>
              <a:t>планируемая стоимость единицы изделия, соизмеримая со стоимостью аксессуаров к квадрокоптеру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34345824" name=""/>
          <p:cNvSpPr txBox="1"/>
          <p:nvPr/>
        </p:nvSpPr>
        <p:spPr bwMode="auto">
          <a:xfrm flipH="0" flipV="0">
            <a:off x="632520" y="1306827"/>
            <a:ext cx="5043608" cy="17377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sz="1800">
                <a:latin typeface="Times New Roman"/>
                <a:cs typeface="Times New Roman"/>
              </a:rPr>
              <a:t>Компаний-производителей аналогичных устройств найдено не было, существуют аналогичные проекты в формате DIY. Потенциальным потребителям предлагается самостоятельно собрать и запрограммировать устройство.</a:t>
            </a:r>
            <a:endParaRPr sz="1800"/>
          </a:p>
        </p:txBody>
      </p:sp>
      <p:sp>
        <p:nvSpPr>
          <p:cNvPr id="857655883" name="TextBox 1"/>
          <p:cNvSpPr txBox="1"/>
          <p:nvPr/>
        </p:nvSpPr>
        <p:spPr bwMode="auto">
          <a:xfrm>
            <a:off x="176910" y="0"/>
            <a:ext cx="8807792" cy="3280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b="0" i="0" u="none" strike="noStrike" cap="none" spc="-42">
                <a:solidFill>
                  <a:schemeClr val="tx1"/>
                </a:solidFill>
                <a:latin typeface="Lato Black"/>
                <a:ea typeface="Lato Black"/>
                <a:cs typeface="Lato Black"/>
              </a:rPr>
              <a:t>Программно-аппаратное решение для определения задержки передачи изображения FPV-дроном</a:t>
            </a:r>
            <a:endParaRPr/>
          </a:p>
        </p:txBody>
      </p:sp>
      <p:pic>
        <p:nvPicPr>
          <p:cNvPr id="563970931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707846" y="3244571"/>
            <a:ext cx="4778655" cy="26879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530017" y="255552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300" b="1"/>
              <a:t>Бизнес-модель</a:t>
            </a:r>
            <a:endParaRPr lang="ru-RU" sz="1300" b="1"/>
          </a:p>
        </p:txBody>
      </p:sp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кругленный прямоугольник 5"/>
          <p:cNvSpPr/>
          <p:nvPr/>
        </p:nvSpPr>
        <p:spPr bwMode="auto">
          <a:xfrm>
            <a:off x="530017" y="1165891"/>
            <a:ext cx="8676736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endParaRPr/>
          </a:p>
        </p:txBody>
      </p:sp>
      <p:graphicFrame>
        <p:nvGraphicFramePr>
          <p:cNvPr id="1323433566" name=""/>
          <p:cNvGraphicFramePr>
            <a:graphicFrameLocks xmlns:a="http://schemas.openxmlformats.org/drawingml/2006/main"/>
          </p:cNvGraphicFramePr>
          <p:nvPr/>
        </p:nvGraphicFramePr>
        <p:xfrm>
          <a:off x="361819" y="498134"/>
          <a:ext cx="9320892" cy="5745479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{0660B408-B3CF-4A94-85FC-2B1E0A45F4A2}</a:tableStyleId>
              </a:tblPr>
              <a:tblGrid>
                <a:gridCol w="2956474"/>
                <a:gridCol w="6364417"/>
              </a:tblGrid>
              <a:tr h="588977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  <a:p>
                      <a:pPr>
                        <a:defRPr/>
                      </a:pPr>
                      <a:r>
                        <a:rPr sz="1350" b="1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Аспект бизнес-модели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  <a:p>
                      <a:pPr>
                        <a:defRPr/>
                      </a:pPr>
                      <a:r>
                        <a:rPr sz="1350" b="1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Описание</a:t>
                      </a:r>
                      <a:endParaRPr/>
                    </a:p>
                  </a:txBody>
                  <a:tcPr/>
                </a:tc>
              </a:tr>
              <a:tr h="1024658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  <a:p>
                      <a:pPr>
                        <a:defRPr/>
                      </a:pPr>
                      <a:r>
                        <a:rPr sz="135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Ценность и прибыль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  <a:p>
                      <a:pPr>
                        <a:defRPr/>
                      </a:pPr>
                      <a:r>
                        <a:rPr sz="135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Прибыль получается за счет продажи программно-аппаратных решений и предоставления дополнительных услуг, таких как техническая поддержка, обновления ПО и др.</a:t>
                      </a:r>
                      <a:endParaRPr/>
                    </a:p>
                  </a:txBody>
                  <a:tcPr/>
                </a:tc>
              </a:tr>
              <a:tr h="1024658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  <a:p>
                      <a:pPr>
                        <a:defRPr/>
                      </a:pPr>
                      <a:r>
                        <a:rPr sz="135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Отношения с потребителями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  <a:p>
                      <a:pPr>
                        <a:defRPr/>
                      </a:pPr>
                      <a:r>
                        <a:rPr sz="135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Компания строит тесные отношения с операторами FPV-дронов и организациями, использующими дроны, предоставляя консультации, обучение и поддержку.</a:t>
                      </a:r>
                      <a:endParaRPr/>
                    </a:p>
                  </a:txBody>
                  <a:tcPr/>
                </a:tc>
              </a:tr>
              <a:tr h="806818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  <a:p>
                      <a:pPr>
                        <a:defRPr/>
                      </a:pPr>
                      <a:r>
                        <a:rPr sz="135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Отношения с поставщиками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  <a:p>
                      <a:pPr>
                        <a:defRPr/>
                      </a:pPr>
                      <a:r>
                        <a:rPr sz="135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Устанавливаются надежные отношения с поставщиками компонентов и технологий для производства программно-аппаратных решений.</a:t>
                      </a:r>
                      <a:endParaRPr/>
                    </a:p>
                  </a:txBody>
                  <a:tcPr/>
                </a:tc>
              </a:tr>
              <a:tr h="806818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  <a:p>
                      <a:pPr>
                        <a:defRPr/>
                      </a:pPr>
                      <a:r>
                        <a:rPr sz="135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Финансовые ресурсы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  <a:p>
                      <a:pPr>
                        <a:defRPr/>
                      </a:pPr>
                      <a:r>
                        <a:rPr sz="135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Привлечение финансовых ресурсов через инвесторов, венчурный капитал или гранты и субсидии от государственных или частных организаций.</a:t>
                      </a:r>
                      <a:endParaRPr/>
                    </a:p>
                  </a:txBody>
                  <a:tcPr/>
                </a:tc>
              </a:tr>
              <a:tr h="806818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  <a:p>
                      <a:pPr>
                        <a:defRPr/>
                      </a:pPr>
                      <a:r>
                        <a:rPr sz="135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Каналы продвижения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  <a:p>
                      <a:pPr>
                        <a:defRPr/>
                      </a:pPr>
                      <a:r>
                        <a:rPr sz="135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Использование прямых продаж, партнерских соглашений, участие в выставках и конференциях, а также маркетинговые активности.</a:t>
                      </a:r>
                      <a:endParaRPr/>
                    </a:p>
                  </a:txBody>
                  <a:tcPr/>
                </a:tc>
              </a:tr>
              <a:tr h="1024658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  <a:p>
                      <a:pPr>
                        <a:defRPr/>
                      </a:pPr>
                      <a:r>
                        <a:rPr sz="135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Развитие продукта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  <a:p>
                      <a:pPr>
                        <a:defRPr/>
                      </a:pPr>
                      <a:r>
                        <a:rPr sz="135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Постоянное улучшение и развитие программно-аппаратных решений, выпуск новых моделей с улучшенными функциональными возможностями и инновациями.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87825495" name="TextBox 1"/>
          <p:cNvSpPr txBox="1"/>
          <p:nvPr/>
        </p:nvSpPr>
        <p:spPr bwMode="auto">
          <a:xfrm>
            <a:off x="176910" y="0"/>
            <a:ext cx="8818752" cy="3280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50" b="0" i="0" u="none" strike="noStrike" cap="none" spc="-42">
                <a:solidFill>
                  <a:schemeClr val="tx1"/>
                </a:solidFill>
                <a:latin typeface="Lato Black"/>
                <a:ea typeface="Lato Black"/>
                <a:cs typeface="Lato Black"/>
              </a:rPr>
              <a:t>Программно-аппаратное решение для определения задержки передачи изображения FPV-дроном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 bwMode="auto">
          <a:xfrm>
            <a:off x="730620" y="2526127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>
              <a:lnSpc>
                <a:spcPct val="90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  <a:defRPr/>
            </a:pPr>
            <a:r>
              <a:rPr lang="ru-RU" sz="4800" spc="-44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br>
              <a:rPr lang="ru-RU" b="1">
                <a:solidFill>
                  <a:schemeClr val="accent2">
                    <a:lumMod val="50000"/>
                  </a:schemeClr>
                </a:solidFill>
                <a:latin typeface="Calibri Light"/>
                <a:cs typeface="Calibri Light"/>
              </a:rPr>
            </a:br>
            <a:endParaRPr lang="ru-RU" sz="2400" spc="-2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/>
          <p:nvPr/>
        </p:nvSpPr>
        <p:spPr bwMode="auto"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160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  <a:endParaRPr lang="ru-RU" sz="160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 bwMode="auto"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 bwMode="auto"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 bwMode="auto"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 fill="norm" stroke="1" extrusionOk="0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pPr>
                  <a:defRPr/>
                </a:pPr>
                <a:endParaRPr sz="900"/>
              </a:p>
            </p:txBody>
          </p:sp>
          <p:sp>
            <p:nvSpPr>
              <p:cNvPr id="16" name="object 12"/>
              <p:cNvSpPr/>
              <p:nvPr/>
            </p:nvSpPr>
            <p:spPr bwMode="auto"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 fill="norm" stroke="1" extrusionOk="0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grpFill/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pPr>
                  <a:defRPr/>
                </a:pPr>
                <a:endParaRPr sz="900"/>
              </a:p>
            </p:txBody>
          </p:sp>
        </p:grpSp>
        <p:sp>
          <p:nvSpPr>
            <p:cNvPr id="14" name="object 13"/>
            <p:cNvSpPr/>
            <p:nvPr/>
          </p:nvSpPr>
          <p:spPr bwMode="auto"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 fill="norm" stroke="1" extrusionOk="0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 sz="900"/>
            </a:p>
          </p:txBody>
        </p:sp>
      </p:grpSp>
      <p:grpSp>
        <p:nvGrpSpPr>
          <p:cNvPr id="21" name="Группа 20"/>
          <p:cNvGrpSpPr/>
          <p:nvPr/>
        </p:nvGrpSpPr>
        <p:grpSpPr bwMode="auto"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>
              <a:cxnSpLocks/>
            </p:cNvCxnSpPr>
            <p:nvPr/>
          </p:nvCxnSpPr>
          <p:spPr bwMode="auto"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>
              <a:cxnSpLocks/>
            </p:cNvCxnSpPr>
            <p:nvPr/>
          </p:nvCxnSpPr>
          <p:spPr bwMode="auto"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9295" y="29364"/>
            <a:ext cx="3576916" cy="15323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0</Words>
  <Application>R7-Office/7.4.0.112</Application>
  <DocSecurity>0</DocSecurity>
  <PresentationFormat>Лист A4 (210x297 мм)</PresentationFormat>
  <Paragraphs>0</Paragraphs>
  <Slides>9</Slides>
  <Notes>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Буассонад Георгий Владимирович</dc:creator>
  <cp:keywords/>
  <dc:description/>
  <dc:identifier/>
  <dc:language/>
  <cp:lastModifiedBy>Anonymous</cp:lastModifiedBy>
  <cp:revision>376</cp:revision>
  <dcterms:created xsi:type="dcterms:W3CDTF">2016-03-23T11:46:06Z</dcterms:created>
  <dcterms:modified xsi:type="dcterms:W3CDTF">2023-11-22T22:04:35Z</dcterms:modified>
  <cp:category/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