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4"/>
  </p:notesMasterIdLst>
  <p:handoutMasterIdLst>
    <p:handoutMasterId r:id="rId15"/>
  </p:handoutMasterIdLst>
  <p:sldIdLst>
    <p:sldId id="276" r:id="rId2"/>
    <p:sldId id="277" r:id="rId3"/>
    <p:sldId id="295" r:id="rId4"/>
    <p:sldId id="297" r:id="rId5"/>
    <p:sldId id="281" r:id="rId6"/>
    <p:sldId id="296" r:id="rId7"/>
    <p:sldId id="298" r:id="rId8"/>
    <p:sldId id="291" r:id="rId9"/>
    <p:sldId id="284" r:id="rId10"/>
    <p:sldId id="292" r:id="rId11"/>
    <p:sldId id="288" r:id="rId12"/>
    <p:sldId id="28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B9D"/>
    <a:srgbClr val="307FBA"/>
    <a:srgbClr val="88BAE0"/>
    <a:srgbClr val="0065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0" autoAdjust="0"/>
    <p:restoredTop sz="85965" autoAdjust="0"/>
  </p:normalViewPr>
  <p:slideViewPr>
    <p:cSldViewPr>
      <p:cViewPr varScale="1">
        <p:scale>
          <a:sx n="114" d="100"/>
          <a:sy n="114" d="100"/>
        </p:scale>
        <p:origin x="11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114349D-91D3-4AE0-9B2A-98816E1F29E5}" type="datetimeFigureOut">
              <a:rPr lang="ru-RU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9EF31F-B189-41CC-B695-329DFF3296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9343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22323D-3ABF-4D77-8E70-3FB50C5457E6}" type="datetimeFigureOut">
              <a:rPr lang="ru-RU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5F1C462-6FF5-46E1-AC32-39865ED66C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1036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53F26A-4B85-4A07-843A-0CF6663B6B5A}" type="slidenum">
              <a:rPr lang="ru-RU" altLang="ru-RU">
                <a:latin typeface="Calibri" panose="020F0502020204030204" pitchFamily="34" charset="0"/>
              </a:rPr>
              <a:pPr eaLnBrk="1" hangingPunct="1"/>
              <a:t>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Заполняется по итогам 1-го этапа (Идея проекта)</a:t>
            </a:r>
          </a:p>
          <a:p>
            <a:pPr eaLnBrk="1" hangingPunct="1"/>
            <a:r>
              <a:rPr lang="ru-RU" altLang="ru-RU" dirty="0"/>
              <a:t>Краткое описание проблемы, которая будет решена с выводом на рынок нового продукта/технологии/ услуги</a:t>
            </a:r>
          </a:p>
          <a:p>
            <a:pPr eaLnBrk="1" hangingPunct="1"/>
            <a:r>
              <a:rPr lang="ru-RU" altLang="ru-RU" dirty="0"/>
              <a:t>Почему потенциальные  клиенты не удовлетворены сейчас на 100%, кто они, какие у них проблемы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0623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3-го этапа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300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4-го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6067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4-го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2934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2-го этапа.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6305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2-го этапа.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2712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6-го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4793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</a:t>
            </a:r>
            <a:r>
              <a:rPr lang="ru-RU" altLang="ru-RU"/>
              <a:t>итогам 7-го </a:t>
            </a:r>
            <a:r>
              <a:rPr lang="ru-RU" altLang="ru-RU" dirty="0"/>
              <a:t>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5489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7-го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6260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</a:t>
            </a:r>
            <a:r>
              <a:rPr lang="ru-RU"/>
              <a:t>итогам 5-го </a:t>
            </a:r>
            <a:r>
              <a:rPr lang="ru-RU" dirty="0"/>
              <a:t>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0933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768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F4DD2C-B809-441C-9FA0-3F15ABA89F61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EB7A-01B2-4985-A2DF-1FCAEF66F69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39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56855E-CB05-46B7-88CF-D32D14105DF7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3808-0B55-4133-8B43-4D440CA3345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413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AA47A9-B057-4D59-BC93-2D30AB75B0AA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768D4-5C60-4B42-AD93-023E9E21E6F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14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706AD6-7E4F-484F-9C48-4652AFA2527C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69BD-9D37-4EE6-BF3A-77979F56A68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178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B2A049-F171-417C-91F6-6E60CBCAE2A2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8142-FB12-40D9-A0AC-324AB65FA25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1979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D13415-05BD-4BC4-B21A-0C241AB11F89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106F-DCB2-4E4F-92B0-3D4AB73051B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3884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358E8A-8E38-483F-B2E5-85BCA8BB57D7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BA92-9B6E-4902-880D-277054ABC67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339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4834B49-E025-4637-B601-EC43196E8557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EE935C-2F08-4315-B909-D213BCB05B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2125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47D7BF-6790-470E-960E-7FDA43645A08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F9314-1C76-4D98-91B8-BAF3954FDAA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812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54672C-D5CF-4F1D-8AB3-B3B401E60538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B7B55-13F0-4600-9514-8B78948F7AC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4464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E7C47B-5F11-454E-85B0-1851CF7F57F5}" type="datetimeFigureOut">
              <a:rPr lang="ru-RU" smtClean="0"/>
              <a:pPr>
                <a:defRPr/>
              </a:pPr>
              <a:t>06.12.2024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F2E60-CD82-45D1-ADE0-47BFB7CA4B6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255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10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&#1055;&#1088;&#1080;&#1083;&#1086;&#1078;&#1077;&#1085;&#1080;&#1077;%202%20&#1082;%20&#1058;&#1047;.%20&#1040;&#1085;&#1082;&#1077;&#1090;&#1072;%20&#1087;&#1088;&#1086;&#1077;&#1082;&#1090;&#1072;%20&#1051;&#1072;&#1074;&#1088;%20&#1050;&#1088;&#1102;&#1082;&#1086;&#1074;.doc#-1,457,752,0,,&#1056;&#1072;&#1079;&#1088;&#1072;&#1073;&#1086;&#1090;&#1082;&#1072; &#1091;&#1085;&#1080;&#1082;&#1072;&#1083;&#1100;&#1085;&#1099;&#1093; &#1080;&#1089;&#1082;&#1091;&#1089;&#1089;&#1090;&#1074;&#1077;&#1085;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107504" y="2708920"/>
            <a:ext cx="8568952" cy="367240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40000"/>
              </a:lnSpc>
              <a:spcAft>
                <a:spcPts val="0"/>
              </a:spcAft>
            </a:pP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Фотостудия «37 страниц»</a:t>
            </a:r>
            <a:r>
              <a:rPr lang="en-US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(коммерческий) Выступающий: Терехов А.Г</a:t>
            </a:r>
          </a:p>
          <a:p>
            <a:pPr fontAlgn="auto">
              <a:lnSpc>
                <a:spcPct val="140000"/>
              </a:lnSpc>
              <a:spcAft>
                <a:spcPts val="0"/>
              </a:spcAft>
            </a:pP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Участники проекта:</a:t>
            </a:r>
          </a:p>
          <a:p>
            <a:pPr marL="514350" indent="-514350" fontAlgn="auto">
              <a:lnSpc>
                <a:spcPct val="14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Терехов А.Г (лидер)</a:t>
            </a:r>
          </a:p>
          <a:p>
            <a:pPr marL="514350" indent="-514350" fontAlgn="auto">
              <a:lnSpc>
                <a:spcPct val="14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altLang="ru-RU" sz="2800" b="1" i="1" dirty="0">
                <a:solidFill>
                  <a:schemeClr val="tx1"/>
                </a:solidFill>
                <a:latin typeface="Arial" panose="020B0604020202020204" pitchFamily="34" charset="0"/>
              </a:rPr>
              <a:t>Винокуров </a:t>
            </a: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Ф.О (</a:t>
            </a:r>
            <a:r>
              <a:rPr lang="ru-RU" altLang="ru-RU" sz="2800" b="1" i="1" dirty="0">
                <a:solidFill>
                  <a:schemeClr val="tx1"/>
                </a:solidFill>
                <a:latin typeface="Arial" panose="020B0604020202020204" pitchFamily="34" charset="0"/>
              </a:rPr>
              <a:t>менеджер</a:t>
            </a: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</a:p>
          <a:p>
            <a:pPr marL="514350" indent="-514350" fontAlgn="auto">
              <a:lnSpc>
                <a:spcPct val="14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Цветков А.А (менеджер)</a:t>
            </a:r>
            <a:endParaRPr lang="ru-RU" altLang="ru-RU" sz="2800" b="1" i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140000"/>
              </a:lnSpc>
              <a:spcAft>
                <a:spcPts val="0"/>
              </a:spcAft>
            </a:pP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ННГУ </a:t>
            </a:r>
            <a:r>
              <a:rPr lang="ru-RU" altLang="ru-RU" sz="2800" b="1" i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им.Лобачевского</a:t>
            </a:r>
            <a:endParaRPr lang="en-US" altLang="ru-RU" sz="2800" b="1" i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140000"/>
              </a:lnSpc>
              <a:spcAft>
                <a:spcPts val="0"/>
              </a:spcAft>
            </a:pPr>
            <a:r>
              <a:rPr lang="ru-RU" altLang="ru-RU" sz="2800" b="1" i="1" dirty="0">
                <a:solidFill>
                  <a:schemeClr val="tx1"/>
                </a:solidFill>
                <a:latin typeface="Arial" panose="020B0604020202020204" pitchFamily="34" charset="0"/>
              </a:rPr>
              <a:t>Н</a:t>
            </a: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аставник:</a:t>
            </a:r>
          </a:p>
          <a:p>
            <a:pPr fontAlgn="auto">
              <a:lnSpc>
                <a:spcPct val="140000"/>
              </a:lnSpc>
              <a:spcAft>
                <a:spcPts val="0"/>
              </a:spcAft>
            </a:pPr>
            <a:r>
              <a:rPr lang="ru-RU" alt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Кравченко В.С</a:t>
            </a:r>
            <a:endParaRPr lang="ru-RU" altLang="ru-RU" sz="2800" b="1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91880" y="250364"/>
            <a:ext cx="164500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i="1" spc="-50" dirty="0">
                <a:ea typeface="+mj-ea"/>
                <a:cs typeface="+mj-cs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1400221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2959" y="1033553"/>
            <a:ext cx="5757863" cy="730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/>
              <a:t>Фотостудия «37 страниц»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ТЕХНИЧЕСКОЕ РЕШЕНИЕ ПРОБЛЕМЫ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4863" y="2071688"/>
            <a:ext cx="2338387" cy="27511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/>
              <a:t>Логотип проекта</a:t>
            </a:r>
          </a:p>
        </p:txBody>
      </p:sp>
      <p:graphicFrame>
        <p:nvGraphicFramePr>
          <p:cNvPr id="9" name="Таблица 8">
            <a:hlinkClick r:id="rId4" action="ppaction://hlinkpres?slideindex=457&amp;slidetitle=752,0,,Разработка уникальных искусствен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030657"/>
              </p:ext>
            </p:extLst>
          </p:nvPr>
        </p:nvGraphicFramePr>
        <p:xfrm>
          <a:off x="3158523" y="2120507"/>
          <a:ext cx="5749925" cy="473749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749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7732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+mn-lt"/>
                          <a:cs typeface="Tahoma" pitchFamily="34" charset="0"/>
                        </a:rPr>
                        <a:t>Планируется открыть фотостудию, в которой будет реализована профессиональная съёмка для различных мероприятий, таких как: свадьбы, </a:t>
                      </a:r>
                      <a:r>
                        <a:rPr lang="ru-RU" sz="2000" b="1" dirty="0" err="1" smtClean="0">
                          <a:latin typeface="+mn-lt"/>
                          <a:cs typeface="Tahoma" pitchFamily="34" charset="0"/>
                        </a:rPr>
                        <a:t>корпоративы</a:t>
                      </a:r>
                      <a:r>
                        <a:rPr lang="ru-RU" sz="2000" b="1" dirty="0" smtClean="0">
                          <a:latin typeface="+mn-lt"/>
                          <a:cs typeface="Tahoma" pitchFamily="34" charset="0"/>
                        </a:rPr>
                        <a:t>, праздники, деловые мероприятия и </a:t>
                      </a:r>
                      <a:r>
                        <a:rPr lang="ru-RU" sz="2000" b="1" dirty="0" err="1" smtClean="0">
                          <a:latin typeface="+mn-lt"/>
                          <a:cs typeface="Tahoma" pitchFamily="34" charset="0"/>
                        </a:rPr>
                        <a:t>т.д</a:t>
                      </a:r>
                      <a:r>
                        <a:rPr lang="ru-RU" sz="2000" b="1" dirty="0" smtClean="0">
                          <a:latin typeface="+mn-lt"/>
                          <a:cs typeface="Tahoma" pitchFamily="34" charset="0"/>
                        </a:rPr>
                        <a:t> с возможностью выезда. Планируется реализовать возможность изготовления картин, портретов на заказ.</a:t>
                      </a:r>
                      <a:r>
                        <a:rPr lang="en-US" sz="2000" b="1" dirty="0" smtClean="0">
                          <a:latin typeface="+mn-lt"/>
                          <a:cs typeface="Tahoma" pitchFamily="34" charset="0"/>
                        </a:rPr>
                        <a:t> </a:t>
                      </a:r>
                      <a:r>
                        <a:rPr lang="ru-RU" sz="2000" b="1" dirty="0" smtClean="0">
                          <a:latin typeface="+mn-lt"/>
                          <a:cs typeface="Tahoma" pitchFamily="34" charset="0"/>
                        </a:rPr>
                        <a:t>Будет</a:t>
                      </a:r>
                      <a:r>
                        <a:rPr lang="ru-RU" sz="2000" b="1" baseline="0" dirty="0" smtClean="0">
                          <a:latin typeface="+mn-lt"/>
                          <a:cs typeface="Tahoma" pitchFamily="34" charset="0"/>
                        </a:rPr>
                        <a:t> решена проблема недоступности услуг фотографии, </a:t>
                      </a:r>
                      <a:r>
                        <a:rPr lang="ru-RU" sz="2000" b="1" baseline="0" dirty="0" err="1" smtClean="0">
                          <a:latin typeface="+mn-lt"/>
                          <a:cs typeface="Tahoma" pitchFamily="34" charset="0"/>
                        </a:rPr>
                        <a:t>т.к</a:t>
                      </a:r>
                      <a:r>
                        <a:rPr lang="ru-RU" sz="2000" b="1" baseline="0" dirty="0" smtClean="0">
                          <a:latin typeface="+mn-lt"/>
                          <a:cs typeface="Tahoma" pitchFamily="34" charset="0"/>
                        </a:rPr>
                        <a:t> сейчас очень сложно найти хорошую фотостудию со всем спектром услуг</a:t>
                      </a:r>
                      <a:endParaRPr lang="ru-RU" sz="2000" b="1" dirty="0">
                        <a:latin typeface="+mn-lt"/>
                        <a:cs typeface="Tahoma" pitchFamily="34" charset="0"/>
                      </a:endParaRPr>
                    </a:p>
                  </a:txBody>
                  <a:tcPr marL="68576" marR="68576" marT="50303" marB="50303">
                    <a:solidFill>
                      <a:srgbClr val="88B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60165"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  <a:cs typeface="Tahoma" pitchFamily="34" charset="0"/>
                      </a:endParaRPr>
                    </a:p>
                  </a:txBody>
                  <a:tcPr marL="68576" marR="68576" marT="50303" marB="50303">
                    <a:solidFill>
                      <a:srgbClr val="307F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28646"/>
              </p:ext>
            </p:extLst>
          </p:nvPr>
        </p:nvGraphicFramePr>
        <p:xfrm>
          <a:off x="682024" y="4842900"/>
          <a:ext cx="2461226" cy="201797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612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605614">
                <a:tc>
                  <a:txBody>
                    <a:bodyPr/>
                    <a:lstStyle/>
                    <a:p>
                      <a:r>
                        <a:rPr lang="ru-RU" sz="125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Услуга: Обработка фотографий, аренда оборудования, мастер-классы, отснятый видеоматериал.</a:t>
                      </a:r>
                    </a:p>
                    <a:p>
                      <a:r>
                        <a:rPr lang="ru-RU" sz="125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Товар: Фотографии на бумажном или ином материальном носителе, картина, портрет</a:t>
                      </a:r>
                      <a:endParaRPr lang="ru-RU" sz="125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56" marR="68556" marT="49180" marB="49180">
                    <a:solidFill>
                      <a:srgbClr val="88B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2365">
                <a:tc>
                  <a:txBody>
                    <a:bodyPr/>
                    <a:lstStyle/>
                    <a:p>
                      <a:endParaRPr lang="ru-RU" sz="1900" dirty="0">
                        <a:latin typeface="+mn-lt"/>
                        <a:cs typeface="Tahoma" pitchFamily="34" charset="0"/>
                      </a:endParaRPr>
                    </a:p>
                  </a:txBody>
                  <a:tcPr marL="68556" marR="68556" marT="49180" marB="49180">
                    <a:solidFill>
                      <a:srgbClr val="307F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668415"/>
              </p:ext>
            </p:extLst>
          </p:nvPr>
        </p:nvGraphicFramePr>
        <p:xfrm>
          <a:off x="3173795" y="5329089"/>
          <a:ext cx="5749925" cy="116522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749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0314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слова: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Фотография, Ретушь, Фотозона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6" marR="68576" marT="45743" marB="45743">
                    <a:solidFill>
                      <a:srgbClr val="88B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4911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endParaRPr lang="ru-RU" sz="1800" b="0" dirty="0">
                        <a:latin typeface="+mn-lt"/>
                        <a:cs typeface="Tahoma" pitchFamily="34" charset="0"/>
                      </a:endParaRPr>
                    </a:p>
                  </a:txBody>
                  <a:tcPr marL="68576" marR="68576" marT="45743" marB="45743">
                    <a:solidFill>
                      <a:srgbClr val="307F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7" y="2051613"/>
            <a:ext cx="2371724" cy="277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5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102770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РЫНОК И ПОТРЕБИТЕЛЯ</a:t>
            </a: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9F7AD3A5-0985-6072-1BAC-CBE23CBB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420887"/>
            <a:ext cx="8244408" cy="2860725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Целевая аудитория: </a:t>
            </a:r>
            <a:endParaRPr lang="en-US" alt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altLang="ru-RU" dirty="0" smtClean="0"/>
              <a:t>Люди в возрасте 18-30 лет</a:t>
            </a:r>
            <a:endParaRPr lang="en-US" alt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altLang="ru-RU" dirty="0"/>
              <a:t>К</a:t>
            </a:r>
            <a:r>
              <a:rPr lang="ru-RU" altLang="ru-RU" dirty="0" smtClean="0"/>
              <a:t>орпоративные клиенты 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dirty="0" smtClean="0"/>
              <a:t>Семьи с детьми 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mtClean="0"/>
              <a:t>Люди</a:t>
            </a:r>
            <a:r>
              <a:rPr lang="ru-RU" altLang="ru-RU" dirty="0" smtClean="0"/>
              <a:t>, планирующие организовать свадьбу, празднование дня рождения или любого другого праздника</a:t>
            </a:r>
          </a:p>
        </p:txBody>
      </p:sp>
    </p:spTree>
    <p:extLst>
      <p:ext uri="{BB962C8B-B14F-4D97-AF65-F5344CB8AC3E}">
        <p14:creationId xmlns:p14="http://schemas.microsoft.com/office/powerpoint/2010/main" val="20340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КОНКУРЕНТЫ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899592" y="2420887"/>
            <a:ext cx="8244408" cy="2860725"/>
          </a:xfrm>
        </p:spPr>
        <p:txBody>
          <a:bodyPr/>
          <a:lstStyle/>
          <a:p>
            <a:r>
              <a:rPr lang="ru-RU" altLang="ru-RU" dirty="0" smtClean="0"/>
              <a:t>Преимущества: Широкий спектр услуг, доступное местоположение, невысокие цены, индивидуальный подход к клиентам, современное оборудование и технологии, гибкость в организации мероприятий.</a:t>
            </a:r>
          </a:p>
          <a:p>
            <a:r>
              <a:rPr lang="ru-RU" altLang="ru-RU" dirty="0" smtClean="0"/>
              <a:t>Основные конкуренты: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ru-RU" dirty="0" smtClean="0"/>
              <a:t>The Circle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ru-RU" dirty="0" err="1" smtClean="0"/>
              <a:t>Aspcet</a:t>
            </a:r>
            <a:endParaRPr lang="en-US" alt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altLang="ru-RU" dirty="0" err="1" smtClean="0"/>
              <a:t>Глюкинажги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84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ПРОДВИЖЕНИЕ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899592" y="2420887"/>
            <a:ext cx="8244408" cy="2860725"/>
          </a:xfrm>
        </p:spPr>
        <p:txBody>
          <a:bodyPr/>
          <a:lstStyle/>
          <a:p>
            <a:r>
              <a:rPr lang="ru-RU" altLang="ru-RU" dirty="0"/>
              <a:t>Цели: Удержать клиента, расширить клиентскую базу, в</a:t>
            </a:r>
            <a:r>
              <a:rPr lang="ru-RU" dirty="0"/>
              <a:t>озбудить интерес потребителя к продукции, поданной в «новой упаковке», или с новыми функциональными возможностями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Идеи: Создание эмоциональных впечатлений, подчёркивание важности продукта в жизни и карьерном росте, создание креативных образов.</a:t>
            </a:r>
          </a:p>
          <a:p>
            <a:r>
              <a:rPr lang="ru-RU" dirty="0" smtClean="0"/>
              <a:t>Средства: Социальные сети, рассылка </a:t>
            </a:r>
            <a:r>
              <a:rPr lang="en-US" dirty="0" smtClean="0"/>
              <a:t>e-mail</a:t>
            </a:r>
            <a:r>
              <a:rPr lang="ru-RU" dirty="0" smtClean="0"/>
              <a:t> новостей, сотрудничество с </a:t>
            </a:r>
            <a:r>
              <a:rPr lang="ru-RU" dirty="0" err="1" smtClean="0"/>
              <a:t>блогерами</a:t>
            </a:r>
            <a:r>
              <a:rPr lang="ru-RU" dirty="0" smtClean="0"/>
              <a:t> и местными компаниями, походы на </a:t>
            </a:r>
            <a:r>
              <a:rPr lang="ru-RU" dirty="0" err="1" smtClean="0"/>
              <a:t>корпоративы</a:t>
            </a:r>
            <a:r>
              <a:rPr lang="ru-RU" dirty="0" smtClean="0"/>
              <a:t>, </a:t>
            </a:r>
            <a:r>
              <a:rPr lang="ru-RU" dirty="0" err="1" smtClean="0"/>
              <a:t>коллаборации</a:t>
            </a:r>
            <a:r>
              <a:rPr lang="ru-RU" dirty="0" smtClean="0"/>
              <a:t> с визуальными </a:t>
            </a:r>
            <a:r>
              <a:rPr lang="ru-RU" dirty="0" err="1" smtClean="0"/>
              <a:t>трендсеттерами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569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КОМАНДА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6B122A9-EAFE-33C0-8431-5E89123013BE}"/>
              </a:ext>
            </a:extLst>
          </p:cNvPr>
          <p:cNvSpPr txBox="1"/>
          <p:nvPr/>
        </p:nvSpPr>
        <p:spPr>
          <a:xfrm>
            <a:off x="2511177" y="2040886"/>
            <a:ext cx="33381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Терехов А.Г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Директор по маркетингу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Начальник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отдела МТСО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C2D55C-6B54-F09B-978F-4AED4EC96C21}"/>
              </a:ext>
            </a:extLst>
          </p:cNvPr>
          <p:cNvSpPr txBox="1"/>
          <p:nvPr/>
        </p:nvSpPr>
        <p:spPr>
          <a:xfrm>
            <a:off x="5940152" y="2040886"/>
            <a:ext cx="2480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Профессиональные компетенции</a:t>
            </a:r>
          </a:p>
          <a:p>
            <a:pPr algn="ctr"/>
            <a:r>
              <a:rPr lang="ru-RU" sz="1600" dirty="0" smtClean="0"/>
              <a:t>1.Знание рынка</a:t>
            </a:r>
            <a:endParaRPr lang="ru-RU" sz="1600" dirty="0"/>
          </a:p>
          <a:p>
            <a:pPr algn="ctr"/>
            <a:r>
              <a:rPr lang="ru-RU" sz="1600" dirty="0"/>
              <a:t>2</a:t>
            </a:r>
            <a:r>
              <a:rPr lang="ru-RU" sz="1600" dirty="0" smtClean="0"/>
              <a:t>. </a:t>
            </a:r>
            <a:r>
              <a:rPr lang="en-US" sz="1600" dirty="0" smtClean="0"/>
              <a:t>Data-</a:t>
            </a:r>
            <a:r>
              <a:rPr lang="ru-RU" sz="1600" dirty="0" smtClean="0"/>
              <a:t>анализ</a:t>
            </a:r>
            <a:endParaRPr lang="ru-RU" sz="1600" dirty="0"/>
          </a:p>
          <a:p>
            <a:pPr algn="ctr"/>
            <a:r>
              <a:rPr lang="ru-RU" sz="1600" dirty="0" smtClean="0"/>
              <a:t>3.Управление запасами</a:t>
            </a:r>
            <a:endParaRPr lang="ru-RU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1A43D4-162A-773C-E7F8-2FA0C832A49C}"/>
              </a:ext>
            </a:extLst>
          </p:cNvPr>
          <p:cNvSpPr txBox="1"/>
          <p:nvPr/>
        </p:nvSpPr>
        <p:spPr>
          <a:xfrm>
            <a:off x="6069307" y="4350164"/>
            <a:ext cx="2941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Профессиональные компетенции</a:t>
            </a:r>
          </a:p>
          <a:p>
            <a:pPr algn="ctr"/>
            <a:r>
              <a:rPr lang="ru-RU" sz="1600" dirty="0" smtClean="0"/>
              <a:t>1.Знание Трудового Кодекса</a:t>
            </a:r>
            <a:endParaRPr lang="ru-RU" sz="1600" dirty="0"/>
          </a:p>
          <a:p>
            <a:pPr algn="ctr"/>
            <a:r>
              <a:rPr lang="ru-RU" sz="1600" dirty="0" smtClean="0"/>
              <a:t>2.Конфиденциальность</a:t>
            </a:r>
            <a:endParaRPr lang="ru-RU" sz="1600" dirty="0"/>
          </a:p>
          <a:p>
            <a:pPr algn="ctr"/>
            <a:r>
              <a:rPr lang="ru-RU" sz="1600" dirty="0" smtClean="0"/>
              <a:t>3.</a:t>
            </a:r>
            <a:r>
              <a:rPr lang="en-US" sz="1600" dirty="0" smtClean="0"/>
              <a:t>CRM-</a:t>
            </a:r>
            <a:r>
              <a:rPr lang="ru-RU" sz="1600" dirty="0" smtClean="0"/>
              <a:t>навыки</a:t>
            </a:r>
            <a:endParaRPr lang="ru-RU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8BCABB5-601D-B05E-8E32-31F05CB49A08}"/>
              </a:ext>
            </a:extLst>
          </p:cNvPr>
          <p:cNvSpPr txBox="1"/>
          <p:nvPr/>
        </p:nvSpPr>
        <p:spPr>
          <a:xfrm>
            <a:off x="2629299" y="4350164"/>
            <a:ext cx="35178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Винокуров Ф.О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Начальник кадрового отдела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Глава службы ИТ</a:t>
            </a:r>
          </a:p>
          <a:p>
            <a:pPr algn="ctr"/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85" y="1945009"/>
            <a:ext cx="1728192" cy="20882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5" y="4196275"/>
            <a:ext cx="170857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31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КОМАНДА </a:t>
            </a:r>
            <a:r>
              <a:rPr lang="ru-RU" dirty="0" smtClean="0"/>
              <a:t>ПРОЕКТА (ПРОДОЛЖЕНИЕ)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6B122A9-EAFE-33C0-8431-5E89123013BE}"/>
              </a:ext>
            </a:extLst>
          </p:cNvPr>
          <p:cNvSpPr txBox="1"/>
          <p:nvPr/>
        </p:nvSpPr>
        <p:spPr>
          <a:xfrm>
            <a:off x="2483890" y="3429000"/>
            <a:ext cx="33381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Цветков А.А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Коммерческий директор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C2D55C-6B54-F09B-978F-4AED4EC96C21}"/>
              </a:ext>
            </a:extLst>
          </p:cNvPr>
          <p:cNvSpPr txBox="1"/>
          <p:nvPr/>
        </p:nvSpPr>
        <p:spPr>
          <a:xfrm>
            <a:off x="5940152" y="3228945"/>
            <a:ext cx="248036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Профессиональные компетенции</a:t>
            </a:r>
          </a:p>
          <a:p>
            <a:pPr algn="ctr"/>
            <a:r>
              <a:rPr lang="ru-RU" sz="1600" dirty="0" smtClean="0"/>
              <a:t>1.Аналитические </a:t>
            </a:r>
            <a:r>
              <a:rPr lang="ru-RU" sz="1600" dirty="0"/>
              <a:t>навыки</a:t>
            </a:r>
          </a:p>
          <a:p>
            <a:pPr algn="ctr"/>
            <a:r>
              <a:rPr lang="ru-RU" sz="1600" dirty="0"/>
              <a:t>2. </a:t>
            </a:r>
            <a:r>
              <a:rPr lang="en-US" sz="1600" dirty="0"/>
              <a:t>CRM-</a:t>
            </a:r>
            <a:r>
              <a:rPr lang="ru-RU" sz="1600" dirty="0"/>
              <a:t>навыки</a:t>
            </a:r>
          </a:p>
          <a:p>
            <a:pPr algn="ctr"/>
            <a:r>
              <a:rPr lang="ru-RU" sz="1600" dirty="0"/>
              <a:t>3. Знание трудового законодательства</a:t>
            </a:r>
            <a:endParaRPr lang="ru-RU" sz="16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5" y="2964216"/>
            <a:ext cx="1700905" cy="211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954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-243408"/>
            <a:ext cx="2452488" cy="13795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ПРЕДЛОЖЕНИЕ ДЛЯ ИНВЕСТОРА</a:t>
            </a:r>
          </a:p>
        </p:txBody>
      </p:sp>
      <p:sp>
        <p:nvSpPr>
          <p:cNvPr id="8" name="Заголовок 6"/>
          <p:cNvSpPr>
            <a:spLocks noGrp="1"/>
          </p:cNvSpPr>
          <p:nvPr>
            <p:ph type="title"/>
          </p:nvPr>
        </p:nvSpPr>
        <p:spPr>
          <a:xfrm>
            <a:off x="975957" y="2276872"/>
            <a:ext cx="5972307" cy="432048"/>
          </a:xfrm>
        </p:spPr>
        <p:txBody>
          <a:bodyPr>
            <a:noAutofit/>
          </a:bodyPr>
          <a:lstStyle/>
          <a:p>
            <a:r>
              <a:rPr lang="ru-RU" altLang="ru-RU" sz="2000" dirty="0">
                <a:latin typeface="+mn-lt"/>
                <a:ea typeface="+mn-ea"/>
                <a:cs typeface="+mn-cs"/>
              </a:rPr>
              <a:t>Суммарные инвестиции в проект: </a:t>
            </a:r>
            <a:r>
              <a:rPr lang="ru-RU" altLang="ru-RU" sz="2000" u="sng" dirty="0" smtClean="0"/>
              <a:t>4435900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рублей</a:t>
            </a:r>
            <a:endParaRPr lang="ru-RU" alt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975957" y="3258566"/>
            <a:ext cx="7514069" cy="2474690"/>
          </a:xfrm>
        </p:spPr>
        <p:txBody>
          <a:bodyPr>
            <a:normAutofit/>
          </a:bodyPr>
          <a:lstStyle/>
          <a:p>
            <a:r>
              <a:rPr lang="ru-RU" altLang="ru-RU" dirty="0"/>
              <a:t>Выручка (в год) - </a:t>
            </a:r>
            <a:r>
              <a:rPr lang="ru-RU" altLang="ru-RU" u="sng" dirty="0" smtClean="0"/>
              <a:t>3837700</a:t>
            </a:r>
            <a:r>
              <a:rPr lang="ru-RU" altLang="ru-RU" dirty="0" smtClean="0"/>
              <a:t> </a:t>
            </a:r>
            <a:r>
              <a:rPr lang="ru-RU" altLang="ru-RU" dirty="0"/>
              <a:t>рублей</a:t>
            </a:r>
          </a:p>
          <a:p>
            <a:r>
              <a:rPr lang="ru-RU" altLang="ru-RU" dirty="0"/>
              <a:t>Расходы (в год) - </a:t>
            </a:r>
            <a:r>
              <a:rPr lang="ru-RU" altLang="ru-RU" u="sng" dirty="0" smtClean="0"/>
              <a:t>3131924</a:t>
            </a:r>
            <a:r>
              <a:rPr lang="ru-RU" altLang="ru-RU" dirty="0" smtClean="0"/>
              <a:t> </a:t>
            </a:r>
            <a:r>
              <a:rPr lang="ru-RU" altLang="ru-RU" dirty="0"/>
              <a:t>рублей</a:t>
            </a:r>
          </a:p>
          <a:p>
            <a:r>
              <a:rPr lang="ru-RU" altLang="ru-RU" dirty="0"/>
              <a:t>Прибыль (в год) - </a:t>
            </a:r>
            <a:r>
              <a:rPr lang="ru-RU" altLang="ru-RU" u="sng" dirty="0" smtClean="0"/>
              <a:t>475513</a:t>
            </a:r>
            <a:r>
              <a:rPr lang="ru-RU" altLang="ru-RU" dirty="0" smtClean="0"/>
              <a:t> </a:t>
            </a:r>
            <a:r>
              <a:rPr lang="ru-RU" altLang="ru-RU" dirty="0"/>
              <a:t>рублей</a:t>
            </a:r>
          </a:p>
          <a:p>
            <a:r>
              <a:rPr lang="ru-RU" altLang="ru-RU" dirty="0"/>
              <a:t>Рентабельность продаж </a:t>
            </a:r>
            <a:r>
              <a:rPr lang="ru-RU" altLang="ru-RU" dirty="0" smtClean="0"/>
              <a:t>– </a:t>
            </a:r>
            <a:r>
              <a:rPr lang="ru-RU" altLang="ru-RU" u="sng" dirty="0" smtClean="0"/>
              <a:t>12,39</a:t>
            </a:r>
            <a:r>
              <a:rPr lang="ru-RU" altLang="ru-RU" dirty="0" smtClean="0"/>
              <a:t> </a:t>
            </a:r>
            <a:r>
              <a:rPr lang="ru-RU" altLang="ru-RU" dirty="0"/>
              <a:t>%</a:t>
            </a:r>
          </a:p>
          <a:p>
            <a:r>
              <a:rPr lang="ru-RU" altLang="ru-RU" dirty="0"/>
              <a:t>Срок окупаемости - </a:t>
            </a:r>
            <a:r>
              <a:rPr lang="ru-RU" altLang="ru-RU" u="sng" dirty="0" smtClean="0"/>
              <a:t>9</a:t>
            </a:r>
            <a:r>
              <a:rPr lang="ru-RU" altLang="ru-RU" dirty="0" smtClean="0"/>
              <a:t> (лет)</a:t>
            </a:r>
            <a:endParaRPr lang="ru-RU" altLang="ru-RU" dirty="0"/>
          </a:p>
          <a:p>
            <a:pPr marL="0" indent="0"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7183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КАЛЕНДАРНЫЙ ПЛАН ПРОЕКТА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582346"/>
              </p:ext>
            </p:extLst>
          </p:nvPr>
        </p:nvGraphicFramePr>
        <p:xfrm>
          <a:off x="1872600" y="2060848"/>
          <a:ext cx="6371807" cy="395244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66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16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016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16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2809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Этап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Дата начала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Дата окончания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Капитальные</a:t>
                      </a:r>
                      <a:r>
                        <a:rPr lang="ru-RU" sz="1200" baseline="0" dirty="0"/>
                        <a:t> вложения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55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1. Проведение маркетинговых исследований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01.12.2024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31.12.2024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50 000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6855"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2.Регистрация фирмы и юридические процедуры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01.01.2025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31.01.2025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6855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3.Набор персонала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01.02.2025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28.02.2025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0 (включено в текущие расходы)</a:t>
                      </a:r>
                    </a:p>
                  </a:txBody>
                  <a:tcPr>
                    <a:solidFill>
                      <a:srgbClr val="286B9D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6855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4.Закупка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01.03.2025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31.03.2025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1 500 000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6855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5.Ремонт помещений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01.04.2025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15.05.2025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500 000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6855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6.Проведение рекламной кампании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16.05.2025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30.06.2025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150 000</a:t>
                      </a:r>
                    </a:p>
                  </a:txBody>
                  <a:tcPr>
                    <a:solidFill>
                      <a:srgbClr val="307FB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700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SWOT – </a:t>
            </a:r>
            <a:r>
              <a:rPr lang="ru-RU" dirty="0"/>
              <a:t>АНАЛИЗ ПРОЕКТА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212136"/>
              </p:ext>
            </p:extLst>
          </p:nvPr>
        </p:nvGraphicFramePr>
        <p:xfrm>
          <a:off x="971600" y="1844824"/>
          <a:ext cx="7561263" cy="4404626"/>
        </p:xfrm>
        <a:graphic>
          <a:graphicData uri="http://schemas.openxmlformats.org/drawingml/2006/table">
            <a:tbl>
              <a:tblPr/>
              <a:tblGrid>
                <a:gridCol w="3755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058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8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286B9D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Сильные стороны - </a:t>
                      </a:r>
                      <a:r>
                        <a:rPr lang="en-US" sz="2000" dirty="0">
                          <a:solidFill>
                            <a:srgbClr val="286B9D"/>
                          </a:solidFill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endParaRPr lang="ru-RU" sz="2000" dirty="0">
                        <a:solidFill>
                          <a:srgbClr val="286B9D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286B9D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Слабые</a:t>
                      </a:r>
                      <a:r>
                        <a:rPr lang="ru-RU" sz="2000" baseline="0" dirty="0">
                          <a:solidFill>
                            <a:srgbClr val="286B9D"/>
                          </a:solidFill>
                          <a:latin typeface="Calibri"/>
                          <a:ea typeface="Calibri"/>
                          <a:cs typeface="Times New Roman"/>
                        </a:rPr>
                        <a:t> стороны - </a:t>
                      </a:r>
                      <a:r>
                        <a:rPr lang="en-US" sz="2000" baseline="0" dirty="0">
                          <a:solidFill>
                            <a:srgbClr val="286B9D"/>
                          </a:solidFill>
                          <a:latin typeface="Calibri"/>
                          <a:ea typeface="Calibri"/>
                          <a:cs typeface="Times New Roman"/>
                        </a:rPr>
                        <a:t>W</a:t>
                      </a:r>
                      <a:endParaRPr lang="ru-RU" sz="2000" dirty="0">
                        <a:solidFill>
                          <a:srgbClr val="286B9D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dirty="0" smtClean="0"/>
                        <a:t>1. </a:t>
                      </a:r>
                      <a:r>
                        <a:rPr lang="ru-RU" sz="1450" dirty="0" smtClean="0"/>
                        <a:t>Высококачественное оборудование для фотосъемки и постобработки.</a:t>
                      </a:r>
                      <a:endParaRPr lang="ru-RU" sz="1450" dirty="0">
                        <a:solidFill>
                          <a:srgbClr val="286B9D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Ограниченное количество персонала, из-за чего сложно обслуживать большой поток клиентов.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Удобное расположение студии в городе с высоким уровнем посещаемости.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Высокая зависимость от сезонности спроса.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Гибкость услуг: от профессиональных фотосессий до аренды студии.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Ограниченный бюджет на развитие и масштабные рекламные кампании.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286B9D"/>
                          </a:solidFill>
                          <a:latin typeface="Calibri"/>
                          <a:ea typeface="Calibri"/>
                          <a:cs typeface="Times New Roman"/>
                        </a:rPr>
                        <a:t>Возможности</a:t>
                      </a:r>
                      <a:r>
                        <a:rPr lang="en-US" sz="2000" dirty="0">
                          <a:solidFill>
                            <a:srgbClr val="286B9D"/>
                          </a:solidFill>
                          <a:latin typeface="Calibri"/>
                          <a:ea typeface="Calibri"/>
                          <a:cs typeface="Times New Roman"/>
                        </a:rPr>
                        <a:t> - O</a:t>
                      </a:r>
                      <a:endParaRPr lang="ru-RU" sz="2000" dirty="0">
                        <a:solidFill>
                          <a:srgbClr val="286B9D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286B9D"/>
                          </a:solidFill>
                          <a:latin typeface="+mn-lt"/>
                          <a:ea typeface="Calibri"/>
                          <a:cs typeface="Times New Roman"/>
                        </a:rPr>
                        <a:t>Угрозы</a:t>
                      </a:r>
                      <a:r>
                        <a:rPr lang="en-US" sz="2000" dirty="0">
                          <a:solidFill>
                            <a:srgbClr val="286B9D"/>
                          </a:solidFill>
                          <a:latin typeface="+mn-lt"/>
                          <a:ea typeface="Calibri"/>
                          <a:cs typeface="Times New Roman"/>
                        </a:rPr>
                        <a:t> - T</a:t>
                      </a:r>
                      <a:endParaRPr lang="ru-RU" sz="2000" dirty="0">
                        <a:solidFill>
                          <a:srgbClr val="286B9D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Растущий спрос на профессиональные фотосессии среди малого и среднего бизнеса.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Конкуренция со стороны крупных фотостудий и частных фотографов.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 создания уникальных фотозон, которые привлекают больше клиентов.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Экономическая нестабильность, влияющая на платежеспособность клиентов.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в городских мероприятиях и фестивалях для продвижения услуг.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4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Риски технических неисправностей оборудования.</a:t>
                      </a:r>
                      <a:endParaRPr lang="ru-RU" sz="14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23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rgbClr val="286B9D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ПРИЛОЖЕНИЕ 1. БИЗНЕС-МОДЕЛЬ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28688" y="1285875"/>
            <a:ext cx="1500187" cy="4357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428875" y="1285875"/>
            <a:ext cx="1571625" cy="21431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3429000"/>
            <a:ext cx="1571625" cy="2214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929063" y="1285875"/>
            <a:ext cx="1643062" cy="4357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572125" y="1285875"/>
            <a:ext cx="1714500" cy="21431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572125" y="3429000"/>
            <a:ext cx="1714500" cy="2214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286625" y="1285875"/>
            <a:ext cx="1643063" cy="4357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28688" y="5643563"/>
            <a:ext cx="400050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929188" y="5643563"/>
            <a:ext cx="400050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23950" y="2066925"/>
            <a:ext cx="1090613" cy="620713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123950" y="2949575"/>
            <a:ext cx="1090613" cy="622300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123950" y="3833813"/>
            <a:ext cx="1090613" cy="62071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641600" y="1668463"/>
            <a:ext cx="1073150" cy="39846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641600" y="2160588"/>
            <a:ext cx="1073150" cy="39846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641600" y="4016375"/>
            <a:ext cx="1073150" cy="398463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641600" y="4508500"/>
            <a:ext cx="1073150" cy="398463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267200" y="1898650"/>
            <a:ext cx="1090613" cy="620713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267200" y="2781300"/>
            <a:ext cx="1090613" cy="622300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267200" y="3665538"/>
            <a:ext cx="1090613" cy="62071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902325" y="4106863"/>
            <a:ext cx="1073150" cy="39846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902325" y="4598988"/>
            <a:ext cx="1073150" cy="39846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505700" y="1938338"/>
            <a:ext cx="1090613" cy="62071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505700" y="2820988"/>
            <a:ext cx="1090613" cy="62071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505700" y="3703638"/>
            <a:ext cx="1090613" cy="622300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104900" y="5951538"/>
            <a:ext cx="1090613" cy="62071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8388" y="5951538"/>
            <a:ext cx="1090612" cy="62071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552825" y="5938838"/>
            <a:ext cx="1090613" cy="622300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214938" y="5940425"/>
            <a:ext cx="1090612" cy="622300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427788" y="5940425"/>
            <a:ext cx="1090612" cy="622300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642225" y="5929313"/>
            <a:ext cx="1090613" cy="620712"/>
          </a:xfrm>
          <a:prstGeom prst="rect">
            <a:avLst/>
          </a:prstGeom>
          <a:ln>
            <a:solidFill>
              <a:srgbClr val="286B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46" name="object 2"/>
          <p:cNvSpPr txBox="1"/>
          <p:nvPr/>
        </p:nvSpPr>
        <p:spPr>
          <a:xfrm>
            <a:off x="1124711" y="2066544"/>
            <a:ext cx="1089660" cy="622300"/>
          </a:xfrm>
          <a:prstGeom prst="rect">
            <a:avLst/>
          </a:prstGeom>
          <a:solidFill>
            <a:srgbClr val="FFFFFF"/>
          </a:solidFill>
          <a:ln w="12191">
            <a:solidFill>
              <a:srgbClr val="286B9D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126364" marR="118745" indent="-635" algn="ctr">
              <a:lnSpc>
                <a:spcPct val="100000"/>
              </a:lnSpc>
              <a:spcBef>
                <a:spcPts val="470"/>
              </a:spcBef>
            </a:pPr>
            <a:r>
              <a:rPr sz="800" spc="-10" dirty="0">
                <a:latin typeface="Calibri"/>
                <a:cs typeface="Calibri"/>
              </a:rPr>
              <a:t>Поставщики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фотооборудования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0" dirty="0">
                <a:latin typeface="Calibri"/>
                <a:cs typeface="Calibri"/>
              </a:rPr>
              <a:t> студийного</a:t>
            </a:r>
            <a:endParaRPr sz="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800" spc="-10" dirty="0">
                <a:latin typeface="Calibri"/>
                <a:cs typeface="Calibri"/>
              </a:rPr>
              <a:t>оборудования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7" name="object 3"/>
          <p:cNvSpPr txBox="1"/>
          <p:nvPr/>
        </p:nvSpPr>
        <p:spPr>
          <a:xfrm>
            <a:off x="1124711" y="2948939"/>
            <a:ext cx="1089660" cy="623570"/>
          </a:xfrm>
          <a:prstGeom prst="rect">
            <a:avLst/>
          </a:prstGeom>
          <a:solidFill>
            <a:srgbClr val="FFFFFF"/>
          </a:solidFill>
          <a:ln w="12191">
            <a:solidFill>
              <a:srgbClr val="286B9D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1050" spc="-10" dirty="0">
                <a:latin typeface="Calibri"/>
                <a:cs typeface="Calibri"/>
              </a:rPr>
              <a:t>Маркетинговые</a:t>
            </a:r>
            <a:endParaRPr sz="1050">
              <a:latin typeface="Calibri"/>
              <a:cs typeface="Calibri"/>
            </a:endParaRPr>
          </a:p>
          <a:p>
            <a:pPr marL="223520" marR="218440" algn="ctr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latin typeface="Calibri"/>
                <a:cs typeface="Calibri"/>
              </a:rPr>
              <a:t>агентства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50" dirty="0">
                <a:latin typeface="Calibri"/>
                <a:cs typeface="Calibri"/>
              </a:rPr>
              <a:t>и</a:t>
            </a:r>
            <a:r>
              <a:rPr sz="1050" spc="-10" dirty="0">
                <a:latin typeface="Calibri"/>
                <a:cs typeface="Calibri"/>
              </a:rPr>
              <a:t> блогеры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"/>
          <p:cNvSpPr txBox="1"/>
          <p:nvPr/>
        </p:nvSpPr>
        <p:spPr>
          <a:xfrm>
            <a:off x="1124711" y="3834384"/>
            <a:ext cx="1089660" cy="620395"/>
          </a:xfrm>
          <a:prstGeom prst="rect">
            <a:avLst/>
          </a:prstGeom>
          <a:solidFill>
            <a:srgbClr val="FFFFFF"/>
          </a:solidFill>
          <a:ln w="12191">
            <a:solidFill>
              <a:srgbClr val="286B9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1120"/>
              </a:lnSpc>
            </a:pPr>
            <a:r>
              <a:rPr sz="1050" spc="-10" dirty="0">
                <a:latin typeface="Calibri"/>
                <a:cs typeface="Calibri"/>
              </a:rPr>
              <a:t>Платформы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для</a:t>
            </a:r>
            <a:endParaRPr sz="1050">
              <a:latin typeface="Calibri"/>
              <a:cs typeface="Calibri"/>
            </a:endParaRPr>
          </a:p>
          <a:p>
            <a:pPr marL="127635" marR="121920" indent="185420">
              <a:lnSpc>
                <a:spcPct val="100000"/>
              </a:lnSpc>
            </a:pPr>
            <a:r>
              <a:rPr sz="1050" spc="-10" dirty="0">
                <a:latin typeface="Calibri"/>
                <a:cs typeface="Calibri"/>
              </a:rPr>
              <a:t>онлайн- бронирования</a:t>
            </a:r>
            <a:endParaRPr sz="1050">
              <a:latin typeface="Calibri"/>
              <a:cs typeface="Calibri"/>
            </a:endParaRPr>
          </a:p>
          <a:p>
            <a:pPr marL="286385">
              <a:lnSpc>
                <a:spcPts val="1245"/>
              </a:lnSpc>
            </a:pPr>
            <a:r>
              <a:rPr sz="1050" dirty="0">
                <a:latin typeface="Calibri"/>
                <a:cs typeface="Calibri"/>
              </a:rPr>
              <a:t>и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оплаты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5"/>
          <p:cNvSpPr txBox="1"/>
          <p:nvPr/>
        </p:nvSpPr>
        <p:spPr>
          <a:xfrm>
            <a:off x="2641092" y="1668779"/>
            <a:ext cx="1074420" cy="39814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34315">
              <a:lnSpc>
                <a:spcPts val="969"/>
              </a:lnSpc>
            </a:pPr>
            <a:r>
              <a:rPr sz="900" spc="-10" dirty="0">
                <a:latin typeface="Calibri"/>
                <a:cs typeface="Calibri"/>
              </a:rPr>
              <a:t>Проведение</a:t>
            </a:r>
            <a:endParaRPr sz="900">
              <a:latin typeface="Calibri"/>
              <a:cs typeface="Calibri"/>
            </a:endParaRPr>
          </a:p>
          <a:p>
            <a:pPr marL="208279" marR="201930" indent="4445">
              <a:lnSpc>
                <a:spcPct val="100000"/>
              </a:lnSpc>
            </a:pPr>
            <a:r>
              <a:rPr sz="900" spc="-10" dirty="0">
                <a:latin typeface="Calibri"/>
                <a:cs typeface="Calibri"/>
              </a:rPr>
              <a:t>фотосессий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-50" dirty="0">
                <a:latin typeface="Calibri"/>
                <a:cs typeface="Calibri"/>
              </a:rPr>
              <a:t>и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видеосъемок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6"/>
          <p:cNvSpPr txBox="1"/>
          <p:nvPr/>
        </p:nvSpPr>
        <p:spPr>
          <a:xfrm>
            <a:off x="2641092" y="2161032"/>
            <a:ext cx="1074420" cy="39814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L="275590" marR="89535" indent="-178435">
              <a:lnSpc>
                <a:spcPct val="100000"/>
              </a:lnSpc>
              <a:spcBef>
                <a:spcPts val="555"/>
              </a:spcBef>
            </a:pPr>
            <a:r>
              <a:rPr sz="800" dirty="0">
                <a:latin typeface="Calibri"/>
                <a:cs typeface="Calibri"/>
              </a:rPr>
              <a:t>Обработка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ретушь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фотографий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1" name="object 7"/>
          <p:cNvSpPr txBox="1"/>
          <p:nvPr/>
        </p:nvSpPr>
        <p:spPr>
          <a:xfrm>
            <a:off x="2641092" y="4015740"/>
            <a:ext cx="1074420" cy="39941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 marL="116839">
              <a:lnSpc>
                <a:spcPct val="100000"/>
              </a:lnSpc>
              <a:spcBef>
                <a:spcPts val="560"/>
              </a:spcBef>
            </a:pPr>
            <a:r>
              <a:rPr sz="800" spc="-10" dirty="0">
                <a:latin typeface="Calibri"/>
                <a:cs typeface="Calibri"/>
              </a:rPr>
              <a:t>Профессиональное</a:t>
            </a:r>
            <a:endParaRPr sz="800">
              <a:latin typeface="Calibri"/>
              <a:cs typeface="Calibri"/>
            </a:endParaRPr>
          </a:p>
          <a:p>
            <a:pPr marL="116839">
              <a:lnSpc>
                <a:spcPct val="100000"/>
              </a:lnSpc>
              <a:spcBef>
                <a:spcPts val="5"/>
              </a:spcBef>
            </a:pPr>
            <a:r>
              <a:rPr sz="800" spc="-10" dirty="0">
                <a:latin typeface="Calibri"/>
                <a:cs typeface="Calibri"/>
              </a:rPr>
              <a:t>фотооборудование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2" name="object 8"/>
          <p:cNvSpPr txBox="1"/>
          <p:nvPr/>
        </p:nvSpPr>
        <p:spPr>
          <a:xfrm>
            <a:off x="2641092" y="4507991"/>
            <a:ext cx="1074420" cy="39941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357505" marR="128270" indent="-222885">
              <a:lnSpc>
                <a:spcPct val="100000"/>
              </a:lnSpc>
              <a:spcBef>
                <a:spcPts val="695"/>
              </a:spcBef>
            </a:pPr>
            <a:r>
              <a:rPr sz="700" spc="-10" dirty="0">
                <a:latin typeface="Calibri"/>
                <a:cs typeface="Calibri"/>
              </a:rPr>
              <a:t>Квалифицированный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персонал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53" name="object 9"/>
          <p:cNvSpPr txBox="1"/>
          <p:nvPr/>
        </p:nvSpPr>
        <p:spPr>
          <a:xfrm>
            <a:off x="4267200" y="1898904"/>
            <a:ext cx="1091565" cy="62039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73355" marR="165735" algn="ctr">
              <a:lnSpc>
                <a:spcPct val="100000"/>
              </a:lnSpc>
              <a:spcBef>
                <a:spcPts val="305"/>
              </a:spcBef>
            </a:pPr>
            <a:r>
              <a:rPr sz="700" spc="-10" dirty="0">
                <a:latin typeface="Calibri"/>
                <a:cs typeface="Calibri"/>
              </a:rPr>
              <a:t>Профессиональные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фотосессии</a:t>
            </a:r>
            <a:r>
              <a:rPr sz="700" spc="-45" dirty="0">
                <a:latin typeface="Calibri"/>
                <a:cs typeface="Calibri"/>
              </a:rPr>
              <a:t> </a:t>
            </a:r>
            <a:r>
              <a:rPr sz="700" spc="-25" dirty="0">
                <a:latin typeface="Calibri"/>
                <a:cs typeface="Calibri"/>
              </a:rPr>
              <a:t>для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индивидуальных</a:t>
            </a:r>
            <a:r>
              <a:rPr sz="700" spc="70" dirty="0">
                <a:latin typeface="Calibri"/>
                <a:cs typeface="Calibri"/>
              </a:rPr>
              <a:t> </a:t>
            </a:r>
            <a:r>
              <a:rPr sz="700" spc="-50" dirty="0">
                <a:latin typeface="Calibri"/>
                <a:cs typeface="Calibri"/>
              </a:rPr>
              <a:t>и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корпоративных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клиентов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4" name="object 10"/>
          <p:cNvSpPr txBox="1"/>
          <p:nvPr/>
        </p:nvSpPr>
        <p:spPr>
          <a:xfrm>
            <a:off x="4267200" y="2781300"/>
            <a:ext cx="1091565" cy="622300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85420" marR="177800" algn="ctr">
              <a:lnSpc>
                <a:spcPct val="100000"/>
              </a:lnSpc>
              <a:spcBef>
                <a:spcPts val="235"/>
              </a:spcBef>
            </a:pPr>
            <a:r>
              <a:rPr sz="900" dirty="0">
                <a:latin typeface="Calibri"/>
                <a:cs typeface="Calibri"/>
              </a:rPr>
              <a:t>Аренда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студии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для</a:t>
            </a:r>
            <a:endParaRPr sz="900" dirty="0">
              <a:latin typeface="Calibri"/>
              <a:cs typeface="Calibri"/>
            </a:endParaRPr>
          </a:p>
          <a:p>
            <a:pPr marL="121285" marR="112395" algn="ctr">
              <a:lnSpc>
                <a:spcPct val="100000"/>
              </a:lnSpc>
            </a:pPr>
            <a:r>
              <a:rPr sz="900" spc="-10" dirty="0">
                <a:latin typeface="Calibri"/>
                <a:cs typeface="Calibri"/>
              </a:rPr>
              <a:t>самостоятельных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съемок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5" name="object 11"/>
          <p:cNvSpPr txBox="1"/>
          <p:nvPr/>
        </p:nvSpPr>
        <p:spPr>
          <a:xfrm>
            <a:off x="4267200" y="3665220"/>
            <a:ext cx="1091565" cy="622300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1125"/>
              </a:lnSpc>
            </a:pPr>
            <a:r>
              <a:rPr sz="1050" spc="-10" dirty="0">
                <a:latin typeface="Calibri"/>
                <a:cs typeface="Calibri"/>
              </a:rPr>
              <a:t>Организация</a:t>
            </a:r>
            <a:endParaRPr sz="1050">
              <a:latin typeface="Calibri"/>
              <a:cs typeface="Calibri"/>
            </a:endParaRPr>
          </a:p>
          <a:p>
            <a:pPr marL="110489" marR="102870" algn="ctr">
              <a:lnSpc>
                <a:spcPct val="100000"/>
              </a:lnSpc>
            </a:pPr>
            <a:r>
              <a:rPr sz="1050" spc="-10" dirty="0">
                <a:latin typeface="Calibri"/>
                <a:cs typeface="Calibri"/>
              </a:rPr>
              <a:t>мероприятий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-50" dirty="0">
                <a:latin typeface="Calibri"/>
                <a:cs typeface="Calibri"/>
              </a:rPr>
              <a:t>и</a:t>
            </a:r>
            <a:r>
              <a:rPr sz="1050" dirty="0">
                <a:latin typeface="Calibri"/>
                <a:cs typeface="Calibri"/>
              </a:rPr>
              <a:t> съемок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на</a:t>
            </a:r>
            <a:endParaRPr sz="1050">
              <a:latin typeface="Calibri"/>
              <a:cs typeface="Calibri"/>
            </a:endParaRPr>
          </a:p>
          <a:p>
            <a:pPr marL="635" algn="ctr">
              <a:lnSpc>
                <a:spcPts val="1250"/>
              </a:lnSpc>
            </a:pPr>
            <a:r>
              <a:rPr sz="1050" spc="-10" dirty="0">
                <a:latin typeface="Calibri"/>
                <a:cs typeface="Calibri"/>
              </a:rPr>
              <a:t>выезде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6" name="object 12"/>
          <p:cNvSpPr txBox="1"/>
          <p:nvPr/>
        </p:nvSpPr>
        <p:spPr>
          <a:xfrm>
            <a:off x="5856288" y="1625727"/>
            <a:ext cx="1073150" cy="39814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261620" marR="99060" indent="-157480">
              <a:lnSpc>
                <a:spcPct val="100000"/>
              </a:lnSpc>
              <a:spcBef>
                <a:spcPts val="690"/>
              </a:spcBef>
            </a:pPr>
            <a:r>
              <a:rPr sz="700" spc="-10" dirty="0">
                <a:latin typeface="Calibri"/>
                <a:cs typeface="Calibri"/>
              </a:rPr>
              <a:t>Персонализированное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обслуживание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57" name="object 13"/>
          <p:cNvSpPr txBox="1"/>
          <p:nvPr/>
        </p:nvSpPr>
        <p:spPr>
          <a:xfrm>
            <a:off x="5834061" y="2683070"/>
            <a:ext cx="1238251" cy="425116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248285" marR="238760" indent="-1270" algn="ctr">
              <a:lnSpc>
                <a:spcPct val="100000"/>
              </a:lnSpc>
              <a:spcBef>
                <a:spcPts val="75"/>
              </a:spcBef>
            </a:pPr>
            <a:r>
              <a:rPr sz="900" spc="-10" dirty="0" err="1" smtClean="0">
                <a:latin typeface="Calibri"/>
                <a:cs typeface="Calibri"/>
              </a:rPr>
              <a:t>Программы</a:t>
            </a:r>
            <a:r>
              <a:rPr sz="900" spc="500" dirty="0" smtClean="0">
                <a:latin typeface="Calibri"/>
                <a:cs typeface="Calibri"/>
              </a:rPr>
              <a:t> </a:t>
            </a:r>
            <a:r>
              <a:rPr sz="900" dirty="0" err="1" smtClean="0">
                <a:latin typeface="Calibri"/>
                <a:cs typeface="Calibri"/>
              </a:rPr>
              <a:t>лояльности</a:t>
            </a:r>
            <a:r>
              <a:rPr sz="900" spc="-45" dirty="0" smtClean="0">
                <a:latin typeface="Calibri"/>
                <a:cs typeface="Calibri"/>
              </a:rPr>
              <a:t> </a:t>
            </a:r>
            <a:r>
              <a:rPr sz="900" spc="-50" dirty="0" smtClean="0">
                <a:latin typeface="Calibri"/>
                <a:cs typeface="Calibri"/>
              </a:rPr>
              <a:t>и</a:t>
            </a:r>
            <a:r>
              <a:rPr sz="900" spc="500" dirty="0" smtClean="0">
                <a:latin typeface="Calibri"/>
                <a:cs typeface="Calibri"/>
              </a:rPr>
              <a:t> </a:t>
            </a:r>
            <a:r>
              <a:rPr sz="900" spc="-10" dirty="0" err="1" smtClean="0">
                <a:latin typeface="Calibri"/>
                <a:cs typeface="Calibri"/>
              </a:rPr>
              <a:t>скидки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8" name="object 14"/>
          <p:cNvSpPr txBox="1"/>
          <p:nvPr/>
        </p:nvSpPr>
        <p:spPr>
          <a:xfrm>
            <a:off x="5902452" y="4107179"/>
            <a:ext cx="1073150" cy="39814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sz="900" dirty="0">
                <a:latin typeface="Calibri"/>
                <a:cs typeface="Calibri"/>
              </a:rPr>
              <a:t>Сайт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0" dirty="0">
                <a:latin typeface="Calibri"/>
                <a:cs typeface="Calibri"/>
              </a:rPr>
              <a:t>и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900" dirty="0">
                <a:latin typeface="Calibri"/>
                <a:cs typeface="Calibri"/>
              </a:rPr>
              <a:t>социальные</a:t>
            </a:r>
            <a:r>
              <a:rPr sz="900" spc="-50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сети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9" name="object 15"/>
          <p:cNvSpPr txBox="1"/>
          <p:nvPr/>
        </p:nvSpPr>
        <p:spPr>
          <a:xfrm>
            <a:off x="5902452" y="4599432"/>
            <a:ext cx="1073150" cy="39814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190500" marR="144145" indent="-40005">
              <a:lnSpc>
                <a:spcPct val="100000"/>
              </a:lnSpc>
              <a:spcBef>
                <a:spcPts val="185"/>
              </a:spcBef>
            </a:pPr>
            <a:r>
              <a:rPr sz="1100" spc="-10" dirty="0">
                <a:latin typeface="Calibri"/>
                <a:cs typeface="Calibri"/>
              </a:rPr>
              <a:t>Партнерские программы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0" name="object 16"/>
          <p:cNvSpPr txBox="1"/>
          <p:nvPr/>
        </p:nvSpPr>
        <p:spPr>
          <a:xfrm>
            <a:off x="7505700" y="1938527"/>
            <a:ext cx="1091565" cy="62039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133985" marR="125095" indent="7620">
              <a:lnSpc>
                <a:spcPct val="100000"/>
              </a:lnSpc>
              <a:spcBef>
                <a:spcPts val="165"/>
              </a:spcBef>
            </a:pPr>
            <a:r>
              <a:rPr sz="1800" spc="-10" dirty="0">
                <a:latin typeface="Calibri"/>
                <a:cs typeface="Calibri"/>
              </a:rPr>
              <a:t>Частные клиенты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1" name="object 17"/>
          <p:cNvSpPr txBox="1"/>
          <p:nvPr/>
        </p:nvSpPr>
        <p:spPr>
          <a:xfrm>
            <a:off x="7505700" y="2820923"/>
            <a:ext cx="1091565" cy="62039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215"/>
              </a:spcBef>
            </a:pPr>
            <a:r>
              <a:rPr sz="1200" dirty="0">
                <a:latin typeface="Calibri"/>
                <a:cs typeface="Calibri"/>
              </a:rPr>
              <a:t>Малый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  <a:p>
            <a:pPr marL="135890" marR="127000" indent="13525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средний </a:t>
            </a:r>
            <a:r>
              <a:rPr sz="1200" dirty="0">
                <a:latin typeface="Calibri"/>
                <a:cs typeface="Calibri"/>
              </a:rPr>
              <a:t>бизнес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(B2B)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18"/>
          <p:cNvSpPr txBox="1"/>
          <p:nvPr/>
        </p:nvSpPr>
        <p:spPr>
          <a:xfrm>
            <a:off x="7505700" y="3703320"/>
            <a:ext cx="1091565" cy="623570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147955" marR="93345" indent="-45720">
              <a:lnSpc>
                <a:spcPct val="100000"/>
              </a:lnSpc>
              <a:spcBef>
                <a:spcPts val="500"/>
              </a:spcBef>
            </a:pPr>
            <a:r>
              <a:rPr sz="1050" spc="-10" dirty="0">
                <a:latin typeface="Calibri"/>
                <a:cs typeface="Calibri"/>
              </a:rPr>
              <a:t>Молодожены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-50" dirty="0">
                <a:latin typeface="Calibri"/>
                <a:cs typeface="Calibri"/>
              </a:rPr>
              <a:t>и</a:t>
            </a:r>
            <a:r>
              <a:rPr sz="1050" spc="-10" dirty="0">
                <a:latin typeface="Calibri"/>
                <a:cs typeface="Calibri"/>
              </a:rPr>
              <a:t> организаторы мероприятий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3" name="object 19"/>
          <p:cNvSpPr txBox="1"/>
          <p:nvPr/>
        </p:nvSpPr>
        <p:spPr>
          <a:xfrm>
            <a:off x="1087039" y="5947124"/>
            <a:ext cx="1091565" cy="620395"/>
          </a:xfrm>
          <a:prstGeom prst="rect">
            <a:avLst/>
          </a:prstGeom>
          <a:solidFill>
            <a:srgbClr val="FFFFFF"/>
          </a:solidFill>
          <a:ln w="12191">
            <a:solidFill>
              <a:srgbClr val="286B9D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106045" marR="100330" algn="ctr">
              <a:lnSpc>
                <a:spcPts val="1200"/>
              </a:lnSpc>
              <a:spcBef>
                <a:spcPts val="25"/>
              </a:spcBef>
            </a:pPr>
            <a:r>
              <a:rPr sz="1000" spc="-10" dirty="0">
                <a:latin typeface="Calibri"/>
                <a:cs typeface="Calibri"/>
              </a:rPr>
              <a:t>Закупка оборудования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и</a:t>
            </a:r>
            <a:r>
              <a:rPr sz="1000" spc="-10" dirty="0">
                <a:latin typeface="Calibri"/>
                <a:cs typeface="Calibri"/>
              </a:rPr>
              <a:t> аренда</a:t>
            </a:r>
            <a:endParaRPr sz="1000" dirty="0">
              <a:latin typeface="Calibri"/>
              <a:cs typeface="Calibri"/>
            </a:endParaRPr>
          </a:p>
          <a:p>
            <a:pPr marL="635" algn="ctr">
              <a:lnSpc>
                <a:spcPts val="1160"/>
              </a:lnSpc>
            </a:pPr>
            <a:r>
              <a:rPr sz="1000" spc="-10" dirty="0">
                <a:latin typeface="Calibri"/>
                <a:cs typeface="Calibri"/>
              </a:rPr>
              <a:t>помещения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64" name="object 20"/>
          <p:cNvSpPr txBox="1"/>
          <p:nvPr/>
        </p:nvSpPr>
        <p:spPr>
          <a:xfrm>
            <a:off x="2337816" y="5984747"/>
            <a:ext cx="1091565" cy="622300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143510" rIns="0" bIns="0" rtlCol="0">
            <a:spAutoFit/>
          </a:bodyPr>
          <a:lstStyle/>
          <a:p>
            <a:pPr marL="304800" marR="83820" indent="-212090">
              <a:lnSpc>
                <a:spcPct val="100000"/>
              </a:lnSpc>
              <a:spcBef>
                <a:spcPts val="1130"/>
              </a:spcBef>
            </a:pPr>
            <a:r>
              <a:rPr sz="1050" spc="-10" dirty="0">
                <a:latin typeface="Calibri"/>
                <a:cs typeface="Calibri"/>
              </a:rPr>
              <a:t>Маркетинговые расходы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5" name="object 21"/>
          <p:cNvSpPr txBox="1"/>
          <p:nvPr/>
        </p:nvSpPr>
        <p:spPr>
          <a:xfrm>
            <a:off x="3552444" y="5972555"/>
            <a:ext cx="1091565" cy="622300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73355" marR="165735" algn="ctr">
              <a:lnSpc>
                <a:spcPct val="100000"/>
              </a:lnSpc>
              <a:spcBef>
                <a:spcPts val="225"/>
              </a:spcBef>
            </a:pPr>
            <a:r>
              <a:rPr sz="1200" spc="-10" dirty="0">
                <a:latin typeface="Calibri"/>
                <a:cs typeface="Calibri"/>
              </a:rPr>
              <a:t>Заработная плата персонала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22"/>
          <p:cNvSpPr txBox="1"/>
          <p:nvPr/>
        </p:nvSpPr>
        <p:spPr>
          <a:xfrm>
            <a:off x="5215128" y="5974079"/>
            <a:ext cx="1091565" cy="622300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97155" marR="90805" indent="7620" algn="just">
              <a:lnSpc>
                <a:spcPct val="100000"/>
              </a:lnSpc>
              <a:spcBef>
                <a:spcPts val="409"/>
              </a:spcBef>
            </a:pPr>
            <a:r>
              <a:rPr sz="1100" dirty="0">
                <a:latin typeface="Calibri"/>
                <a:cs typeface="Calibri"/>
              </a:rPr>
              <a:t>Продажа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услуг </a:t>
            </a:r>
            <a:r>
              <a:rPr sz="1100" dirty="0">
                <a:latin typeface="Calibri"/>
                <a:cs typeface="Calibri"/>
              </a:rPr>
              <a:t>фотосъемки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и</a:t>
            </a:r>
            <a:r>
              <a:rPr sz="1100" dirty="0">
                <a:latin typeface="Calibri"/>
                <a:cs typeface="Calibri"/>
              </a:rPr>
              <a:t> аренды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студии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7" name="object 23"/>
          <p:cNvSpPr txBox="1"/>
          <p:nvPr/>
        </p:nvSpPr>
        <p:spPr>
          <a:xfrm>
            <a:off x="6428232" y="5974079"/>
            <a:ext cx="1089660" cy="622300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1195"/>
              </a:lnSpc>
            </a:pPr>
            <a:r>
              <a:rPr sz="1000" spc="-10" dirty="0">
                <a:latin typeface="Calibri"/>
                <a:cs typeface="Calibri"/>
              </a:rPr>
              <a:t>Организация</a:t>
            </a:r>
            <a:endParaRPr sz="1000">
              <a:latin typeface="Calibri"/>
              <a:cs typeface="Calibri"/>
            </a:endParaRPr>
          </a:p>
          <a:p>
            <a:pPr marL="179070" marR="169545" algn="ctr">
              <a:lnSpc>
                <a:spcPct val="100000"/>
              </a:lnSpc>
            </a:pPr>
            <a:r>
              <a:rPr sz="1000" spc="-10" dirty="0">
                <a:latin typeface="Calibri"/>
                <a:cs typeface="Calibri"/>
              </a:rPr>
              <a:t>тематических </a:t>
            </a:r>
            <a:r>
              <a:rPr sz="1000" dirty="0">
                <a:latin typeface="Calibri"/>
                <a:cs typeface="Calibri"/>
              </a:rPr>
              <a:t>фотодней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и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latin typeface="Calibri"/>
                <a:cs typeface="Calibri"/>
              </a:rPr>
              <a:t>мастер-классов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8" name="object 24"/>
          <p:cNvSpPr txBox="1"/>
          <p:nvPr/>
        </p:nvSpPr>
        <p:spPr>
          <a:xfrm>
            <a:off x="7642859" y="5954267"/>
            <a:ext cx="1089660" cy="620395"/>
          </a:xfrm>
          <a:prstGeom prst="rect">
            <a:avLst/>
          </a:prstGeom>
          <a:solidFill>
            <a:srgbClr val="FFFFFF"/>
          </a:solidFill>
          <a:ln w="12192">
            <a:solidFill>
              <a:srgbClr val="286B9D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98425" marR="90805" indent="1270" algn="ctr">
              <a:lnSpc>
                <a:spcPct val="100000"/>
              </a:lnSpc>
              <a:spcBef>
                <a:spcPts val="220"/>
              </a:spcBef>
            </a:pPr>
            <a:r>
              <a:rPr sz="1200" spc="-10" dirty="0">
                <a:latin typeface="Calibri"/>
                <a:cs typeface="Calibri"/>
              </a:rPr>
              <a:t>Продажа подарочных сертификатов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4567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2780927"/>
            <a:ext cx="8219256" cy="1656185"/>
          </a:xfrm>
        </p:spPr>
        <p:txBody>
          <a:bodyPr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ru-RU" altLang="ru-RU" sz="5400" b="1" i="1" dirty="0"/>
              <a:t>Спасибо за </a:t>
            </a:r>
            <a:r>
              <a:rPr lang="ru-RU" altLang="ru-RU" sz="5400" b="1" i="1" dirty="0" smtClean="0"/>
              <a:t>внимание!</a:t>
            </a:r>
            <a:endParaRPr lang="ru-RU" altLang="ru-RU" sz="5400" b="1" i="1" dirty="0"/>
          </a:p>
        </p:txBody>
      </p:sp>
    </p:spTree>
    <p:extLst>
      <p:ext uri="{BB962C8B-B14F-4D97-AF65-F5344CB8AC3E}">
        <p14:creationId xmlns:p14="http://schemas.microsoft.com/office/powerpoint/2010/main" val="350452409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3990</TotalTime>
  <Words>779</Words>
  <Application>Microsoft Office PowerPoint</Application>
  <PresentationFormat>Экран (4:3)</PresentationFormat>
  <Paragraphs>174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Times New Roman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Суммарные инвестиции в проект: 4435900 рублей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Andrew Vorobiev</dc:creator>
  <cp:lastModifiedBy>TerehovAG</cp:lastModifiedBy>
  <cp:revision>351</cp:revision>
  <dcterms:created xsi:type="dcterms:W3CDTF">2010-03-03T07:51:47Z</dcterms:created>
  <dcterms:modified xsi:type="dcterms:W3CDTF">2024-12-06T09:37:15Z</dcterms:modified>
</cp:coreProperties>
</file>