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73" r:id="rId9"/>
    <p:sldId id="269" r:id="rId10"/>
    <p:sldId id="270" r:id="rId11"/>
  </p:sldIdLst>
  <p:sldSz cx="15119350" cy="10691813"/>
  <p:notesSz cx="9928225" cy="14357350"/>
  <p:embeddedFontLst>
    <p:embeddedFont>
      <p:font typeface="Arial Black" pitchFamily="34" charset="0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-1315" y="-86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35210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0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9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0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dk1"/>
                </a:solidFill>
              </a:rPr>
              <a:t>Ссылка на проект на сайте </a:t>
            </a:r>
            <a:r>
              <a:rPr lang="ru-RU" i="1" dirty="0" smtClean="0">
                <a:solidFill>
                  <a:schemeClr val="dk1"/>
                </a:solidFill>
              </a:rPr>
              <a:t>Архипелага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i="1" dirty="0" smtClean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686442" y="4883285"/>
            <a:ext cx="75596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/>
              <a:t>Портативный прибор для экспресс – анализа элементного состава порошков и растворов методом пламенно-плазменной спектрометрии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8076" y="9850056"/>
            <a:ext cx="755967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https://pt.2035.university/project/portativnyj-pribor-dla-ekspress-analiza-elementnogo-sostava-poroskov-i-rastvorov-metodom-plamenno-plazmennoj-spektrometrii/invite/17dd42a1-4ae4-40aa-a161-6cfe94354246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63845" y="2215920"/>
            <a:ext cx="13949464" cy="747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476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7675"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При качественном анализе веществ:</a:t>
            </a:r>
          </a:p>
          <a:p>
            <a:pPr lvl="0" indent="447675" algn="ctr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24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89325" lvl="0" indent="92075" algn="just" fontAlgn="base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-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Наличие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длительной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пробоподготовки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3489325" lvl="0" indent="92075" algn="just" fontAlgn="base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Необходимо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применение химических реагентов;</a:t>
            </a:r>
          </a:p>
          <a:p>
            <a:pPr marL="3489325" lvl="0" indent="92075" algn="just" fontAlgn="base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-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Исследование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пробы только в жидком состоянии;</a:t>
            </a:r>
          </a:p>
          <a:p>
            <a:pPr marL="3489325" lvl="0" algn="just" fontAlgn="base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Низкие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метрологические характеристики приборов.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89325" lvl="0" indent="-441325" algn="just" fontAlgn="base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-"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7675" algn="just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24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7675" algn="just" fontAlgn="base">
              <a:spcBef>
                <a:spcPct val="0"/>
              </a:spcBef>
              <a:spcAft>
                <a:spcPct val="0"/>
              </a:spcAft>
              <a:buClrTx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1264921" y="1794304"/>
            <a:ext cx="129387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533400" algn="just"/>
            <a:r>
              <a:rPr lang="ru-RU" sz="2400" dirty="0" smtClean="0"/>
              <a:t>Прибор </a:t>
            </a:r>
            <a:r>
              <a:rPr lang="ru-RU" sz="2400" dirty="0" smtClean="0"/>
              <a:t>на основе нового способа </a:t>
            </a:r>
            <a:r>
              <a:rPr lang="ru-RU" sz="2400" dirty="0" smtClean="0"/>
              <a:t>ЭППФ </a:t>
            </a:r>
            <a:r>
              <a:rPr lang="ru-RU" sz="2400" dirty="0" smtClean="0"/>
              <a:t>элементного состава вещества</a:t>
            </a:r>
            <a:r>
              <a:rPr lang="ru-RU" sz="2400" dirty="0"/>
              <a:t> </a:t>
            </a:r>
            <a:r>
              <a:rPr lang="ru-RU" sz="2400" dirty="0" smtClean="0"/>
              <a:t>в </a:t>
            </a:r>
            <a:r>
              <a:rPr lang="ru-RU" sz="2400" dirty="0" smtClean="0"/>
              <a:t> исполнениях:</a:t>
            </a:r>
            <a:endParaRPr lang="ru-RU" sz="2400" dirty="0" smtClean="0"/>
          </a:p>
          <a:p>
            <a:pPr indent="447675" algn="just"/>
            <a:endParaRPr lang="ru-RU" sz="2400" dirty="0" smtClean="0"/>
          </a:p>
          <a:p>
            <a:pPr indent="447675" algn="just"/>
            <a:r>
              <a:rPr lang="ru-RU" sz="2400" dirty="0" smtClean="0"/>
              <a:t>1.   Полевой </a:t>
            </a:r>
            <a:r>
              <a:rPr lang="ru-RU" sz="2400" dirty="0"/>
              <a:t>прибор для элементного состава веществ;</a:t>
            </a:r>
          </a:p>
          <a:p>
            <a:pPr indent="447675" algn="just"/>
            <a:endParaRPr lang="ru-RU" sz="2400" dirty="0"/>
          </a:p>
          <a:p>
            <a:pPr indent="447675" algn="just"/>
            <a:r>
              <a:rPr lang="ru-RU" sz="2400" dirty="0" smtClean="0"/>
              <a:t>2. Измерительный </a:t>
            </a:r>
            <a:r>
              <a:rPr lang="ru-RU" sz="2400" dirty="0"/>
              <a:t>блок для автоматизированных систем он - </a:t>
            </a:r>
            <a:r>
              <a:rPr lang="ru-RU" sz="2400" dirty="0" err="1"/>
              <a:t>лайн</a:t>
            </a:r>
            <a:r>
              <a:rPr lang="ru-RU" sz="2400" dirty="0"/>
              <a:t> контроля технологических процессов</a:t>
            </a:r>
          </a:p>
          <a:p>
            <a:pPr indent="447675" algn="just"/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4796861"/>
            <a:ext cx="4359275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680" y="5519173"/>
            <a:ext cx="8613775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1676400" y="2251227"/>
            <a:ext cx="12166600" cy="718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400" b="1" dirty="0" smtClean="0"/>
              <a:t>1.  </a:t>
            </a:r>
            <a:r>
              <a:rPr lang="ru-RU" sz="2400" b="1" u="sng" dirty="0" smtClean="0"/>
              <a:t>Пламенные фотометры.</a:t>
            </a:r>
            <a:r>
              <a:rPr lang="ru-RU" sz="2400" dirty="0" smtClean="0"/>
              <a:t> </a:t>
            </a:r>
          </a:p>
          <a:p>
            <a:pPr lvl="0" indent="533400" algn="just">
              <a:lnSpc>
                <a:spcPct val="115000"/>
              </a:lnSpc>
            </a:pPr>
            <a:r>
              <a:rPr lang="ru-RU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едостатки - определение </a:t>
            </a:r>
            <a:r>
              <a:rPr lang="ru-RU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элементного состава только в растворах, малое количество определяемых элементов, </a:t>
            </a:r>
            <a:r>
              <a:rPr lang="ru-RU" sz="2400" dirty="0"/>
              <a:t>анализ </a:t>
            </a:r>
            <a:r>
              <a:rPr lang="ru-RU" sz="2400" dirty="0" smtClean="0"/>
              <a:t>малой ограниченной </a:t>
            </a:r>
            <a:r>
              <a:rPr lang="ru-RU" sz="2400" dirty="0"/>
              <a:t>номенклатуры заранее известных </a:t>
            </a:r>
            <a:r>
              <a:rPr lang="ru-RU" sz="2400" dirty="0" smtClean="0"/>
              <a:t>элементов</a:t>
            </a:r>
            <a:r>
              <a:rPr lang="ru-RU" sz="2400" dirty="0" smtClean="0"/>
              <a:t>.</a:t>
            </a:r>
          </a:p>
          <a:p>
            <a:pPr lvl="0" indent="533400" algn="just">
              <a:lnSpc>
                <a:spcPct val="115000"/>
              </a:lnSpc>
            </a:pPr>
            <a:endParaRPr lang="ru-RU" sz="2400" dirty="0" smtClean="0"/>
          </a:p>
          <a:p>
            <a:pPr marR="0"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2400" dirty="0" smtClean="0"/>
          </a:p>
          <a:p>
            <a:pPr marR="0"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/>
              <a:t>2.  </a:t>
            </a:r>
            <a:r>
              <a:rPr lang="ru-RU" sz="2400" b="1" i="0" u="sng" strike="noStrike" cap="none" dirty="0" smtClean="0"/>
              <a:t>Атомно-абсорбционные приборы.</a:t>
            </a:r>
          </a:p>
          <a:p>
            <a:pPr lvl="0" indent="544513" algn="just">
              <a:lnSpc>
                <a:spcPct val="115000"/>
              </a:lnSpc>
            </a:pPr>
            <a:r>
              <a:rPr lang="ru-RU" sz="2400" dirty="0" smtClean="0"/>
              <a:t>Недостатки - не предназначены для одновременного многоэлементного анализа; требуют </a:t>
            </a:r>
            <a:r>
              <a:rPr lang="ru-RU" sz="2400" dirty="0" err="1" smtClean="0"/>
              <a:t>пробоподготовки</a:t>
            </a:r>
            <a:r>
              <a:rPr lang="ru-RU" sz="2400" dirty="0" smtClean="0"/>
              <a:t>, часто реагентов, имеют более высокую стоимость.</a:t>
            </a:r>
          </a:p>
          <a:p>
            <a:pPr lvl="0" indent="544513" algn="just">
              <a:lnSpc>
                <a:spcPct val="115000"/>
              </a:lnSpc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lvl="0" indent="544513" algn="just">
              <a:lnSpc>
                <a:spcPct val="115000"/>
              </a:lnSpc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300" b="1" i="0" u="none" strike="noStrike" cap="none" dirty="0" smtClean="0">
              <a:solidFill>
                <a:schemeClr val="tx1"/>
              </a:solidFill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300" b="1" i="0" u="none" strike="noStrike" cap="none" dirty="0" smtClean="0">
              <a:solidFill>
                <a:schemeClr val="tx1"/>
              </a:solidFill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i="0" u="none" strike="noStrike" cap="none" dirty="0" smtClean="0">
                <a:solidFill>
                  <a:schemeClr val="tx1"/>
                </a:solidFill>
              </a:rPr>
              <a:t> </a:t>
            </a:r>
            <a:endParaRPr sz="2300" b="1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836578" y="2181222"/>
            <a:ext cx="1383273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2300" algn="just"/>
            <a:r>
              <a:rPr lang="ru-RU" sz="2400" dirty="0" smtClean="0"/>
              <a:t>Мировой рынок спектрометров экспертно оцениваем  от 3 до 5 млрд</a:t>
            </a:r>
            <a:r>
              <a:rPr lang="ru-RU" sz="2400" dirty="0" smtClean="0"/>
              <a:t>. долларов </a:t>
            </a:r>
            <a:r>
              <a:rPr lang="ru-RU" sz="2400" dirty="0" smtClean="0"/>
              <a:t>США. Рынок растущий, темп роста по разным оценкам от 5 до 11%.</a:t>
            </a:r>
          </a:p>
          <a:p>
            <a:pPr indent="622300" algn="just"/>
            <a:r>
              <a:rPr lang="ru-RU" sz="2400" dirty="0" smtClean="0"/>
              <a:t>Основные производители: </a:t>
            </a:r>
            <a:r>
              <a:rPr lang="ru-RU" sz="2400" dirty="0" smtClean="0"/>
              <a:t>BRUKER</a:t>
            </a:r>
            <a:r>
              <a:rPr lang="ru-RU" sz="2400" dirty="0" smtClean="0"/>
              <a:t>, </a:t>
            </a:r>
            <a:r>
              <a:rPr lang="ru-RU" sz="2400" dirty="0" smtClean="0"/>
              <a:t>HITACHI, SHIMADZU </a:t>
            </a:r>
            <a:r>
              <a:rPr lang="ru-RU" sz="2400" dirty="0" smtClean="0"/>
              <a:t> и другие.</a:t>
            </a:r>
          </a:p>
          <a:p>
            <a:pPr indent="622300" algn="just"/>
            <a:endParaRPr lang="ru-RU" sz="2400" dirty="0" smtClean="0"/>
          </a:p>
          <a:p>
            <a:pPr indent="622300" algn="just"/>
            <a:r>
              <a:rPr lang="ru-RU" sz="2400" dirty="0" smtClean="0"/>
              <a:t>Российский рынок </a:t>
            </a:r>
            <a:r>
              <a:rPr lang="ru-RU" sz="2400" dirty="0" smtClean="0"/>
              <a:t>экспертно оцениваем в 30-50 млн. долларов США. </a:t>
            </a:r>
            <a:r>
              <a:rPr lang="ru-RU" sz="2400" dirty="0" smtClean="0"/>
              <a:t>Рынок растущий, темп роста соответствует среднемировому. </a:t>
            </a:r>
          </a:p>
          <a:p>
            <a:pPr indent="622300" algn="just"/>
            <a:r>
              <a:rPr lang="ru-RU" sz="2400" dirty="0" smtClean="0"/>
              <a:t>Основные российские производители: ГК «ЛЮМЭКС»,  ООО «ОКБ СПЕКТР», ООО «НПО «СПЕКТРОН» и др</a:t>
            </a:r>
            <a:r>
              <a:rPr lang="ru-RU" sz="2400" dirty="0" smtClean="0"/>
              <a:t>.</a:t>
            </a:r>
          </a:p>
          <a:p>
            <a:pPr indent="622300" algn="just"/>
            <a:endParaRPr lang="ru-RU" sz="2400" dirty="0" smtClean="0"/>
          </a:p>
          <a:p>
            <a:pPr indent="622300" algn="just"/>
            <a:r>
              <a:rPr lang="ru-RU" sz="2400" dirty="0" smtClean="0"/>
              <a:t>Планируем  к  концу 3 года с момента выхода на рынок обеспечить выручку не менее 0,5 млн. долларов США.</a:t>
            </a:r>
            <a:endParaRPr lang="ru-RU" sz="2400" dirty="0" smtClean="0"/>
          </a:p>
          <a:p>
            <a:pPr algn="just"/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797669" y="1459075"/>
            <a:ext cx="13696544" cy="85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endParaRPr lang="ru-RU" sz="2500" dirty="0" smtClean="0"/>
          </a:p>
          <a:p>
            <a:pPr indent="357188" algn="just"/>
            <a:r>
              <a:rPr lang="ru-RU" sz="2500" dirty="0" smtClean="0"/>
              <a:t> Основные </a:t>
            </a:r>
            <a:r>
              <a:rPr lang="ru-RU" sz="2500" dirty="0" smtClean="0"/>
              <a:t>потребители:</a:t>
            </a:r>
          </a:p>
          <a:p>
            <a:pPr marL="457200" indent="-457200" algn="just">
              <a:buAutoNum type="arabicPeriod"/>
            </a:pPr>
            <a:r>
              <a:rPr lang="ru-RU" sz="2500" dirty="0" smtClean="0"/>
              <a:t>Лаборатории точного земледелия, геохимии </a:t>
            </a:r>
            <a:r>
              <a:rPr lang="ru-RU" sz="2500" dirty="0"/>
              <a:t>и горнодобывающей промышленности, </a:t>
            </a:r>
            <a:r>
              <a:rPr lang="ru-RU" sz="2500" dirty="0" smtClean="0"/>
              <a:t>экологических служб </a:t>
            </a:r>
            <a:r>
              <a:rPr lang="ru-RU" sz="2500" dirty="0"/>
              <a:t>ПАО «</a:t>
            </a:r>
            <a:r>
              <a:rPr lang="ru-RU" sz="2500" dirty="0" err="1"/>
              <a:t>Транснефть</a:t>
            </a:r>
            <a:r>
              <a:rPr lang="ru-RU" sz="2500" dirty="0"/>
              <a:t>», АО «РЖД</a:t>
            </a:r>
            <a:r>
              <a:rPr lang="ru-RU" sz="2500" dirty="0" smtClean="0"/>
              <a:t>». </a:t>
            </a:r>
          </a:p>
          <a:p>
            <a:pPr marL="457200" algn="just"/>
            <a:r>
              <a:rPr lang="ru-RU" sz="2500" dirty="0" smtClean="0"/>
              <a:t>Задача: контроль концентрации щелочных металлов в</a:t>
            </a:r>
            <a:r>
              <a:rPr lang="ru-RU" sz="2500" dirty="0" smtClean="0"/>
              <a:t> почвах. Потребность более 10 тыс. штук. Отпускная </a:t>
            </a:r>
            <a:r>
              <a:rPr lang="ru-RU" sz="2500" dirty="0" smtClean="0"/>
              <a:t>рыночная цена 350 </a:t>
            </a:r>
            <a:r>
              <a:rPr lang="ru-RU" sz="2500" dirty="0" err="1" smtClean="0"/>
              <a:t>тыс.руб</a:t>
            </a:r>
            <a:r>
              <a:rPr lang="ru-RU" sz="2500" dirty="0" smtClean="0"/>
              <a:t>., при себестоимости прибора 200 </a:t>
            </a:r>
            <a:r>
              <a:rPr lang="ru-RU" sz="2500" dirty="0" err="1" smtClean="0"/>
              <a:t>тыс.руб</a:t>
            </a:r>
            <a:r>
              <a:rPr lang="ru-RU" sz="2500" dirty="0" smtClean="0"/>
              <a:t>.</a:t>
            </a:r>
          </a:p>
          <a:p>
            <a:pPr algn="just"/>
            <a:r>
              <a:rPr lang="ru-RU" sz="2500" dirty="0" smtClean="0"/>
              <a:t>2.  Лечебно-профилактические учреждения.</a:t>
            </a:r>
          </a:p>
          <a:p>
            <a:pPr marL="457200" algn="just"/>
            <a:r>
              <a:rPr lang="ru-RU" sz="2500" dirty="0" smtClean="0"/>
              <a:t>Задача: оперативный контроль щелочных металлов в биологических жидкостях.  </a:t>
            </a:r>
            <a:r>
              <a:rPr lang="ru-RU" sz="2500" dirty="0" smtClean="0"/>
              <a:t>Потребность не менее 2 </a:t>
            </a:r>
            <a:r>
              <a:rPr lang="ru-RU" sz="2500" dirty="0" err="1" smtClean="0"/>
              <a:t>тыс.штук</a:t>
            </a:r>
            <a:r>
              <a:rPr lang="ru-RU" sz="2500" dirty="0"/>
              <a:t>. Отпускная рыночная цена </a:t>
            </a:r>
            <a:r>
              <a:rPr lang="ru-RU" sz="2500" dirty="0" smtClean="0"/>
              <a:t>300 </a:t>
            </a:r>
            <a:r>
              <a:rPr lang="ru-RU" sz="2500" dirty="0" err="1"/>
              <a:t>тыс.руб</a:t>
            </a:r>
            <a:r>
              <a:rPr lang="ru-RU" sz="2500" dirty="0"/>
              <a:t>., при себестоимости прибора 200 </a:t>
            </a:r>
            <a:r>
              <a:rPr lang="ru-RU" sz="2500" dirty="0" err="1"/>
              <a:t>тыс.руб.</a:t>
            </a:r>
            <a:r>
              <a:rPr lang="ru-RU" sz="2500" dirty="0" err="1" smtClean="0"/>
              <a:t>НДС</a:t>
            </a:r>
            <a:r>
              <a:rPr lang="ru-RU" sz="2500" dirty="0" smtClean="0"/>
              <a:t> </a:t>
            </a:r>
            <a:r>
              <a:rPr lang="ru-RU" sz="2500" dirty="0" smtClean="0"/>
              <a:t>0%.</a:t>
            </a:r>
          </a:p>
          <a:p>
            <a:pPr algn="just"/>
            <a:r>
              <a:rPr lang="ru-RU" sz="2500" dirty="0" smtClean="0"/>
              <a:t>3.  Атомные </a:t>
            </a:r>
            <a:r>
              <a:rPr lang="ru-RU" sz="2500" dirty="0" smtClean="0"/>
              <a:t>станции, атомные подводные лодки. </a:t>
            </a:r>
            <a:endParaRPr lang="ru-RU" sz="2500" dirty="0" smtClean="0"/>
          </a:p>
          <a:p>
            <a:pPr marL="457200" indent="-457200" algn="just"/>
            <a:r>
              <a:rPr lang="ru-RU" sz="2500" dirty="0" smtClean="0"/>
              <a:t>     </a:t>
            </a:r>
            <a:r>
              <a:rPr lang="ru-RU" sz="2500" dirty="0" smtClean="0"/>
              <a:t>Задача: оперативный текущий </a:t>
            </a:r>
            <a:r>
              <a:rPr lang="ru-RU" sz="2500" dirty="0" smtClean="0"/>
              <a:t> </a:t>
            </a:r>
            <a:r>
              <a:rPr lang="ru-RU" sz="2500" dirty="0" smtClean="0"/>
              <a:t>контроль </a:t>
            </a:r>
            <a:r>
              <a:rPr lang="ru-RU" sz="2500" dirty="0" smtClean="0"/>
              <a:t>солей </a:t>
            </a:r>
            <a:r>
              <a:rPr lang="en-US" sz="2500" dirty="0" smtClean="0"/>
              <a:t>Na</a:t>
            </a:r>
            <a:r>
              <a:rPr lang="ru-RU" sz="2500" dirty="0" smtClean="0"/>
              <a:t> </a:t>
            </a:r>
            <a:r>
              <a:rPr lang="ru-RU" sz="2500" dirty="0" smtClean="0"/>
              <a:t> </a:t>
            </a:r>
            <a:r>
              <a:rPr lang="ru-RU" sz="2500" dirty="0" smtClean="0"/>
              <a:t>в контуре охлаждения</a:t>
            </a:r>
            <a:r>
              <a:rPr lang="ru-RU" sz="2500" dirty="0"/>
              <a:t>. Потребность </a:t>
            </a:r>
            <a:r>
              <a:rPr lang="ru-RU" sz="2500" dirty="0" smtClean="0"/>
              <a:t>сотни штук</a:t>
            </a:r>
            <a:r>
              <a:rPr lang="ru-RU" sz="2500" dirty="0"/>
              <a:t>. Отпускная рыночная цена </a:t>
            </a:r>
            <a:r>
              <a:rPr lang="ru-RU" sz="2500" dirty="0" smtClean="0"/>
              <a:t>400 </a:t>
            </a:r>
            <a:r>
              <a:rPr lang="ru-RU" sz="2500" dirty="0" err="1"/>
              <a:t>тыс.руб</a:t>
            </a:r>
            <a:r>
              <a:rPr lang="ru-RU" sz="2500" dirty="0"/>
              <a:t>., при себестоимости прибора 200 </a:t>
            </a:r>
            <a:r>
              <a:rPr lang="ru-RU" sz="2500" dirty="0" err="1"/>
              <a:t>тыс.руб.НДС</a:t>
            </a:r>
            <a:r>
              <a:rPr lang="ru-RU" sz="2500" dirty="0"/>
              <a:t> 0</a:t>
            </a:r>
            <a:r>
              <a:rPr lang="ru-RU" sz="2500" dirty="0" smtClean="0"/>
              <a:t>%.</a:t>
            </a:r>
            <a:endParaRPr lang="ru-RU" sz="2500" dirty="0"/>
          </a:p>
          <a:p>
            <a:pPr marL="457200" indent="-457200" algn="just"/>
            <a:r>
              <a:rPr lang="ru-RU" sz="2500" dirty="0" smtClean="0"/>
              <a:t>4. Поставщики </a:t>
            </a:r>
            <a:r>
              <a:rPr lang="ru-RU" sz="2500" dirty="0" smtClean="0"/>
              <a:t>интегрированных решений для он-</a:t>
            </a:r>
            <a:r>
              <a:rPr lang="ru-RU" sz="2500" dirty="0" err="1" smtClean="0"/>
              <a:t>лайн</a:t>
            </a:r>
            <a:r>
              <a:rPr lang="ru-RU" sz="2500" dirty="0" smtClean="0"/>
              <a:t> контроля производственных процессов.  Поставляем измерительный блок. </a:t>
            </a:r>
            <a:r>
              <a:rPr lang="ru-RU" sz="2500" dirty="0"/>
              <a:t>Потребность сотни штук</a:t>
            </a:r>
            <a:r>
              <a:rPr lang="ru-RU" sz="2500" dirty="0" smtClean="0"/>
              <a:t>. Отпускная </a:t>
            </a:r>
            <a:r>
              <a:rPr lang="ru-RU" sz="2500" dirty="0"/>
              <a:t>рыночная цена </a:t>
            </a:r>
            <a:r>
              <a:rPr lang="ru-RU" sz="2500" dirty="0" smtClean="0"/>
              <a:t>500 </a:t>
            </a:r>
            <a:r>
              <a:rPr lang="ru-RU" sz="2500" dirty="0" err="1"/>
              <a:t>тыс.руб</a:t>
            </a:r>
            <a:r>
              <a:rPr lang="ru-RU" sz="2500" dirty="0"/>
              <a:t>., при себестоимости прибора 200 </a:t>
            </a:r>
            <a:r>
              <a:rPr lang="ru-RU" sz="2500" dirty="0" err="1"/>
              <a:t>тыс.руб</a:t>
            </a:r>
            <a:r>
              <a:rPr lang="ru-RU" sz="2500" dirty="0" smtClean="0"/>
              <a:t>.</a:t>
            </a:r>
          </a:p>
          <a:p>
            <a:pPr marL="457200" indent="-457200" algn="just"/>
            <a:r>
              <a:rPr lang="ru-RU" sz="2500" dirty="0" smtClean="0"/>
              <a:t>5. Экспорт </a:t>
            </a:r>
            <a:r>
              <a:rPr lang="ru-RU" sz="2500" dirty="0" smtClean="0"/>
              <a:t>в страны СНГ, арабские страны, Израиль, некоторые страны Латинской Америки и Африки. </a:t>
            </a:r>
            <a:r>
              <a:rPr lang="ru-RU" sz="2500" dirty="0"/>
              <a:t>Потребность </a:t>
            </a:r>
            <a:r>
              <a:rPr lang="ru-RU" sz="2500" dirty="0" smtClean="0"/>
              <a:t>тысячи </a:t>
            </a:r>
            <a:r>
              <a:rPr lang="ru-RU" sz="2500" dirty="0"/>
              <a:t>штук. Отпускная рыночная цена </a:t>
            </a:r>
            <a:r>
              <a:rPr lang="ru-RU" sz="2500" dirty="0" smtClean="0"/>
              <a:t>400 </a:t>
            </a:r>
            <a:r>
              <a:rPr lang="ru-RU" sz="2500" dirty="0" err="1"/>
              <a:t>тыс.руб</a:t>
            </a:r>
            <a:r>
              <a:rPr lang="ru-RU" sz="2500" dirty="0"/>
              <a:t>., при себестоимости прибора 200 </a:t>
            </a:r>
            <a:r>
              <a:rPr lang="ru-RU" sz="2500" dirty="0" err="1" smtClean="0"/>
              <a:t>тыс.руб</a:t>
            </a:r>
            <a:r>
              <a:rPr lang="ru-RU" sz="2500" dirty="0" smtClean="0"/>
              <a:t>. </a:t>
            </a:r>
            <a:r>
              <a:rPr lang="ru-RU" sz="2500" dirty="0" smtClean="0"/>
              <a:t>Возврат </a:t>
            </a:r>
            <a:r>
              <a:rPr lang="ru-RU" sz="2500" dirty="0" smtClean="0"/>
              <a:t>НДС при поставках </a:t>
            </a:r>
            <a:r>
              <a:rPr lang="ru-RU" sz="2500" dirty="0" smtClean="0"/>
              <a:t>за пределы Таможенного Союза</a:t>
            </a:r>
            <a:r>
              <a:rPr lang="ru-RU" sz="2500" dirty="0"/>
              <a:t>.</a:t>
            </a:r>
            <a:endParaRPr lang="ru-RU" sz="25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" descr="C:\Users\Вячеслав\Desktop\Проекты Циклон Гражданка\5.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23899" y="1937888"/>
            <a:ext cx="3688055" cy="2381129"/>
          </a:xfrm>
          <a:prstGeom prst="rect">
            <a:avLst/>
          </a:prstGeom>
          <a:noFill/>
        </p:spPr>
      </p:pic>
      <p:pic>
        <p:nvPicPr>
          <p:cNvPr id="16385" name="Picture 1" descr="C:\Users\Вячеслав\Desktop\Проекты Циклон Гражданка\5.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2668" y="1914308"/>
            <a:ext cx="3440619" cy="2393958"/>
          </a:xfrm>
          <a:prstGeom prst="rect">
            <a:avLst/>
          </a:prstGeom>
          <a:noFill/>
        </p:spPr>
      </p:pic>
      <p:pic>
        <p:nvPicPr>
          <p:cNvPr id="16386" name="Picture 2" descr="C:\Users\Вячеслав\Desktop\Проекты Циклон Гражданка\5.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855900" y="1186711"/>
            <a:ext cx="3089073" cy="313230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472046" y="4444383"/>
            <a:ext cx="31917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Совмещение пламени с плазмой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461527" y="4428995"/>
            <a:ext cx="31917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Совмещение пламени с плазмой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220201" y="4459772"/>
            <a:ext cx="5899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   Стенд для исследования</a:t>
            </a:r>
          </a:p>
          <a:p>
            <a:pPr algn="ctr"/>
            <a:r>
              <a:rPr lang="ru-RU" sz="2400" dirty="0" smtClean="0"/>
              <a:t>Способа ЭППФ</a:t>
            </a:r>
            <a:endParaRPr lang="ru-RU" sz="240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8"/>
          <a:srcRect b="8764"/>
          <a:stretch>
            <a:fillRect/>
          </a:stretch>
        </p:blipFill>
        <p:spPr bwMode="auto">
          <a:xfrm>
            <a:off x="3978956" y="5470414"/>
            <a:ext cx="2854461" cy="36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9"/>
          <a:srcRect b="8104"/>
          <a:stretch>
            <a:fillRect/>
          </a:stretch>
        </p:blipFill>
        <p:spPr bwMode="auto">
          <a:xfrm>
            <a:off x="9596135" y="5470414"/>
            <a:ext cx="2804302" cy="368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472046" y="9399944"/>
            <a:ext cx="7559675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36575" algn="ctr"/>
            <a:r>
              <a:rPr lang="ru-RU" sz="2500" dirty="0" smtClean="0"/>
              <a:t>Патент на новый </a:t>
            </a:r>
            <a:endParaRPr lang="ru-RU" sz="2500" dirty="0" smtClean="0"/>
          </a:p>
          <a:p>
            <a:pPr indent="536575" algn="ctr"/>
            <a:r>
              <a:rPr lang="ru-RU" sz="2500" dirty="0" smtClean="0"/>
              <a:t>способ </a:t>
            </a:r>
            <a:r>
              <a:rPr lang="ru-RU" sz="2500" dirty="0" smtClean="0"/>
              <a:t>ЭППФ</a:t>
            </a:r>
            <a:endParaRPr lang="ru-RU" sz="25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998402" y="8660040"/>
            <a:ext cx="61261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ctr"/>
            <a:r>
              <a:rPr lang="ru-RU" sz="2500" dirty="0" smtClean="0"/>
              <a:t>Патент на устройство фотометра</a:t>
            </a:r>
          </a:p>
          <a:p>
            <a:pPr indent="536575" algn="ctr"/>
            <a:r>
              <a:rPr lang="ru-RU" sz="2500" dirty="0" smtClean="0"/>
              <a:t> на новом способе ЭППФ</a:t>
            </a:r>
            <a:endParaRPr lang="ru-RU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8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1134624" y="2498652"/>
            <a:ext cx="1299615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endParaRPr lang="ru-RU" sz="800" dirty="0"/>
          </a:p>
          <a:p>
            <a:pPr algn="just"/>
            <a:endParaRPr lang="ru-RU" sz="2400" dirty="0" smtClean="0">
              <a:solidFill>
                <a:srgbClr val="00003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/>
              <a:buAutoNum type="arabicPeriod"/>
            </a:pPr>
            <a:r>
              <a:rPr lang="ru-RU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Передача </a:t>
            </a:r>
            <a:r>
              <a:rPr lang="ru-RU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научно-технического задела и интеллектуальной собственности на возмездной основе </a:t>
            </a:r>
            <a:r>
              <a:rPr lang="ru-RU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Индустриальному  партнеру. </a:t>
            </a:r>
            <a:endParaRPr lang="ru-RU" sz="2400" dirty="0" smtClean="0">
              <a:solidFill>
                <a:srgbClr val="00003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/>
              <a:buAutoNum type="arabicPeriod"/>
            </a:pPr>
            <a:endParaRPr lang="ru-RU" sz="2400" dirty="0" smtClean="0">
              <a:solidFill>
                <a:srgbClr val="00003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/>
              <a:buAutoNum type="arabicPeriod"/>
            </a:pPr>
            <a:r>
              <a:rPr lang="ru-RU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Дальнейшее развитие </a:t>
            </a:r>
            <a:r>
              <a:rPr lang="ru-RU" sz="2400" dirty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под брендом Индустриального партнера в качестве его R&amp;D – </a:t>
            </a:r>
            <a:r>
              <a:rPr lang="ru-RU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центра по тематике.</a:t>
            </a:r>
            <a:endParaRPr lang="ru-RU" sz="2400" dirty="0">
              <a:solidFill>
                <a:srgbClr val="00003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/>
              <a:buAutoNum type="arabicPeriod"/>
            </a:pPr>
            <a:endParaRPr lang="ru-RU" sz="2400" dirty="0" smtClean="0">
              <a:solidFill>
                <a:srgbClr val="00003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34624" y="6749887"/>
            <a:ext cx="129961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0838" algn="just"/>
            <a:endParaRPr lang="ru-RU" sz="24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0838" algn="just"/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1552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6392884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None/>
            </a:pPr>
            <a:r>
              <a:rPr lang="ru-RU" sz="1800" dirty="0" smtClean="0"/>
              <a:t>Руководитель проекта           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  <a:r>
              <a:rPr lang="ru-RU" sz="1800" dirty="0" smtClean="0"/>
              <a:t>                                                       </a:t>
            </a:r>
          </a:p>
          <a:p>
            <a:pPr marL="0" indent="0" algn="just">
              <a:buNone/>
            </a:pPr>
            <a:r>
              <a:rPr lang="ru-RU" sz="1800" dirty="0" smtClean="0"/>
              <a:t>Автор 8 патентов, которые внедрены и используются в приборостроении гражданского и военного назначения.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05723" y="6021559"/>
            <a:ext cx="3109500" cy="534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Темкин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 Вячеслав Витальевич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20873" y="639288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Научный руководитель проекта</a:t>
            </a:r>
          </a:p>
          <a:p>
            <a:pPr marL="0" indent="0" algn="just">
              <a:buNone/>
            </a:pPr>
            <a:r>
              <a:rPr lang="ru-RU" sz="1800" dirty="0" smtClean="0"/>
              <a:t>Автор более 150 научных публикаций. Автор более 50 патентов, которые внедрены и используются как в космической технике, так и в приборах медицинского и научного применения.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20873" y="602155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err="1" smtClean="0"/>
              <a:t>Певгов</a:t>
            </a:r>
            <a:r>
              <a:rPr lang="ru-RU" sz="1800" b="1" dirty="0" smtClean="0"/>
              <a:t> 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Вячеслав Геннадьевич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797112" y="6404270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Главный конструктор проекта</a:t>
            </a:r>
          </a:p>
          <a:p>
            <a:pPr marL="0" indent="0" algn="just">
              <a:buNone/>
            </a:pPr>
            <a:r>
              <a:rPr lang="ru-RU" sz="1800" dirty="0" smtClean="0"/>
              <a:t>Автор более 20 патентов, которые внедрены и используются в приборостроении гражданского и военного назначения.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797112" y="601348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Панин 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Александр Михайлович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264568" y="6400632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Руководитель группы            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1800" dirty="0" smtClean="0"/>
              <a:t>Автор 2 патентов, которые внедрены и используются в приборостроении гражданского назначения.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284023" y="599039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err="1" smtClean="0"/>
              <a:t>Горелкина</a:t>
            </a:r>
            <a:r>
              <a:rPr lang="ru-RU" sz="1800" b="1" dirty="0" smtClean="0"/>
              <a:t> 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Екатерина Николаевна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pic>
        <p:nvPicPr>
          <p:cNvPr id="29" name="Рисунок 28" descr="Темкин В.В.(3,5х4,5).jpg"/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t="12378" b="12378"/>
          <a:stretch>
            <a:fillRect/>
          </a:stretch>
        </p:blipFill>
        <p:spPr>
          <a:xfrm>
            <a:off x="881063" y="3892550"/>
            <a:ext cx="2998787" cy="3000375"/>
          </a:xfrm>
        </p:spPr>
      </p:pic>
      <p:pic>
        <p:nvPicPr>
          <p:cNvPr id="30" name="Рисунок 1"/>
          <p:cNvPicPr>
            <a:picLocks noChangeAspect="1" noChangeArrowheads="1"/>
          </p:cNvPicPr>
          <p:nvPr/>
        </p:nvPicPr>
        <p:blipFill>
          <a:blip r:embed="rId6"/>
          <a:srcRect t="6046" b="6046"/>
          <a:stretch>
            <a:fillRect/>
          </a:stretch>
        </p:blipFill>
        <p:spPr bwMode="auto">
          <a:xfrm>
            <a:off x="4402204" y="2685103"/>
            <a:ext cx="2993628" cy="2995849"/>
          </a:xfrm>
          <a:prstGeom prst="rect">
            <a:avLst/>
          </a:prstGeom>
          <a:noFill/>
        </p:spPr>
      </p:pic>
      <p:pic>
        <p:nvPicPr>
          <p:cNvPr id="31" name="Рисунок 30" descr="Темкин В.В.(3,5х4,5).jpg"/>
          <p:cNvPicPr>
            <a:picLocks noChangeAspect="1"/>
          </p:cNvPicPr>
          <p:nvPr/>
        </p:nvPicPr>
        <p:blipFill>
          <a:blip r:embed="rId5"/>
          <a:srcRect t="12370" b="12370"/>
          <a:stretch>
            <a:fillRect/>
          </a:stretch>
        </p:blipFill>
        <p:spPr>
          <a:xfrm>
            <a:off x="875894" y="2724015"/>
            <a:ext cx="2974187" cy="2976394"/>
          </a:xfrm>
          <a:prstGeom prst="rect">
            <a:avLst/>
          </a:prstGeom>
        </p:spPr>
      </p:pic>
      <p:pic>
        <p:nvPicPr>
          <p:cNvPr id="32" name="Рисунок 31" descr="Панин А.М..jpg"/>
          <p:cNvPicPr>
            <a:picLocks noChangeAspect="1"/>
          </p:cNvPicPr>
          <p:nvPr/>
        </p:nvPicPr>
        <p:blipFill>
          <a:blip r:embed="rId7"/>
          <a:srcRect t="5497" b="5497"/>
          <a:stretch>
            <a:fillRect/>
          </a:stretch>
        </p:blipFill>
        <p:spPr>
          <a:xfrm>
            <a:off x="7862802" y="2645924"/>
            <a:ext cx="3012961" cy="3015197"/>
          </a:xfrm>
          <a:prstGeom prst="rect">
            <a:avLst/>
          </a:prstGeom>
        </p:spPr>
      </p:pic>
      <p:pic>
        <p:nvPicPr>
          <p:cNvPr id="33" name="Рисунок 32" descr="фото.jpg"/>
          <p:cNvPicPr>
            <a:picLocks noChangeAspect="1"/>
          </p:cNvPicPr>
          <p:nvPr/>
        </p:nvPicPr>
        <p:blipFill>
          <a:blip r:embed="rId8"/>
          <a:srcRect t="10342" b="10342"/>
          <a:stretch>
            <a:fillRect/>
          </a:stretch>
        </p:blipFill>
        <p:spPr>
          <a:xfrm>
            <a:off x="11291835" y="2626739"/>
            <a:ext cx="3013068" cy="30153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10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078820108"/>
              </p:ext>
            </p:extLst>
          </p:nvPr>
        </p:nvGraphicFramePr>
        <p:xfrm>
          <a:off x="790575" y="6886900"/>
          <a:ext cx="5863725" cy="208271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(906) 666-66-38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v.v.temkin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bk.ru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579</Words>
  <Application>Microsoft Office PowerPoint</Application>
  <PresentationFormat>Произвольный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Arial Black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Конкуренты</vt:lpstr>
      <vt:lpstr>Рынок</vt:lpstr>
      <vt:lpstr>Бизнес-модель</vt:lpstr>
      <vt:lpstr>Текущие результаты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Вячеслав</dc:creator>
  <cp:lastModifiedBy>Екатерина Горелкина</cp:lastModifiedBy>
  <cp:revision>32</cp:revision>
  <dcterms:modified xsi:type="dcterms:W3CDTF">2022-07-13T20:08:43Z</dcterms:modified>
</cp:coreProperties>
</file>