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0" r:id="rId1"/>
    <p:sldMasterId id="2147483671" r:id="rId2"/>
  </p:sldMasterIdLst>
  <p:notesMasterIdLst>
    <p:notesMasterId r:id="rId15"/>
  </p:notesMasterIdLst>
  <p:sldIdLst>
    <p:sldId id="268" r:id="rId3"/>
    <p:sldId id="269" r:id="rId4"/>
    <p:sldId id="270" r:id="rId5"/>
    <p:sldId id="271" r:id="rId6"/>
    <p:sldId id="260" r:id="rId7"/>
    <p:sldId id="272" r:id="rId8"/>
    <p:sldId id="262" r:id="rId9"/>
    <p:sldId id="273" r:id="rId10"/>
    <p:sldId id="264" r:id="rId11"/>
    <p:sldId id="274" r:id="rId12"/>
    <p:sldId id="266" r:id="rId13"/>
    <p:sldId id="275" r:id="rId14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16"/>
      <p:bold r:id="rId17"/>
      <p:italic r:id="rId18"/>
      <p:boldItalic r:id="rId19"/>
    </p:embeddedFont>
    <p:embeddedFont>
      <p:font typeface="Century Gothic" panose="020B0502020202020204" pitchFamily="34" charset="0"/>
      <p:regular r:id="rId20"/>
      <p:bold r:id="rId21"/>
      <p:italic r:id="rId22"/>
      <p:boldItalic r:id="rId23"/>
    </p:embeddedFont>
    <p:embeddedFont>
      <p:font typeface="Helvetica Neue" panose="020B0604020202020204" charset="0"/>
      <p:regular r:id="rId24"/>
      <p:bold r:id="rId25"/>
      <p:italic r:id="rId26"/>
      <p:boldItalic r:id="rId27"/>
    </p:embeddedFont>
    <p:embeddedFont>
      <p:font typeface="Raleway" pitchFamily="2" charset="-52"/>
      <p:regular r:id="rId28"/>
      <p:bold r:id="rId29"/>
      <p:italic r:id="rId30"/>
      <p:boldItalic r:id="rId31"/>
    </p:embeddedFont>
    <p:embeddedFont>
      <p:font typeface="Raleway SemiBold" pitchFamily="2" charset="-52"/>
      <p:regular r:id="rId32"/>
      <p:bold r:id="rId33"/>
      <p:italic r:id="rId34"/>
      <p:boldItalic r:id="rId3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E1DB597A-4C1C-48EB-8609-40558315F04F}">
  <a:tblStyle styleId="{E1DB597A-4C1C-48EB-8609-40558315F04F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3" d="100"/>
          <a:sy n="93" d="100"/>
        </p:scale>
        <p:origin x="906" y="8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font" Target="fonts/font3.fntdata"/><Relationship Id="rId26" Type="http://schemas.openxmlformats.org/officeDocument/2006/relationships/font" Target="fonts/font11.fntdata"/><Relationship Id="rId39" Type="http://schemas.openxmlformats.org/officeDocument/2006/relationships/tableStyles" Target="tableStyles.xml"/><Relationship Id="rId21" Type="http://schemas.openxmlformats.org/officeDocument/2006/relationships/font" Target="fonts/font6.fntdata"/><Relationship Id="rId34" Type="http://schemas.openxmlformats.org/officeDocument/2006/relationships/font" Target="fonts/font19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2.fntdata"/><Relationship Id="rId25" Type="http://schemas.openxmlformats.org/officeDocument/2006/relationships/font" Target="fonts/font10.fntdata"/><Relationship Id="rId33" Type="http://schemas.openxmlformats.org/officeDocument/2006/relationships/font" Target="fonts/font18.fntdata"/><Relationship Id="rId38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29" Type="http://schemas.openxmlformats.org/officeDocument/2006/relationships/font" Target="fonts/font1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9.fntdata"/><Relationship Id="rId32" Type="http://schemas.openxmlformats.org/officeDocument/2006/relationships/font" Target="fonts/font17.fntdata"/><Relationship Id="rId37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8.fntdata"/><Relationship Id="rId28" Type="http://schemas.openxmlformats.org/officeDocument/2006/relationships/font" Target="fonts/font13.fntdata"/><Relationship Id="rId36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font" Target="fonts/font4.fntdata"/><Relationship Id="rId31" Type="http://schemas.openxmlformats.org/officeDocument/2006/relationships/font" Target="fonts/font16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7.fntdata"/><Relationship Id="rId27" Type="http://schemas.openxmlformats.org/officeDocument/2006/relationships/font" Target="fonts/font12.fntdata"/><Relationship Id="rId30" Type="http://schemas.openxmlformats.org/officeDocument/2006/relationships/font" Target="fonts/font15.fntdata"/><Relationship Id="rId35" Type="http://schemas.openxmlformats.org/officeDocument/2006/relationships/font" Target="fonts/font20.fntdata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102" name="Google Shape;10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120" name="Google Shape;12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141" name="Google Shape;141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155" name="Google Shape;155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169" name="Google Shape;169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183" name="Google Shape;183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192" name="Google Shape;192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206" name="Google Shape;206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0" name="Google Shape;220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0" name="Google Shape;230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244" name="Google Shape;244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260" name="Google Shape;260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 txBox="1">
            <a:spLocks noGrp="1"/>
          </p:cNvSpPr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body" idx="1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>
            <a:spLocks noGrp="1"/>
          </p:cNvSpPr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17" name="Google Shape;17;p4"/>
          <p:cNvSpPr txBox="1">
            <a:spLocks noGrp="1"/>
          </p:cNvSpPr>
          <p:nvPr>
            <p:ph type="subTitle" idx="1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sldNum" idx="12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 dirty="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" name="Google Shape;19;p4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0" i="0" u="none" strike="noStrike" cap="none" dirty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аш макет 1">
  <p:cSld name="CUSTOM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22" name="Google Shape;22;p5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 dirty="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" name="Google Shape;23;p5"/>
          <p:cNvSpPr txBox="1">
            <a:spLocks noGrp="1"/>
          </p:cNvSpPr>
          <p:nvPr>
            <p:ph type="title" idx="2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sz="2200" b="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">
  <p:cSld name="DEFAULT">
    <p:bg>
      <p:bgPr>
        <a:solidFill>
          <a:schemeClr val="lt1"/>
        </a:solidFill>
        <a:effectLst/>
      </p:bgPr>
    </p:bg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6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 dirty="0"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>
  <p:cSld name="1_Title and body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8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8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1" name="Google Shape;31;p8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 dirty="0"/>
          </a:p>
        </p:txBody>
      </p:sp>
      <p:pic>
        <p:nvPicPr>
          <p:cNvPr id="32" name="Google Shape;32;p8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1">
  <p:cSld name="1_Title and body 2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9"/>
          <p:cNvPicPr preferRelativeResize="0"/>
          <p:nvPr/>
        </p:nvPicPr>
        <p:blipFill rotWithShape="1">
          <a:blip r:embed="rId2">
            <a:alphaModFix/>
          </a:blip>
          <a:srcRect t="1755" r="2181" b="4320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9"/>
          <p:cNvPicPr preferRelativeResize="0"/>
          <p:nvPr/>
        </p:nvPicPr>
        <p:blipFill rotWithShape="1">
          <a:blip r:embed="rId3">
            <a:alphaModFix amt="32000"/>
          </a:blip>
          <a:srcRect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9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 dirty="0"/>
          </a:p>
        </p:txBody>
      </p:sp>
      <p:pic>
        <p:nvPicPr>
          <p:cNvPr id="39" name="Google Shape;39;p9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2">
  <p:cSld name="1_Title and body 3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10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4" name="Google Shape;44;p10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 dirty="0"/>
          </a:p>
        </p:txBody>
      </p:sp>
      <p:pic>
        <p:nvPicPr>
          <p:cNvPr id="45" name="Google Shape;45;p10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49" name="Google Shape;49;p11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50" name="Google Shape;50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 dirty="0"/>
          </a:p>
        </p:txBody>
      </p:sp>
      <p:pic>
        <p:nvPicPr>
          <p:cNvPr id="51" name="Google Shape;51;p11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Название раздела 1">
  <p:cSld name="SECTION_HEADER_1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3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58" name="Google Shape;58;p13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61" name="Google Shape;61;p14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62" name="Google Shape;62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5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65" name="Google Shape;65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9" name="Google Shape;69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3" name="Google Shape;73;p17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4" name="Google Shape;74;p1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80" name="Google Shape;80;p19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81" name="Google Shape;81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0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84" name="Google Shape;84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21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88" name="Google Shape;88;p21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89" name="Google Shape;89;p21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0" name="Google Shape;90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93" name="Google Shape;93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3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6" name="Google Shape;96;p23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7" name="Google Shape;97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slideLayout" Target="../slideLayouts/slideLayout22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sz="2700" b="1" i="0" u="none" strike="noStrike" cap="non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marR="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914400" marR="0" lvl="1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marR="0" lvl="2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marR="0" lvl="3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marR="0" lvl="4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marR="0" lvl="5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3200400" marR="0" lvl="6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3657600" marR="0" lvl="7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4114800" marR="0" lvl="8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4" name="Google Shape;54;p1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5" name="Google Shape;55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  <p:sldLayoutId id="2147483669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jp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mailto:polik.20010908@gmail.com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71497" y="4393987"/>
            <a:ext cx="512349" cy="3799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25" descr="E:\-=Tanya=-\2035 Работа\-=Айдентика 2035=-\лого университета\Univer20_35_RGB_white.emf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56817" y="4395438"/>
            <a:ext cx="750522" cy="371391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25"/>
          <p:cNvSpPr txBox="1">
            <a:spLocks noGrp="1"/>
          </p:cNvSpPr>
          <p:nvPr>
            <p:ph type="title"/>
          </p:nvPr>
        </p:nvSpPr>
        <p:spPr>
          <a:xfrm>
            <a:off x="456676" y="1241525"/>
            <a:ext cx="4655700" cy="2092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100" dirty="0">
                <a:solidFill>
                  <a:schemeClr val="dk1"/>
                </a:solidFill>
              </a:rPr>
              <a:t>СИСТЕМА ДОСТАВКИ ЛЕКАРСТВ НА ПОЛИМЕРНОЙ ОСНОВЕ</a:t>
            </a:r>
            <a:endParaRPr sz="3100" dirty="0"/>
          </a:p>
        </p:txBody>
      </p:sp>
      <p:sp>
        <p:nvSpPr>
          <p:cNvPr id="107" name="Google Shape;107;p25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38253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1200"/>
              <a:buNone/>
            </a:pPr>
            <a:endParaRPr dirty="0"/>
          </a:p>
        </p:txBody>
      </p:sp>
      <p:pic>
        <p:nvPicPr>
          <p:cNvPr id="108" name="Google Shape;108;p25"/>
          <p:cNvPicPr preferRelativeResize="0"/>
          <p:nvPr/>
        </p:nvPicPr>
        <p:blipFill rotWithShape="1">
          <a:blip r:embed="rId5">
            <a:alphaModFix/>
          </a:blip>
          <a:srcRect l="48519"/>
          <a:stretch/>
        </p:blipFill>
        <p:spPr>
          <a:xfrm>
            <a:off x="5224606" y="669600"/>
            <a:ext cx="2832753" cy="4473901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25"/>
          <p:cNvSpPr/>
          <p:nvPr/>
        </p:nvSpPr>
        <p:spPr>
          <a:xfrm>
            <a:off x="5224661" y="0"/>
            <a:ext cx="28326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25"/>
          <p:cNvSpPr/>
          <p:nvPr/>
        </p:nvSpPr>
        <p:spPr>
          <a:xfrm>
            <a:off x="8057357" y="1098450"/>
            <a:ext cx="10866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25"/>
          <p:cNvSpPr/>
          <p:nvPr/>
        </p:nvSpPr>
        <p:spPr>
          <a:xfrm rot="10800000" flipH="1">
            <a:off x="8057357" y="3469800"/>
            <a:ext cx="10866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" name="Google Shape;112;p25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3" name="Google Shape;113;p2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222402" y="252469"/>
            <a:ext cx="756788" cy="593679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2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5" name="Google Shape;115;p2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</a:t>
            </a:fld>
            <a:endParaRPr sz="10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6" name="Google Shape;116;p2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305500" y="295942"/>
            <a:ext cx="1486635" cy="506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25"/>
          <p:cNvPicPr preferRelativeResize="0"/>
          <p:nvPr/>
        </p:nvPicPr>
        <p:blipFill rotWithShape="1">
          <a:blip r:embed="rId8">
            <a:alphaModFix/>
          </a:blip>
          <a:srcRect l="10654" r="56081"/>
          <a:stretch/>
        </p:blipFill>
        <p:spPr>
          <a:xfrm>
            <a:off x="7069480" y="157070"/>
            <a:ext cx="606550" cy="784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6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" name="Google Shape;123;p26"/>
          <p:cNvSpPr txBox="1">
            <a:spLocks noGrp="1"/>
          </p:cNvSpPr>
          <p:nvPr>
            <p:ph type="body" idx="1"/>
          </p:nvPr>
        </p:nvSpPr>
        <p:spPr>
          <a:xfrm>
            <a:off x="456818" y="1883081"/>
            <a:ext cx="6153300" cy="3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25000" lnSpcReduction="20000"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ct val="142857"/>
              <a:buNone/>
            </a:pPr>
            <a:endParaRPr dirty="0"/>
          </a:p>
        </p:txBody>
      </p:sp>
      <p:sp>
        <p:nvSpPr>
          <p:cNvPr id="124" name="Google Shape;124;p26"/>
          <p:cNvSpPr/>
          <p:nvPr/>
        </p:nvSpPr>
        <p:spPr>
          <a:xfrm>
            <a:off x="7229232" y="0"/>
            <a:ext cx="1914000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5" name="Google Shape;125;p26"/>
          <p:cNvSpPr/>
          <p:nvPr/>
        </p:nvSpPr>
        <p:spPr>
          <a:xfrm>
            <a:off x="7494444" y="3461532"/>
            <a:ext cx="1648500" cy="16938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6" name="Google Shape;126;p26"/>
          <p:cNvSpPr/>
          <p:nvPr/>
        </p:nvSpPr>
        <p:spPr>
          <a:xfrm>
            <a:off x="7494443" y="321818"/>
            <a:ext cx="16485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7" name="Google Shape;127;p26"/>
          <p:cNvSpPr/>
          <p:nvPr/>
        </p:nvSpPr>
        <p:spPr>
          <a:xfrm>
            <a:off x="7494443" y="1891712"/>
            <a:ext cx="1648500" cy="1569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8" name="Google Shape;128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84182" y="3916831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2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84189" y="671990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p26"/>
          <p:cNvSpPr/>
          <p:nvPr/>
        </p:nvSpPr>
        <p:spPr>
          <a:xfrm>
            <a:off x="7229232" y="309844"/>
            <a:ext cx="265500" cy="4833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1" name="Google Shape;131;p26"/>
          <p:cNvSpPr txBox="1"/>
          <p:nvPr/>
        </p:nvSpPr>
        <p:spPr>
          <a:xfrm>
            <a:off x="132" y="2252681"/>
            <a:ext cx="7229100" cy="12926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1219200" marR="0" lvl="0" indent="-381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Raleway"/>
              <a:buChar char="●"/>
            </a:pPr>
            <a:r>
              <a:rPr lang="ru" sz="12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Отсутствие сырья для производства оболочек</a:t>
            </a:r>
          </a:p>
          <a:p>
            <a:pPr marL="1219200" marR="0" lvl="0" indent="-381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Raleway"/>
              <a:buChar char="●"/>
            </a:pPr>
            <a:r>
              <a:rPr lang="ru" sz="12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Высокие затраты на транспортировку в страну</a:t>
            </a:r>
          </a:p>
          <a:p>
            <a:pPr marL="1219200" marR="0" lvl="0" indent="-381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Raleway"/>
              <a:buChar char="●"/>
            </a:pPr>
            <a:r>
              <a:rPr lang="ru" sz="1200" b="0" i="0" u="none" strike="noStrike" cap="none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Необходимость кишечнорастворимых оболочек</a:t>
            </a:r>
          </a:p>
          <a:p>
            <a:pPr marL="1219200" marR="0" lvl="0" indent="-381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Raleway"/>
              <a:buChar char="●"/>
            </a:pPr>
            <a:endParaRPr sz="1200" b="0" i="0" u="none" strike="noStrike" cap="none" dirty="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32" name="Google Shape;132;p26"/>
          <p:cNvSpPr txBox="1"/>
          <p:nvPr/>
        </p:nvSpPr>
        <p:spPr>
          <a:xfrm>
            <a:off x="532950" y="915175"/>
            <a:ext cx="6208200" cy="61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750" tIns="77750" rIns="77750" bIns="777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ru" sz="3000" b="0" i="0" u="none" strike="noStrike" cap="none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АКТУАЛЬНОСТЬ ПРОЕКТА</a:t>
            </a:r>
            <a:endParaRPr sz="3000" b="0" i="0" u="none" strike="noStrike" cap="none" dirty="0">
              <a:solidFill>
                <a:srgbClr val="8F00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grpSp>
        <p:nvGrpSpPr>
          <p:cNvPr id="133" name="Google Shape;133;p26"/>
          <p:cNvGrpSpPr/>
          <p:nvPr/>
        </p:nvGrpSpPr>
        <p:grpSpPr>
          <a:xfrm>
            <a:off x="0" y="681925"/>
            <a:ext cx="4728304" cy="97200"/>
            <a:chOff x="0" y="692501"/>
            <a:chExt cx="2624940" cy="97200"/>
          </a:xfrm>
        </p:grpSpPr>
        <p:sp>
          <p:nvSpPr>
            <p:cNvPr id="134" name="Google Shape;134;p26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5" name="Google Shape;135;p26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6" name="Google Shape;136;p26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7" name="Google Shape;137;p26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8" name="Google Shape;138;p26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7"/>
          <p:cNvSpPr txBox="1">
            <a:spLocks noGrp="1"/>
          </p:cNvSpPr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 dirty="0">
                <a:solidFill>
                  <a:schemeClr val="dk1"/>
                </a:solidFill>
              </a:rPr>
              <a:t>ЦЕЛЕВАЯ АУДИТОРИЯ</a:t>
            </a:r>
            <a:endParaRPr sz="3000" dirty="0">
              <a:solidFill>
                <a:schemeClr val="dk1"/>
              </a:solidFill>
            </a:endParaRPr>
          </a:p>
        </p:txBody>
      </p:sp>
      <p:sp>
        <p:nvSpPr>
          <p:cNvPr id="144" name="Google Shape;144;p27"/>
          <p:cNvSpPr txBox="1">
            <a:spLocks noGrp="1"/>
          </p:cNvSpPr>
          <p:nvPr>
            <p:ph type="body" idx="1"/>
          </p:nvPr>
        </p:nvSpPr>
        <p:spPr>
          <a:xfrm>
            <a:off x="456818" y="262603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06400" lvl="0" indent="-266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dirty="0">
                <a:solidFill>
                  <a:srgbClr val="132C40"/>
                </a:solidFill>
              </a:rPr>
              <a:t>Предприятия, изготавливающие лекарственные препараты для кишечника с кишечнорастворимыми оболочками.</a:t>
            </a:r>
          </a:p>
          <a:p>
            <a:pPr marL="406400" lvl="0" indent="-266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endParaRPr dirty="0">
              <a:solidFill>
                <a:srgbClr val="132C40"/>
              </a:solidFill>
            </a:endParaRPr>
          </a:p>
          <a:p>
            <a:pPr marL="1016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1300" dirty="0">
              <a:solidFill>
                <a:srgbClr val="132C40"/>
              </a:solidFill>
            </a:endParaRPr>
          </a:p>
        </p:txBody>
      </p:sp>
      <p:sp>
        <p:nvSpPr>
          <p:cNvPr id="145" name="Google Shape;145;p2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6" name="Google Shape;146;p2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3</a:t>
            </a:fld>
            <a:endParaRPr sz="10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Google Shape;147;p27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" name="Google Shape;148;p2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9" name="Google Shape;149;p2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0" name="Google Shape;150;p2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1" name="Google Shape;151;p2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52" name="Google Shape;152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30" y="656240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8"/>
          <p:cNvSpPr txBox="1">
            <a:spLocks noGrp="1"/>
          </p:cNvSpPr>
          <p:nvPr>
            <p:ph type="title"/>
          </p:nvPr>
        </p:nvSpPr>
        <p:spPr>
          <a:xfrm>
            <a:off x="456817" y="14864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ПРОБЛЕМА</a:t>
            </a:r>
            <a:endParaRPr sz="3000" dirty="0">
              <a:solidFill>
                <a:schemeClr val="dk1"/>
              </a:solidFill>
            </a:endParaRPr>
          </a:p>
        </p:txBody>
      </p:sp>
      <p:sp>
        <p:nvSpPr>
          <p:cNvPr id="158" name="Google Shape;158;p28"/>
          <p:cNvSpPr txBox="1">
            <a:spLocks noGrp="1"/>
          </p:cNvSpPr>
          <p:nvPr>
            <p:ph type="body" idx="1"/>
          </p:nvPr>
        </p:nvSpPr>
        <p:spPr>
          <a:xfrm>
            <a:off x="456817" y="2583501"/>
            <a:ext cx="6568200" cy="16750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1397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endParaRPr lang="ru" dirty="0">
              <a:solidFill>
                <a:srgbClr val="132C40"/>
              </a:solidFill>
            </a:endParaRPr>
          </a:p>
          <a:p>
            <a:pPr marL="406400" lvl="0" indent="-266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dirty="0">
                <a:solidFill>
                  <a:srgbClr val="132C40"/>
                </a:solidFill>
              </a:rPr>
              <a:t>Отсутствие технологии (сырья) для изготовления кишечнорастворимых оболочек</a:t>
            </a:r>
          </a:p>
          <a:p>
            <a:pPr marL="406400" lvl="0" indent="-266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dirty="0">
                <a:solidFill>
                  <a:srgbClr val="132C40"/>
                </a:solidFill>
              </a:rPr>
              <a:t>Отсутствие отечественного производителя</a:t>
            </a:r>
          </a:p>
          <a:p>
            <a:pPr marL="406400" lvl="0" indent="-266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dirty="0">
                <a:solidFill>
                  <a:srgbClr val="132C40"/>
                </a:solidFill>
              </a:rPr>
              <a:t>Зависимость Российских фармакологических компаний от зарубежного рынка</a:t>
            </a:r>
          </a:p>
          <a:p>
            <a:pPr marL="406400" lvl="0" indent="-266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endParaRPr dirty="0">
              <a:solidFill>
                <a:srgbClr val="132C40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 sz="1400" dirty="0">
              <a:solidFill>
                <a:srgbClr val="132C40"/>
              </a:solidFill>
            </a:endParaRPr>
          </a:p>
          <a:p>
            <a:pPr marL="1016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1400" dirty="0">
              <a:solidFill>
                <a:srgbClr val="132C40"/>
              </a:solidFill>
            </a:endParaRPr>
          </a:p>
        </p:txBody>
      </p:sp>
      <p:sp>
        <p:nvSpPr>
          <p:cNvPr id="159" name="Google Shape;159;p2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0" name="Google Shape;160;p2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4</a:t>
            </a:fld>
            <a:endParaRPr sz="10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" name="Google Shape;161;p28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2" name="Google Shape;162;p2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3" name="Google Shape;163;p2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4" name="Google Shape;164;p2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5" name="Google Shape;165;p2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66" name="Google Shape;166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2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9"/>
          <p:cNvSpPr txBox="1">
            <a:spLocks noGrp="1"/>
          </p:cNvSpPr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РЕШЕНИЕ</a:t>
            </a:r>
            <a:endParaRPr sz="3000" dirty="0">
              <a:solidFill>
                <a:schemeClr val="dk1"/>
              </a:solidFill>
            </a:endParaRPr>
          </a:p>
        </p:txBody>
      </p:sp>
      <p:sp>
        <p:nvSpPr>
          <p:cNvPr id="172" name="Google Shape;172;p29"/>
          <p:cNvSpPr txBox="1">
            <a:spLocks noGrp="1"/>
          </p:cNvSpPr>
          <p:nvPr>
            <p:ph type="body" idx="1"/>
          </p:nvPr>
        </p:nvSpPr>
        <p:spPr>
          <a:xfrm>
            <a:off x="530721" y="2330898"/>
            <a:ext cx="7993200" cy="18343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406400" lvl="0" indent="-266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-RU" sz="1400" kern="100" dirty="0">
                <a:effectLst/>
                <a:latin typeface="Raleway" pitchFamily="2" charset="-52"/>
                <a:ea typeface="Calibri" panose="020F0502020204030204" pitchFamily="34" charset="0"/>
                <a:cs typeface="Times New Roman" panose="02020603050405020304" pitchFamily="18" charset="0"/>
              </a:rPr>
              <a:t>В дистиллированную воду добавляется Лаурилсульфат натрия и перемешивается до полного растворения, после чего добавляется </a:t>
            </a:r>
            <a:r>
              <a:rPr lang="en-US" sz="1400" kern="100" dirty="0">
                <a:effectLst/>
                <a:latin typeface="Raleway" pitchFamily="2" charset="-52"/>
                <a:ea typeface="Calibri" panose="020F0502020204030204" pitchFamily="34" charset="0"/>
                <a:cs typeface="Times New Roman" panose="02020603050405020304" pitchFamily="18" charset="0"/>
              </a:rPr>
              <a:t>L</a:t>
            </a:r>
            <a:r>
              <a:rPr lang="ru-RU" sz="1400" kern="100" dirty="0">
                <a:effectLst/>
                <a:latin typeface="Raleway" pitchFamily="2" charset="-52"/>
                <a:ea typeface="Calibri" panose="020F0502020204030204" pitchFamily="34" charset="0"/>
                <a:cs typeface="Times New Roman" panose="02020603050405020304" pitchFamily="18" charset="0"/>
              </a:rPr>
              <a:t>-аргинин</a:t>
            </a:r>
          </a:p>
          <a:p>
            <a:pPr marL="406400" lvl="0" indent="-266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-RU" sz="1400" kern="100" dirty="0">
                <a:effectLst/>
                <a:latin typeface="Raleway" pitchFamily="2" charset="-52"/>
                <a:ea typeface="Calibri" panose="020F0502020204030204" pitchFamily="34" charset="0"/>
                <a:cs typeface="Times New Roman" panose="02020603050405020304" pitchFamily="18" charset="0"/>
              </a:rPr>
              <a:t>Ацетилфталилцеллюлоза диспергируется в полученном растворе</a:t>
            </a:r>
          </a:p>
          <a:p>
            <a:pPr marL="406400" lvl="0" indent="-266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-RU" sz="1400" kern="100" dirty="0">
                <a:effectLst/>
                <a:latin typeface="Raleway" pitchFamily="2" charset="-52"/>
                <a:ea typeface="Calibri" panose="020F0502020204030204" pitchFamily="34" charset="0"/>
                <a:cs typeface="Times New Roman" panose="02020603050405020304" pitchFamily="18" charset="0"/>
              </a:rPr>
              <a:t>Отдельно приготовляется дисперсия из талька и пигментов, которая добавляется полученной ранее суспензии с ацетилфталилцеллюлоза</a:t>
            </a:r>
            <a:endParaRPr lang="ru-RU" sz="1400" kern="100" dirty="0">
              <a:latin typeface="Raleway" pitchFamily="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06400" lvl="0" indent="-266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-RU" sz="1400" kern="100" dirty="0">
                <a:effectLst/>
                <a:latin typeface="Raleway" pitchFamily="2" charset="-52"/>
                <a:ea typeface="Calibri" panose="020F0502020204030204" pitchFamily="34" charset="0"/>
                <a:cs typeface="Times New Roman" panose="02020603050405020304" pitchFamily="18" charset="0"/>
              </a:rPr>
              <a:t>В полученный раствор добавляется триэтилцитрат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 sz="1300" dirty="0">
              <a:solidFill>
                <a:srgbClr val="132C40"/>
              </a:solidFill>
            </a:endParaRPr>
          </a:p>
        </p:txBody>
      </p:sp>
      <p:sp>
        <p:nvSpPr>
          <p:cNvPr id="173" name="Google Shape;173;p2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4" name="Google Shape;174;p2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5</a:t>
            </a:fld>
            <a:endParaRPr sz="10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175;p29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6" name="Google Shape;176;p2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7" name="Google Shape;177;p2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8" name="Google Shape;178;p2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9" name="Google Shape;179;p2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80" name="Google Shape;180;p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21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30"/>
          <p:cNvSpPr txBox="1">
            <a:spLocks noGrp="1"/>
          </p:cNvSpPr>
          <p:nvPr>
            <p:ph type="title"/>
          </p:nvPr>
        </p:nvSpPr>
        <p:spPr>
          <a:xfrm>
            <a:off x="432332" y="445031"/>
            <a:ext cx="7976100" cy="104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ЦЕННОСТЬ, ЦЕННОСТНОЕ ПРЕДЛОЖЕНИЕ</a:t>
            </a:r>
            <a:endParaRPr sz="3000" dirty="0">
              <a:solidFill>
                <a:schemeClr val="dk1"/>
              </a:solidFill>
            </a:endParaRPr>
          </a:p>
        </p:txBody>
      </p:sp>
      <p:sp>
        <p:nvSpPr>
          <p:cNvPr id="186" name="Google Shape;186;p30"/>
          <p:cNvSpPr txBox="1">
            <a:spLocks noGrp="1"/>
          </p:cNvSpPr>
          <p:nvPr>
            <p:ph type="body" idx="1"/>
          </p:nvPr>
        </p:nvSpPr>
        <p:spPr>
          <a:xfrm>
            <a:off x="356132" y="1481081"/>
            <a:ext cx="7743900" cy="3301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 dirty="0">
              <a:solidFill>
                <a:srgbClr val="132C40"/>
              </a:solidFill>
            </a:endParaRPr>
          </a:p>
        </p:txBody>
      </p:sp>
      <p:sp>
        <p:nvSpPr>
          <p:cNvPr id="187" name="Google Shape;187;p30"/>
          <p:cNvSpPr txBox="1"/>
          <p:nvPr/>
        </p:nvSpPr>
        <p:spPr>
          <a:xfrm>
            <a:off x="808056" y="2242037"/>
            <a:ext cx="7291975" cy="24283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600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Мы, команда ХимТис, помогаем предприятиям по изготовлению кишечнорастворимых капсул решать проблему импортозамещения сырья с помощью разработки технологической карты производства аналогового полимера и получать экономию времени и денежных средств.</a:t>
            </a: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 dirty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88" name="Google Shape;188;p30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9" name="Google Shape;189;p30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6</a:t>
            </a:fld>
            <a:endParaRPr sz="10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3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5" name="Google Shape;195;p3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7</a:t>
            </a:fld>
            <a:endParaRPr sz="10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6" name="Google Shape;196;p31"/>
          <p:cNvSpPr/>
          <p:nvPr/>
        </p:nvSpPr>
        <p:spPr>
          <a:xfrm>
            <a:off x="456818" y="1270144"/>
            <a:ext cx="15684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8" name="Google Shape;198;p31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РЫНОК</a:t>
            </a:r>
            <a:endParaRPr sz="3000" dirty="0">
              <a:solidFill>
                <a:schemeClr val="lt1"/>
              </a:solidFill>
            </a:endParaRPr>
          </a:p>
        </p:txBody>
      </p:sp>
      <p:sp>
        <p:nvSpPr>
          <p:cNvPr id="199" name="Google Shape;199;p31"/>
          <p:cNvSpPr txBox="1">
            <a:spLocks noGrp="1"/>
          </p:cNvSpPr>
          <p:nvPr>
            <p:ph type="body" idx="1"/>
          </p:nvPr>
        </p:nvSpPr>
        <p:spPr>
          <a:xfrm>
            <a:off x="456817" y="2142354"/>
            <a:ext cx="7993200" cy="21236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dirty="0"/>
              <a:t>Мы работаем на рынке B2B</a:t>
            </a:r>
            <a:endParaRPr dirty="0"/>
          </a:p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dirty="0"/>
              <a:t>Наша Целевая Аудитория это 340 фармакологических компаний, изготавливающих готовые лекарственные формы и субстанции в России</a:t>
            </a:r>
            <a:endParaRPr dirty="0"/>
          </a:p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dirty="0"/>
              <a:t>Наше решение будет стоить 4,03 рубля за одну оболочку (4030 рублей за 1000 оболочек)</a:t>
            </a:r>
            <a:endParaRPr dirty="0"/>
          </a:p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dirty="0"/>
              <a:t>Потенциальные клиенты – 3 компании в Томской области, производящие лекарственные препараты и использующие кишечнорастворимые оболочки (но не производящие их)</a:t>
            </a:r>
            <a:endParaRPr dirty="0"/>
          </a:p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dirty="0"/>
              <a:t>Сможем заработать в первый год – 145 080 рублей</a:t>
            </a:r>
            <a:endParaRPr dirty="0"/>
          </a:p>
        </p:txBody>
      </p:sp>
      <p:sp>
        <p:nvSpPr>
          <p:cNvPr id="200" name="Google Shape;200;p31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1" name="Google Shape;201;p31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2" name="Google Shape;202;p31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3" name="Google Shape;203;p31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32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0" name="Google Shape;210;p32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8</a:t>
            </a:fld>
            <a:endParaRPr sz="10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1" name="Google Shape;211;p32"/>
          <p:cNvSpPr/>
          <p:nvPr/>
        </p:nvSpPr>
        <p:spPr>
          <a:xfrm>
            <a:off x="456818" y="1270144"/>
            <a:ext cx="35247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2" name="Google Shape;212;p32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БИЗНЕС-МОДЕЛЬ</a:t>
            </a:r>
            <a:endParaRPr sz="3000" dirty="0">
              <a:solidFill>
                <a:schemeClr val="lt1"/>
              </a:solidFill>
            </a:endParaRPr>
          </a:p>
        </p:txBody>
      </p:sp>
      <p:sp>
        <p:nvSpPr>
          <p:cNvPr id="213" name="Google Shape;213;p32"/>
          <p:cNvSpPr txBox="1">
            <a:spLocks noGrp="1"/>
          </p:cNvSpPr>
          <p:nvPr>
            <p:ph type="body" idx="1"/>
          </p:nvPr>
        </p:nvSpPr>
        <p:spPr>
          <a:xfrm>
            <a:off x="456817" y="2498036"/>
            <a:ext cx="7993200" cy="12926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dirty="0"/>
              <a:t>Мы будем делать технологию производства полимера для кишечнорастворимых капсул</a:t>
            </a:r>
            <a:endParaRPr dirty="0"/>
          </a:p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dirty="0"/>
              <a:t>У нас будут покупать структуру полимера</a:t>
            </a:r>
            <a:endParaRPr dirty="0"/>
          </a:p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dirty="0"/>
              <a:t>Дополнительно мы можем зарабатывать на продаже технологии  производства оболочек для других лекарственных препаратов и БАДов</a:t>
            </a:r>
            <a:endParaRPr dirty="0"/>
          </a:p>
        </p:txBody>
      </p:sp>
      <p:sp>
        <p:nvSpPr>
          <p:cNvPr id="214" name="Google Shape;214;p32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5" name="Google Shape;215;p32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6" name="Google Shape;216;p32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7" name="Google Shape;217;p32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33"/>
          <p:cNvSpPr txBox="1">
            <a:spLocks noGrp="1"/>
          </p:cNvSpPr>
          <p:nvPr>
            <p:ph type="title"/>
          </p:nvPr>
        </p:nvSpPr>
        <p:spPr>
          <a:xfrm>
            <a:off x="456817" y="869639"/>
            <a:ext cx="4655700" cy="6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b="1" dirty="0">
                <a:latin typeface="Raleway"/>
                <a:ea typeface="Raleway"/>
                <a:cs typeface="Raleway"/>
                <a:sym typeface="Raleway"/>
              </a:rPr>
              <a:t>ТЕКУЩИЕ РЕЗУЛЬТАТЫ</a:t>
            </a:r>
            <a:endParaRPr b="1" dirty="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23" name="Google Shape;223;p33"/>
          <p:cNvSpPr txBox="1">
            <a:spLocks noGrp="1"/>
          </p:cNvSpPr>
          <p:nvPr>
            <p:ph type="body" idx="1"/>
          </p:nvPr>
        </p:nvSpPr>
        <p:spPr>
          <a:xfrm>
            <a:off x="456817" y="1750017"/>
            <a:ext cx="7993200" cy="8217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171450" indent="-171450">
              <a:buClr>
                <a:schemeClr val="tx1"/>
              </a:buClr>
            </a:pPr>
            <a:r>
              <a:rPr lang="ru" dirty="0"/>
              <a:t>Разработана технологическая карта производства полимера для кишечнорастворимых оболочек</a:t>
            </a:r>
          </a:p>
          <a:p>
            <a:pPr marL="171450" indent="-171450">
              <a:buClr>
                <a:schemeClr val="tx1"/>
              </a:buClr>
            </a:pPr>
            <a:r>
              <a:rPr lang="ru" dirty="0"/>
              <a:t>Рассчитана цена за 1 оболочку</a:t>
            </a:r>
          </a:p>
          <a:p>
            <a:pPr marL="171450" indent="-171450">
              <a:buClr>
                <a:schemeClr val="tx1"/>
              </a:buClr>
            </a:pPr>
            <a:r>
              <a:rPr lang="ru-RU" dirty="0"/>
              <a:t>О</a:t>
            </a:r>
            <a:r>
              <a:rPr lang="ru" dirty="0"/>
              <a:t>пределен рынок и потенциальные клиенты</a:t>
            </a:r>
            <a:endParaRPr dirty="0"/>
          </a:p>
        </p:txBody>
      </p:sp>
      <p:sp>
        <p:nvSpPr>
          <p:cNvPr id="224" name="Google Shape;224;p3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5" name="Google Shape;225;p3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6" name="Google Shape;226;p3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7" name="Google Shape;227;p3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552F26A4-87EA-9FAA-F551-884F4E8EDFF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8366933"/>
              </p:ext>
            </p:extLst>
          </p:nvPr>
        </p:nvGraphicFramePr>
        <p:xfrm>
          <a:off x="1604962" y="2965992"/>
          <a:ext cx="5934075" cy="1649349"/>
        </p:xfrm>
        <a:graphic>
          <a:graphicData uri="http://schemas.openxmlformats.org/drawingml/2006/table">
            <a:tbl>
              <a:tblPr firstRow="1" firstCol="1" bandRow="1">
                <a:tableStyleId>{E1DB597A-4C1C-48EB-8609-40558315F04F}</a:tableStyleId>
              </a:tblPr>
              <a:tblGrid>
                <a:gridCol w="2966720">
                  <a:extLst>
                    <a:ext uri="{9D8B030D-6E8A-4147-A177-3AD203B41FA5}">
                      <a16:colId xmlns:a16="http://schemas.microsoft.com/office/drawing/2014/main" val="3475166448"/>
                    </a:ext>
                  </a:extLst>
                </a:gridCol>
                <a:gridCol w="2967355">
                  <a:extLst>
                    <a:ext uri="{9D8B030D-6E8A-4147-A177-3AD203B41FA5}">
                      <a16:colId xmlns:a16="http://schemas.microsoft.com/office/drawing/2014/main" val="298376577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</a:pPr>
                      <a:r>
                        <a:rPr lang="ru-RU" sz="1200" b="1" kern="100" dirty="0">
                          <a:effectLst/>
                          <a:latin typeface="Raleway" pitchFamily="2" charset="-52"/>
                        </a:rPr>
                        <a:t>Компонент</a:t>
                      </a:r>
                      <a:endParaRPr lang="ru-RU" sz="1200" b="1" kern="100" dirty="0">
                        <a:effectLst/>
                        <a:latin typeface="Raleway" pitchFamily="2" charset="-5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1" kern="100" dirty="0">
                          <a:effectLst/>
                          <a:latin typeface="Raleway" pitchFamily="2" charset="-52"/>
                        </a:rPr>
                        <a:t>% в/в</a:t>
                      </a:r>
                      <a:endParaRPr lang="ru-RU" sz="1200" b="1" kern="100" dirty="0">
                        <a:effectLst/>
                        <a:latin typeface="Raleway" pitchFamily="2" charset="-5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374187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</a:pPr>
                      <a:r>
                        <a:rPr lang="ru-RU" sz="1200" kern="100" dirty="0">
                          <a:effectLst/>
                          <a:latin typeface="Raleway" pitchFamily="2" charset="-52"/>
                        </a:rPr>
                        <a:t>Ацетилфталилцеллюлоза</a:t>
                      </a:r>
                      <a:endParaRPr lang="ru-RU" sz="1200" kern="100" dirty="0">
                        <a:effectLst/>
                        <a:latin typeface="Raleway" pitchFamily="2" charset="-5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kern="100" dirty="0">
                          <a:effectLst/>
                          <a:latin typeface="Raleway" pitchFamily="2" charset="-52"/>
                        </a:rPr>
                        <a:t>12</a:t>
                      </a:r>
                      <a:endParaRPr lang="ru-RU" sz="1200" kern="100" dirty="0">
                        <a:effectLst/>
                        <a:latin typeface="Raleway" pitchFamily="2" charset="-5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4798987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</a:pPr>
                      <a:r>
                        <a:rPr lang="en-US" sz="1200" kern="100" dirty="0">
                          <a:effectLst/>
                          <a:latin typeface="Raleway" pitchFamily="2" charset="-52"/>
                        </a:rPr>
                        <a:t>L-</a:t>
                      </a:r>
                      <a:r>
                        <a:rPr lang="ru-RU" sz="1200" kern="100" dirty="0">
                          <a:effectLst/>
                          <a:latin typeface="Raleway" pitchFamily="2" charset="-52"/>
                        </a:rPr>
                        <a:t>аргинин</a:t>
                      </a:r>
                      <a:endParaRPr lang="ru-RU" sz="1200" kern="100" dirty="0">
                        <a:effectLst/>
                        <a:latin typeface="Raleway" pitchFamily="2" charset="-5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kern="100" dirty="0">
                          <a:effectLst/>
                          <a:latin typeface="Raleway" pitchFamily="2" charset="-52"/>
                        </a:rPr>
                        <a:t>0,33</a:t>
                      </a:r>
                      <a:endParaRPr lang="ru-RU" sz="1200" kern="100" dirty="0">
                        <a:effectLst/>
                        <a:latin typeface="Raleway" pitchFamily="2" charset="-5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8575531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</a:pPr>
                      <a:r>
                        <a:rPr lang="ru-RU" sz="1200" kern="100" dirty="0">
                          <a:effectLst/>
                          <a:latin typeface="Raleway" pitchFamily="2" charset="-52"/>
                        </a:rPr>
                        <a:t>Триэтилцитрат</a:t>
                      </a:r>
                      <a:endParaRPr lang="ru-RU" sz="1200" kern="100" dirty="0">
                        <a:effectLst/>
                        <a:latin typeface="Raleway" pitchFamily="2" charset="-5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kern="100" dirty="0">
                          <a:effectLst/>
                          <a:latin typeface="Raleway" pitchFamily="2" charset="-52"/>
                        </a:rPr>
                        <a:t>3,6</a:t>
                      </a:r>
                      <a:endParaRPr lang="ru-RU" sz="1200" kern="100" dirty="0">
                        <a:effectLst/>
                        <a:latin typeface="Raleway" pitchFamily="2" charset="-5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1526593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</a:pPr>
                      <a:r>
                        <a:rPr lang="ru-RU" sz="1200" kern="100" dirty="0">
                          <a:effectLst/>
                          <a:latin typeface="Raleway" pitchFamily="2" charset="-52"/>
                        </a:rPr>
                        <a:t>Лаурилсульфат натрия</a:t>
                      </a:r>
                      <a:endParaRPr lang="ru-RU" sz="1200" kern="100" dirty="0">
                        <a:effectLst/>
                        <a:latin typeface="Raleway" pitchFamily="2" charset="-5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kern="100" dirty="0">
                          <a:effectLst/>
                          <a:latin typeface="Raleway" pitchFamily="2" charset="-52"/>
                        </a:rPr>
                        <a:t>0,12</a:t>
                      </a:r>
                      <a:endParaRPr lang="ru-RU" sz="1200" kern="100" dirty="0">
                        <a:effectLst/>
                        <a:latin typeface="Raleway" pitchFamily="2" charset="-5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0775162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</a:pPr>
                      <a:r>
                        <a:rPr lang="ru-RU" sz="1200" kern="100" dirty="0">
                          <a:effectLst/>
                          <a:latin typeface="Raleway" pitchFamily="2" charset="-52"/>
                        </a:rPr>
                        <a:t>Тальк</a:t>
                      </a:r>
                      <a:endParaRPr lang="ru-RU" sz="1200" kern="100" dirty="0">
                        <a:effectLst/>
                        <a:latin typeface="Raleway" pitchFamily="2" charset="-5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kern="100" dirty="0">
                          <a:effectLst/>
                          <a:latin typeface="Raleway" pitchFamily="2" charset="-52"/>
                        </a:rPr>
                        <a:t>3,6</a:t>
                      </a:r>
                      <a:endParaRPr lang="ru-RU" sz="1200" kern="100" dirty="0">
                        <a:effectLst/>
                        <a:latin typeface="Raleway" pitchFamily="2" charset="-5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6889332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</a:pPr>
                      <a:r>
                        <a:rPr lang="ru-RU" sz="1200" kern="100" dirty="0">
                          <a:effectLst/>
                          <a:latin typeface="Raleway" pitchFamily="2" charset="-52"/>
                        </a:rPr>
                        <a:t>Оксид титана (</a:t>
                      </a:r>
                      <a:r>
                        <a:rPr lang="en-US" sz="1200" kern="100" dirty="0">
                          <a:effectLst/>
                          <a:latin typeface="Raleway" pitchFamily="2" charset="-52"/>
                        </a:rPr>
                        <a:t>IV)</a:t>
                      </a:r>
                      <a:endParaRPr lang="ru-RU" sz="1200" kern="100" dirty="0">
                        <a:effectLst/>
                        <a:latin typeface="Raleway" pitchFamily="2" charset="-5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kern="100" dirty="0">
                          <a:effectLst/>
                          <a:latin typeface="Raleway" pitchFamily="2" charset="-52"/>
                        </a:rPr>
                        <a:t>0,5</a:t>
                      </a:r>
                      <a:endParaRPr lang="ru-RU" sz="1200" kern="100" dirty="0">
                        <a:effectLst/>
                        <a:latin typeface="Raleway" pitchFamily="2" charset="-5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447879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</a:pPr>
                      <a:r>
                        <a:rPr lang="ru-RU" sz="1200" kern="100" dirty="0">
                          <a:effectLst/>
                          <a:latin typeface="Raleway" pitchFamily="2" charset="-52"/>
                        </a:rPr>
                        <a:t>Оксид железа (</a:t>
                      </a:r>
                      <a:r>
                        <a:rPr lang="en-US" sz="1200" kern="100" dirty="0">
                          <a:effectLst/>
                          <a:latin typeface="Raleway" pitchFamily="2" charset="-52"/>
                        </a:rPr>
                        <a:t>III)</a:t>
                      </a:r>
                      <a:endParaRPr lang="ru-RU" sz="1200" kern="100" dirty="0">
                        <a:effectLst/>
                        <a:latin typeface="Raleway" pitchFamily="2" charset="-5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kern="100" dirty="0">
                          <a:effectLst/>
                          <a:latin typeface="Raleway" pitchFamily="2" charset="-52"/>
                        </a:rPr>
                        <a:t>0,5</a:t>
                      </a:r>
                      <a:endParaRPr lang="ru-RU" sz="1200" kern="100" dirty="0">
                        <a:effectLst/>
                        <a:latin typeface="Raleway" pitchFamily="2" charset="-5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9517253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</a:pPr>
                      <a:r>
                        <a:rPr lang="ru-RU" sz="1200" kern="100" dirty="0">
                          <a:effectLst/>
                          <a:latin typeface="Raleway" pitchFamily="2" charset="-52"/>
                        </a:rPr>
                        <a:t>Деионизированная вода</a:t>
                      </a:r>
                      <a:endParaRPr lang="ru-RU" sz="1200" kern="100" dirty="0">
                        <a:effectLst/>
                        <a:latin typeface="Raleway" pitchFamily="2" charset="-5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kern="100" dirty="0">
                          <a:effectLst/>
                          <a:latin typeface="Raleway" pitchFamily="2" charset="-52"/>
                        </a:rPr>
                        <a:t>79,35</a:t>
                      </a:r>
                      <a:endParaRPr lang="ru-RU" sz="1200" kern="100" dirty="0">
                        <a:effectLst/>
                        <a:latin typeface="Raleway" pitchFamily="2" charset="-5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7117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34"/>
          <p:cNvSpPr txBox="1">
            <a:spLocks noGrp="1"/>
          </p:cNvSpPr>
          <p:nvPr>
            <p:ph type="title"/>
          </p:nvPr>
        </p:nvSpPr>
        <p:spPr>
          <a:xfrm>
            <a:off x="456817" y="278156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dk1"/>
                </a:solidFill>
              </a:rPr>
              <a:t>КОМАНДА СТАРТАПА</a:t>
            </a:r>
            <a:endParaRPr sz="3000" dirty="0">
              <a:solidFill>
                <a:schemeClr val="dk1"/>
              </a:solidFill>
            </a:endParaRPr>
          </a:p>
        </p:txBody>
      </p:sp>
      <p:graphicFrame>
        <p:nvGraphicFramePr>
          <p:cNvPr id="233" name="Google Shape;233;p34"/>
          <p:cNvGraphicFramePr/>
          <p:nvPr/>
        </p:nvGraphicFramePr>
        <p:xfrm>
          <a:off x="456810" y="921625"/>
          <a:ext cx="7532025" cy="3852379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2510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106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106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64104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РОЛЬ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ФАМИЛИЯ ИМЯ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ФОТО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0073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ЛИДЕР (CEO)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СЫСОЕВА ПОЛИНА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8754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МАРКЕТОЛОГ (СMO)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МИХАЙЛИЧЕНКО АЛИНА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36" name="Google Shape;236;p34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7" name="Google Shape;237;p34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10</a:t>
            </a:fld>
            <a:endParaRPr sz="10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8" name="Google Shape;238;p3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9" name="Google Shape;239;p3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0" name="Google Shape;240;p3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1" name="Google Shape;241;p3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3C4D308-C264-34DE-58B5-CA8E72CF89B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33560"/>
          <a:stretch/>
        </p:blipFill>
        <p:spPr>
          <a:xfrm>
            <a:off x="5984196" y="3300173"/>
            <a:ext cx="1477842" cy="147383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E9697B9-8202-45C6-3582-3441B6B242A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45369"/>
          <a:stretch/>
        </p:blipFill>
        <p:spPr>
          <a:xfrm>
            <a:off x="5737358" y="1632490"/>
            <a:ext cx="1971517" cy="1615589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35"/>
          <p:cNvSpPr txBox="1">
            <a:spLocks noGrp="1"/>
          </p:cNvSpPr>
          <p:nvPr>
            <p:ph type="title"/>
          </p:nvPr>
        </p:nvSpPr>
        <p:spPr>
          <a:xfrm>
            <a:off x="1544617" y="582331"/>
            <a:ext cx="4655700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800">
                <a:solidFill>
                  <a:schemeClr val="dk1"/>
                </a:solidFill>
              </a:rPr>
              <a:t>ПЛАНЫ РАЗВИТИЯ</a:t>
            </a:r>
            <a:endParaRPr sz="2800" dirty="0">
              <a:solidFill>
                <a:schemeClr val="dk1"/>
              </a:solidFill>
            </a:endParaRPr>
          </a:p>
        </p:txBody>
      </p:sp>
      <p:sp>
        <p:nvSpPr>
          <p:cNvPr id="247" name="Google Shape;247;p35"/>
          <p:cNvSpPr txBox="1">
            <a:spLocks noGrp="1"/>
          </p:cNvSpPr>
          <p:nvPr>
            <p:ph type="body" idx="1"/>
          </p:nvPr>
        </p:nvSpPr>
        <p:spPr>
          <a:xfrm>
            <a:off x="456825" y="2088579"/>
            <a:ext cx="7973700" cy="23986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57200" marR="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aleway"/>
              <a:buChar char="●"/>
            </a:pPr>
            <a:r>
              <a:rPr lang="ru" sz="1600" dirty="0">
                <a:solidFill>
                  <a:srgbClr val="132C40"/>
                </a:solidFill>
              </a:rPr>
              <a:t>Доработать состав полимера для синтеза (срок исполнения 2 месяца)</a:t>
            </a:r>
          </a:p>
          <a:p>
            <a:pPr marL="457200" marR="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aleway"/>
              <a:buChar char="●"/>
            </a:pPr>
            <a:r>
              <a:rPr lang="ru" sz="1600" dirty="0">
                <a:solidFill>
                  <a:srgbClr val="132C40"/>
                </a:solidFill>
              </a:rPr>
              <a:t>Разработать прототип полимера (срок исполнения 6 месяцев)</a:t>
            </a:r>
            <a:endParaRPr lang="ru" sz="1300" dirty="0">
              <a:solidFill>
                <a:srgbClr val="132C40"/>
              </a:solidFill>
            </a:endParaRPr>
          </a:p>
          <a:p>
            <a:pPr marL="457200" marR="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aleway"/>
              <a:buChar char="●"/>
            </a:pPr>
            <a:r>
              <a:rPr lang="ru" sz="1600" dirty="0">
                <a:solidFill>
                  <a:srgbClr val="132C40"/>
                </a:solidFill>
              </a:rPr>
              <a:t>Заключить договор с фармакологическими компаниями Томской области для дальнейшей работы или продажи технологической карты (срок исполнения 2 года)</a:t>
            </a:r>
          </a:p>
          <a:p>
            <a:pPr marL="457200" marR="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aleway"/>
              <a:buChar char="●"/>
            </a:pPr>
            <a:endParaRPr lang="ru" sz="1600" dirty="0">
              <a:solidFill>
                <a:srgbClr val="132C40"/>
              </a:solidFill>
            </a:endParaRPr>
          </a:p>
          <a:p>
            <a:pPr marL="457200" marR="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aleway"/>
              <a:buChar char="●"/>
            </a:pPr>
            <a:endParaRPr lang="ru" sz="1600" dirty="0">
              <a:solidFill>
                <a:srgbClr val="132C40"/>
              </a:solidFill>
            </a:endParaRPr>
          </a:p>
        </p:txBody>
      </p:sp>
      <p:sp>
        <p:nvSpPr>
          <p:cNvPr id="248" name="Google Shape;248;p3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9" name="Google Shape;249;p3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11</a:t>
            </a:fld>
            <a:endParaRPr sz="10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0" name="Google Shape;250;p35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51" name="Google Shape;251;p3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1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52" name="Google Shape;252;p35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3" name="Google Shape;253;p35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4" name="Google Shape;254;p35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5" name="Google Shape;255;p35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36"/>
          <p:cNvSpPr txBox="1">
            <a:spLocks noGrp="1"/>
          </p:cNvSpPr>
          <p:nvPr>
            <p:ph type="title"/>
          </p:nvPr>
        </p:nvSpPr>
        <p:spPr>
          <a:xfrm>
            <a:off x="456817" y="154363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КОНТАКТЫ ЛИДЕРА</a:t>
            </a:r>
            <a:endParaRPr sz="3000" dirty="0">
              <a:solidFill>
                <a:schemeClr val="dk1"/>
              </a:solidFill>
            </a:endParaRPr>
          </a:p>
        </p:txBody>
      </p:sp>
      <p:sp>
        <p:nvSpPr>
          <p:cNvPr id="263" name="Google Shape;263;p36"/>
          <p:cNvSpPr txBox="1">
            <a:spLocks noGrp="1"/>
          </p:cNvSpPr>
          <p:nvPr>
            <p:ph type="body" idx="1"/>
          </p:nvPr>
        </p:nvSpPr>
        <p:spPr>
          <a:xfrm>
            <a:off x="456817" y="2759417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06400" lvl="0" indent="-203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dirty="0">
                <a:solidFill>
                  <a:srgbClr val="132C40"/>
                </a:solidFill>
              </a:rPr>
              <a:t>Сысоева Полина Сергеевна</a:t>
            </a:r>
          </a:p>
          <a:p>
            <a:pPr marL="406400" lvl="0" indent="-203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dirty="0">
                <a:solidFill>
                  <a:srgbClr val="132C40"/>
                </a:solidFill>
              </a:rPr>
              <a:t>89130583628</a:t>
            </a:r>
          </a:p>
          <a:p>
            <a:pPr marL="406400" lvl="0" indent="-203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dirty="0">
                <a:solidFill>
                  <a:srgbClr val="132C40"/>
                </a:solidFill>
              </a:rPr>
              <a:t>Email: </a:t>
            </a:r>
            <a:r>
              <a:rPr lang="en-US" dirty="0">
                <a:solidFill>
                  <a:srgbClr val="132C40"/>
                </a:solidFill>
                <a:hlinkClick r:id="rId3"/>
              </a:rPr>
              <a:t>polik.20010908@gmail.com</a:t>
            </a:r>
            <a:endParaRPr lang="ru-RU" dirty="0">
              <a:solidFill>
                <a:srgbClr val="132C40"/>
              </a:solidFill>
            </a:endParaRPr>
          </a:p>
          <a:p>
            <a:pPr marL="406400" lvl="0" indent="-203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>
              <a:solidFill>
                <a:srgbClr val="132C40"/>
              </a:solidFill>
            </a:endParaRPr>
          </a:p>
        </p:txBody>
      </p:sp>
      <p:sp>
        <p:nvSpPr>
          <p:cNvPr id="264" name="Google Shape;264;p36"/>
          <p:cNvSpPr txBox="1">
            <a:spLocks noGrp="1"/>
          </p:cNvSpPr>
          <p:nvPr>
            <p:ph type="body" idx="1"/>
          </p:nvPr>
        </p:nvSpPr>
        <p:spPr>
          <a:xfrm>
            <a:off x="4351972" y="245458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06400" lvl="0" indent="-203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>
              <a:solidFill>
                <a:srgbClr val="132C40"/>
              </a:solidFill>
            </a:endParaRPr>
          </a:p>
        </p:txBody>
      </p:sp>
      <p:sp>
        <p:nvSpPr>
          <p:cNvPr id="265" name="Google Shape;265;p36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6" name="Google Shape;266;p36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12</a:t>
            </a:fld>
            <a:endParaRPr sz="10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7" name="Google Shape;267;p36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8" name="Google Shape;268;p3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30726" y="656231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69" name="Google Shape;269;p36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0" name="Google Shape;270;p36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1" name="Google Shape;271;p36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2" name="Google Shape;272;p36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371</Words>
  <Application>Microsoft Office PowerPoint</Application>
  <PresentationFormat>Экран (16:9)</PresentationFormat>
  <Paragraphs>82</Paragraphs>
  <Slides>12</Slides>
  <Notes>12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12</vt:i4>
      </vt:variant>
    </vt:vector>
  </HeadingPairs>
  <TitlesOfParts>
    <vt:vector size="20" baseType="lpstr">
      <vt:lpstr>Raleway SemiBold</vt:lpstr>
      <vt:lpstr>Helvetica Neue</vt:lpstr>
      <vt:lpstr>Raleway</vt:lpstr>
      <vt:lpstr>Calibri</vt:lpstr>
      <vt:lpstr>Arial</vt:lpstr>
      <vt:lpstr>Century Gothic</vt:lpstr>
      <vt:lpstr>Simple Light</vt:lpstr>
      <vt:lpstr>Simple Light</vt:lpstr>
      <vt:lpstr>СИСТЕМА ДОСТАВКИ ЛЕКАРСТВ НА ПОЛИМЕРНОЙ ОСНОВЕ</vt:lpstr>
      <vt:lpstr>Презентация PowerPoint</vt:lpstr>
      <vt:lpstr>ЦЕЛЕВАЯ АУДИТОРИЯ</vt:lpstr>
      <vt:lpstr>ПРОБЛЕМА</vt:lpstr>
      <vt:lpstr>РЕШЕНИЕ</vt:lpstr>
      <vt:lpstr>ЦЕННОСТЬ, ЦЕННОСТНОЕ ПРЕДЛОЖЕНИЕ</vt:lpstr>
      <vt:lpstr>РЫНОК</vt:lpstr>
      <vt:lpstr>БИЗНЕС-МОДЕЛЬ</vt:lpstr>
      <vt:lpstr>ТЕКУЩИЕ РЕЗУЛЬТАТЫ</vt:lpstr>
      <vt:lpstr>КОМАНДА СТАРТАПА</vt:lpstr>
      <vt:lpstr>ПЛАНЫ РАЗВИТИЯ</vt:lpstr>
      <vt:lpstr>КОНТАКТЫ ЛИДЕРА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СИСТЕМА ДОСТАВКИ ЛЕКАРСТВ НА ПОЛИМЕРНОЙ ОСНОВЕ</dc:title>
  <cp:lastModifiedBy>1</cp:lastModifiedBy>
  <cp:revision>2</cp:revision>
  <dcterms:modified xsi:type="dcterms:W3CDTF">2023-10-25T20:08:16Z</dcterms:modified>
</cp:coreProperties>
</file>