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hv5VXg7xthaOAX56uEUITDOXwH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1AE28E9-52E3-461B-B41F-CB5237BC06D5}">
  <a:tblStyle styleId="{F1AE28E9-52E3-461B-B41F-CB5237BC06D5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2F8F9"/>
          </a:solidFill>
        </a:fill>
      </a:tcStyle>
    </a:wholeTbl>
    <a:band1H>
      <a:tcTxStyle/>
      <a:tcStyle>
        <a:fill>
          <a:solidFill>
            <a:srgbClr val="E5F0F4"/>
          </a:solidFill>
        </a:fill>
      </a:tcStyle>
    </a:band1H>
    <a:band2H>
      <a:tcTxStyle/>
    </a:band2H>
    <a:band1V>
      <a:tcTxStyle/>
      <a:tcStyle>
        <a:fill>
          <a:solidFill>
            <a:srgbClr val="E5F0F4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5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5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5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5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24" Type="http://customschemas.google.com/relationships/presentationmetadata" Target="metadata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" name="Google Shape;3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0" i="0" lang="ru-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Насколько актуальна проблема, которую вы решаете?</a:t>
            </a:r>
            <a:endParaRPr b="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0" i="0" lang="ru-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кто несёт ущерб и в чём он выражается? (время, деньги, здоровье и т.д.)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0" i="0" lang="ru-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 будет, если проблему не решать? к каким последствиям это приведёт в ближайшее время и в отдалённой перспективе?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br>
              <a:rPr b="0" lang="ru-RU"/>
            </a:br>
            <a:r>
              <a:rPr b="0" i="0" lang="ru-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 вас может ещё не быть никаких данных о рынке или других цифр, которые подтверждают актуальность проблемы или задачи. Если так, пока пропустите этот слайд, но к нему нужно будет вернуться на втором этапе интенсива во время исследования.</a:t>
            </a:r>
            <a:endParaRPr b="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br>
              <a:rPr b="0" lang="ru-RU"/>
            </a:b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9dfee84517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g29dfee845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9dfee8460b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g29dfee8460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dfee8460b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29dfee8460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9dfee8460b_0_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g29dfee8460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9dfee8460b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g29dfee8460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0" i="0" lang="ru-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 b="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0" i="0" lang="ru-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Обычно здесь размещают фотографии, указывают, как кого зовут, должность в проекте</a:t>
            </a:r>
            <a:endParaRPr b="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0" i="0" lang="ru-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 </a:t>
            </a:r>
            <a:endParaRPr b="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0" i="1" lang="ru-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   </a:t>
            </a:r>
            <a:endParaRPr b="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br>
              <a:rPr b="0" lang="ru-RU"/>
            </a:br>
            <a:r>
              <a:rPr b="0" i="0" lang="ru-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Но ни в коем случае ничего не придумывайте и не вводите ваших зрителей в заблуждение!</a:t>
            </a:r>
            <a:endParaRPr b="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br>
              <a:rPr lang="ru-RU"/>
            </a:b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9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9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19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0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5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12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11" Type="http://schemas.openxmlformats.org/officeDocument/2006/relationships/slideLayout" Target="../slideLayouts/slideLayout6.xml"/><Relationship Id="rId10" Type="http://schemas.openxmlformats.org/officeDocument/2006/relationships/slideLayout" Target="../slideLayouts/slideLayout5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8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18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18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18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18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18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18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18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18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18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18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8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8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8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8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5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9" Type="http://schemas.openxmlformats.org/officeDocument/2006/relationships/image" Target="../media/image18.jp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16.png"/><Relationship Id="rId8" Type="http://schemas.openxmlformats.org/officeDocument/2006/relationships/image" Target="../media/image2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Relationship Id="rId4" Type="http://schemas.openxmlformats.org/officeDocument/2006/relationships/image" Target="../media/image4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3.png"/><Relationship Id="rId4" Type="http://schemas.openxmlformats.org/officeDocument/2006/relationships/image" Target="../media/image20.png"/><Relationship Id="rId5" Type="http://schemas.openxmlformats.org/officeDocument/2006/relationships/image" Target="../media/image50.png"/><Relationship Id="rId6" Type="http://schemas.openxmlformats.org/officeDocument/2006/relationships/image" Target="../media/image27.png"/><Relationship Id="rId7" Type="http://schemas.openxmlformats.org/officeDocument/2006/relationships/image" Target="../media/image3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26.png"/><Relationship Id="rId11" Type="http://schemas.openxmlformats.org/officeDocument/2006/relationships/image" Target="../media/image31.png"/><Relationship Id="rId10" Type="http://schemas.openxmlformats.org/officeDocument/2006/relationships/image" Target="../media/image33.png"/><Relationship Id="rId9" Type="http://schemas.openxmlformats.org/officeDocument/2006/relationships/image" Target="../media/image35.png"/><Relationship Id="rId5" Type="http://schemas.openxmlformats.org/officeDocument/2006/relationships/image" Target="../media/image25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6.png"/><Relationship Id="rId4" Type="http://schemas.openxmlformats.org/officeDocument/2006/relationships/image" Target="../media/image4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0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37" name="Google Shape;3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14387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 txBox="1"/>
          <p:nvPr/>
        </p:nvSpPr>
        <p:spPr>
          <a:xfrm>
            <a:off x="227616" y="2123087"/>
            <a:ext cx="8820712" cy="663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Ламповые поросята</a:t>
            </a:r>
            <a:endParaRPr b="0" i="0" sz="3638" u="none" cap="none" strike="noStrike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9" name="Google Shape;3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1"/>
          <p:cNvPicPr preferRelativeResize="0"/>
          <p:nvPr/>
        </p:nvPicPr>
        <p:blipFill rotWithShape="1">
          <a:blip r:embed="rId5">
            <a:alphaModFix/>
          </a:blip>
          <a:srcRect b="0" l="5184" r="7879" t="0"/>
          <a:stretch/>
        </p:blipFill>
        <p:spPr>
          <a:xfrm>
            <a:off x="7634824" y="736082"/>
            <a:ext cx="1887657" cy="17575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"/>
          <p:cNvSpPr txBox="1"/>
          <p:nvPr/>
        </p:nvSpPr>
        <p:spPr>
          <a:xfrm>
            <a:off x="5155096" y="3522101"/>
            <a:ext cx="183255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Тип проекта - товар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42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5" y="4191024"/>
            <a:ext cx="3275775" cy="2183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 txBox="1"/>
          <p:nvPr>
            <p:ph type="title"/>
          </p:nvPr>
        </p:nvSpPr>
        <p:spPr>
          <a:xfrm>
            <a:off x="329399" y="547426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r>
              <a:rPr lang="ru-RU" sz="4800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rPr>
              <a:t>ПРОБЛЕМА</a:t>
            </a:r>
            <a:br>
              <a:rPr lang="ru-RU" sz="4800">
                <a:latin typeface="Cambria"/>
                <a:ea typeface="Cambria"/>
                <a:cs typeface="Cambria"/>
                <a:sym typeface="Cambria"/>
              </a:rPr>
            </a:br>
            <a:br>
              <a:rPr lang="ru-RU" sz="4800">
                <a:latin typeface="Cambria"/>
                <a:ea typeface="Cambria"/>
                <a:cs typeface="Cambria"/>
                <a:sym typeface="Cambria"/>
              </a:rPr>
            </a:br>
            <a:endParaRPr sz="4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8" name="Google Shape;48;p3"/>
          <p:cNvSpPr txBox="1"/>
          <p:nvPr/>
        </p:nvSpPr>
        <p:spPr>
          <a:xfrm>
            <a:off x="755576" y="1347397"/>
            <a:ext cx="4242093" cy="5245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Существует проблема увеличения производства мяса, снижение себестоимости и повышение его качества, а так же наиболее полного использования биологического ресурса всех видов сельскохозяйственных животных.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Держатель проблемы являются свиноводческие фермы. </a:t>
            </a:r>
            <a:br>
              <a:rPr b="0" i="0" lang="ru-RU" sz="20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</a:br>
            <a:endParaRPr b="0" i="0" sz="20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Крупнейшие производители свинины в России в 2020 году" id="49" name="Google Shape;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3183" y="1624613"/>
            <a:ext cx="6216279" cy="3613213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3"/>
          <p:cNvSpPr/>
          <p:nvPr/>
        </p:nvSpPr>
        <p:spPr>
          <a:xfrm>
            <a:off x="329400" y="1347400"/>
            <a:ext cx="474000" cy="454500"/>
          </a:xfrm>
          <a:prstGeom prst="star4">
            <a:avLst>
              <a:gd fmla="val 12500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/>
          <p:nvPr>
            <p:ph type="title"/>
          </p:nvPr>
        </p:nvSpPr>
        <p:spPr>
          <a:xfrm>
            <a:off x="202173" y="318641"/>
            <a:ext cx="1105440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r>
              <a:rPr lang="ru-RU" sz="4800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rPr>
              <a:t>КЛИЕНТ</a:t>
            </a:r>
            <a:br>
              <a:rPr lang="ru-RU" sz="5400">
                <a:latin typeface="Cambria"/>
                <a:ea typeface="Cambria"/>
                <a:cs typeface="Cambria"/>
                <a:sym typeface="Cambria"/>
              </a:rPr>
            </a:br>
            <a:br>
              <a:rPr lang="ru-RU" sz="5400">
                <a:latin typeface="Cambria"/>
                <a:ea typeface="Cambria"/>
                <a:cs typeface="Cambria"/>
                <a:sym typeface="Cambria"/>
              </a:rPr>
            </a:br>
            <a:endParaRPr sz="5400"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56" name="Google Shape;56;p27"/>
          <p:cNvGrpSpPr/>
          <p:nvPr/>
        </p:nvGrpSpPr>
        <p:grpSpPr>
          <a:xfrm>
            <a:off x="409903" y="764250"/>
            <a:ext cx="10783613" cy="5636485"/>
            <a:chOff x="0" y="-404368"/>
            <a:chExt cx="10783613" cy="5636485"/>
          </a:xfrm>
        </p:grpSpPr>
        <p:sp>
          <p:nvSpPr>
            <p:cNvPr id="57" name="Google Shape;57;p27"/>
            <p:cNvSpPr/>
            <p:nvPr/>
          </p:nvSpPr>
          <p:spPr>
            <a:xfrm rot="5400000">
              <a:off x="6267631" y="-2174582"/>
              <a:ext cx="2130451" cy="690151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FCCDCC">
                <a:alpha val="89803"/>
              </a:srgbClr>
            </a:solidFill>
            <a:ln cap="flat" cmpd="sng" w="25400">
              <a:solidFill>
                <a:srgbClr val="FCCDCC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7"/>
            <p:cNvSpPr txBox="1"/>
            <p:nvPr/>
          </p:nvSpPr>
          <p:spPr>
            <a:xfrm>
              <a:off x="4024760" y="-404368"/>
              <a:ext cx="6616200" cy="290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4064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Times New Roman"/>
                <a:buAutoNum type="arabicPeriod"/>
              </a:pPr>
              <a:r>
                <a:rPr b="0" i="0" lang="ru-RU" sz="28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свиноводческие хозяйства (ИП,ООО)</a:t>
              </a:r>
              <a:endParaRPr b="0" i="0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-406400" lvl="0" marL="1371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Times New Roman"/>
                <a:buAutoNum type="arabicPeriod"/>
              </a:pPr>
              <a:r>
                <a:rPr b="0" i="0" lang="ru-RU" sz="28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малые фермы (до 50 поросят)</a:t>
              </a:r>
              <a:endParaRPr b="0" i="0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-406400" lvl="0" marL="1371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Times New Roman"/>
                <a:buAutoNum type="arabicPeriod"/>
              </a:pPr>
              <a:r>
                <a:rPr b="0" i="0" lang="ru-RU" sz="28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личные подсобные хозяйства</a:t>
              </a:r>
              <a:endParaRPr b="0" i="0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" name="Google Shape;59;p27"/>
            <p:cNvSpPr/>
            <p:nvPr/>
          </p:nvSpPr>
          <p:spPr>
            <a:xfrm>
              <a:off x="0" y="63"/>
              <a:ext cx="3882101" cy="2552221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7"/>
            <p:cNvSpPr txBox="1"/>
            <p:nvPr/>
          </p:nvSpPr>
          <p:spPr>
            <a:xfrm>
              <a:off x="0" y="63"/>
              <a:ext cx="3882101" cy="2552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152400" spcFirstLastPara="1" rIns="1524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40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Целевая аудитория</a:t>
              </a:r>
              <a:endParaRPr b="0" i="0" sz="40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61" name="Google Shape;61;p27"/>
            <p:cNvSpPr/>
            <p:nvPr/>
          </p:nvSpPr>
          <p:spPr>
            <a:xfrm rot="5400000">
              <a:off x="6311969" y="505250"/>
              <a:ext cx="2041776" cy="690151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FBE1CA">
                <a:alpha val="89803"/>
              </a:srgbClr>
            </a:solidFill>
            <a:ln cap="flat" cmpd="sng" w="25400">
              <a:solidFill>
                <a:srgbClr val="FBE1C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7"/>
            <p:cNvSpPr txBox="1"/>
            <p:nvPr/>
          </p:nvSpPr>
          <p:spPr>
            <a:xfrm>
              <a:off x="4162097" y="2846307"/>
              <a:ext cx="6616200" cy="21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AutoNum type="arabicPeriod"/>
              </a:pPr>
              <a:r>
                <a:rPr i="0" lang="ru-RU" sz="2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увеличения производства мяса</a:t>
              </a:r>
              <a:endParaRPr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-381000" lvl="0" marL="13716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AutoNum type="arabicPeriod"/>
              </a:pPr>
              <a:r>
                <a:rPr i="0" lang="ru-RU" sz="2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снижение себестоимости свинины и повышение его качества</a:t>
              </a:r>
              <a:endParaRPr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-381000" lvl="0" marL="13716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AutoNum type="arabicPeriod"/>
              </a:pPr>
              <a:r>
                <a:rPr i="0" lang="ru-RU" sz="2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осознает проблему или начал задумываться над поиском решения</a:t>
              </a:r>
              <a:endParaRPr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3" name="Google Shape;63;p27"/>
            <p:cNvSpPr/>
            <p:nvPr/>
          </p:nvSpPr>
          <p:spPr>
            <a:xfrm>
              <a:off x="0" y="2679896"/>
              <a:ext cx="3882101" cy="2552221"/>
            </a:xfrm>
            <a:prstGeom prst="roundRect">
              <a:avLst>
                <a:gd fmla="val 16667" name="adj"/>
              </a:avLst>
            </a:prstGeom>
            <a:solidFill>
              <a:srgbClr val="FBAD1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7"/>
            <p:cNvSpPr txBox="1"/>
            <p:nvPr/>
          </p:nvSpPr>
          <p:spPr>
            <a:xfrm>
              <a:off x="0" y="2679896"/>
              <a:ext cx="3882101" cy="2552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152400" spcFirstLastPara="1" rIns="1524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40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Ситуация в которой находится клиент</a:t>
              </a:r>
              <a:endParaRPr b="0" i="0" sz="40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"/>
          <p:cNvSpPr txBox="1"/>
          <p:nvPr>
            <p:ph type="title"/>
          </p:nvPr>
        </p:nvSpPr>
        <p:spPr>
          <a:xfrm>
            <a:off x="202173" y="318641"/>
            <a:ext cx="10963400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r>
              <a:rPr lang="ru-RU" sz="4800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rPr>
              <a:t>КАК УЖЕ РЕШАЕТСЯ ПРОБЛЕМА</a:t>
            </a:r>
            <a:br>
              <a:rPr lang="ru-RU" sz="4800">
                <a:latin typeface="Cambria"/>
                <a:ea typeface="Cambria"/>
                <a:cs typeface="Cambria"/>
                <a:sym typeface="Cambria"/>
              </a:rPr>
            </a:br>
            <a:br>
              <a:rPr lang="ru-RU" sz="4800">
                <a:latin typeface="Cambria"/>
                <a:ea typeface="Cambria"/>
                <a:cs typeface="Cambria"/>
                <a:sym typeface="Cambria"/>
              </a:rPr>
            </a:br>
            <a:endParaRPr sz="4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0" name="Google Shape;70;p4"/>
          <p:cNvSpPr txBox="1"/>
          <p:nvPr/>
        </p:nvSpPr>
        <p:spPr>
          <a:xfrm>
            <a:off x="865557" y="1844447"/>
            <a:ext cx="5698682" cy="4005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None/>
            </a:pPr>
            <a:r>
              <a:rPr b="0" i="0" lang="ru-RU" sz="28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Добавление в рацион кормовых добавок</a:t>
            </a:r>
            <a:endParaRPr b="0" i="0" sz="28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None/>
            </a:pPr>
            <a:r>
              <a:rPr b="0" i="0" lang="ru-RU" sz="28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Использование </a:t>
            </a: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инфракрасных</a:t>
            </a:r>
            <a:r>
              <a:rPr b="0" i="0" lang="ru-RU" sz="28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ламп</a:t>
            </a:r>
            <a:endParaRPr b="0" i="0" sz="28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None/>
            </a:pPr>
            <a:r>
              <a:rPr b="0" i="0" lang="ru-RU" sz="28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Утепление стен, потолков и полов</a:t>
            </a:r>
            <a:endParaRPr b="0" i="0" sz="28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None/>
            </a:pPr>
            <a:r>
              <a:rPr b="0" i="0" lang="ru-RU" sz="28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Центральное отопление </a:t>
            </a:r>
            <a:endParaRPr b="0" i="0" sz="28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None/>
            </a:pPr>
            <a:r>
              <a:rPr b="0" i="0" lang="ru-RU" sz="28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Лампы дневного света</a:t>
            </a:r>
            <a:endParaRPr b="0" i="0" sz="28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1" name="Google Shape;71;p4"/>
          <p:cNvSpPr/>
          <p:nvPr/>
        </p:nvSpPr>
        <p:spPr>
          <a:xfrm>
            <a:off x="9416948" y="5644023"/>
            <a:ext cx="234921" cy="41151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/>
          </a:p>
        </p:txBody>
      </p:sp>
      <p:pic>
        <p:nvPicPr>
          <p:cNvPr descr="Лупа" id="72" name="Google Shape;7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240" y="2981648"/>
            <a:ext cx="571440" cy="5714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укопожатие" id="73" name="Google Shape;7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0444" y="3843928"/>
            <a:ext cx="629602" cy="6296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Вилка и нож" id="74" name="Google Shape;7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5641" y="1947733"/>
            <a:ext cx="543806" cy="543806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Измерительный прибор" id="75" name="Google Shape;7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0809" y="5239840"/>
            <a:ext cx="558406" cy="5584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нструменты" id="76" name="Google Shape;76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6386" y="4670463"/>
            <a:ext cx="595766" cy="5957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атским ученым удалось расшифровать хрюканье свиней – Москва 24, 15.03.2022" id="77" name="Google Shape;77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89154" y="1296140"/>
            <a:ext cx="4837975" cy="25567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Символ года 2019: Самые известные свиньи Барнаула - KP.RU" id="78" name="Google Shape;78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631620" y="3844191"/>
            <a:ext cx="4793942" cy="2334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 txBox="1"/>
          <p:nvPr/>
        </p:nvSpPr>
        <p:spPr>
          <a:xfrm>
            <a:off x="467541" y="1207217"/>
            <a:ext cx="10552553" cy="742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</a:pPr>
            <a:r>
              <a:rPr b="0" i="0" lang="ru-RU" sz="4800" u="none" cap="none" strike="noStrik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rPr>
              <a:t>РЕШЕНИЕ</a:t>
            </a:r>
            <a:endParaRPr b="0" i="0" sz="6000" u="none" cap="none" strike="noStrike">
              <a:solidFill>
                <a:schemeClr val="accent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4" name="Google Shape;84;p5"/>
          <p:cNvSpPr txBox="1"/>
          <p:nvPr/>
        </p:nvSpPr>
        <p:spPr>
          <a:xfrm>
            <a:off x="1664471" y="2148047"/>
            <a:ext cx="9482499" cy="2088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Карта с кнопкой" id="85" name="Google Shape;8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3" y="2863985"/>
            <a:ext cx="1052912" cy="105291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5"/>
          <p:cNvSpPr/>
          <p:nvPr/>
        </p:nvSpPr>
        <p:spPr>
          <a:xfrm>
            <a:off x="2041865" y="3142696"/>
            <a:ext cx="851368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 решается полностью </a:t>
            </a:r>
            <a:endParaRPr b="0" i="0" sz="2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7" name="Google Shape;8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4200" y="3730929"/>
            <a:ext cx="3484912" cy="2316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8"/>
          <p:cNvSpPr txBox="1"/>
          <p:nvPr>
            <p:ph type="title"/>
          </p:nvPr>
        </p:nvSpPr>
        <p:spPr>
          <a:xfrm>
            <a:off x="200056" y="0"/>
            <a:ext cx="7387489" cy="742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38"/>
              <a:buNone/>
            </a:pPr>
            <a:r>
              <a:rPr lang="ru-RU" sz="4000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rPr>
              <a:t>Продукт</a:t>
            </a:r>
            <a:endParaRPr sz="4800">
              <a:solidFill>
                <a:schemeClr val="accent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3" name="Google Shape;93;p28"/>
          <p:cNvSpPr txBox="1"/>
          <p:nvPr/>
        </p:nvSpPr>
        <p:spPr>
          <a:xfrm>
            <a:off x="352787" y="608256"/>
            <a:ext cx="7829372" cy="2898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Ультрафиолетовая лампа ЛУФТ-15 для поросят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0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4" name="Google Shape;94;p28"/>
          <p:cNvSpPr txBox="1"/>
          <p:nvPr/>
        </p:nvSpPr>
        <p:spPr>
          <a:xfrm>
            <a:off x="961575" y="4187500"/>
            <a:ext cx="6230100" cy="23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Мы - компания "Ламповые поросята" помогаем свинокомплексам от 50 голов  в ситуации, когда у свиней наблюдается маленький прирост  решаем проблему недозарабатывания  с помощью внедрения на производство тепловой научно-обоснованной лампы  и помогаем свиноводческим предприятиям получать больше выгоды без смены питания и условий содержания</a:t>
            </a:r>
            <a:endParaRPr sz="2100"/>
          </a:p>
          <a:p>
            <a:pPr indent="0" lvl="0" marL="627063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95" name="Google Shape;9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982127">
            <a:off x="5201178" y="1507736"/>
            <a:ext cx="6703960" cy="3299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8"/>
          <p:cNvPicPr preferRelativeResize="0"/>
          <p:nvPr/>
        </p:nvPicPr>
        <p:blipFill rotWithShape="1">
          <a:blip r:embed="rId4">
            <a:alphaModFix/>
          </a:blip>
          <a:srcRect b="34059" l="15879" r="74092" t="41357"/>
          <a:stretch/>
        </p:blipFill>
        <p:spPr>
          <a:xfrm>
            <a:off x="7543541" y="4142018"/>
            <a:ext cx="614653" cy="741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8"/>
          <p:cNvPicPr preferRelativeResize="0"/>
          <p:nvPr/>
        </p:nvPicPr>
        <p:blipFill rotWithShape="1">
          <a:blip r:embed="rId4">
            <a:alphaModFix/>
          </a:blip>
          <a:srcRect b="34059" l="15879" r="74092" t="41357"/>
          <a:stretch/>
        </p:blipFill>
        <p:spPr>
          <a:xfrm>
            <a:off x="9445555" y="259088"/>
            <a:ext cx="560423" cy="67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8"/>
          <p:cNvPicPr preferRelativeResize="0"/>
          <p:nvPr/>
        </p:nvPicPr>
        <p:blipFill rotWithShape="1">
          <a:blip r:embed="rId5">
            <a:alphaModFix/>
          </a:blip>
          <a:srcRect b="6050" l="44790" r="44046" t="79009"/>
          <a:stretch/>
        </p:blipFill>
        <p:spPr>
          <a:xfrm>
            <a:off x="391428" y="4883609"/>
            <a:ext cx="629384" cy="63182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8"/>
          <p:cNvSpPr/>
          <p:nvPr/>
        </p:nvSpPr>
        <p:spPr>
          <a:xfrm>
            <a:off x="391428" y="3371325"/>
            <a:ext cx="6797648" cy="707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000" u="none" cap="none" strike="noStrik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rPr>
              <a:t>Ценность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100" name="Google Shape;100;p28"/>
          <p:cNvPicPr preferRelativeResize="0"/>
          <p:nvPr/>
        </p:nvPicPr>
        <p:blipFill rotWithShape="1">
          <a:blip r:embed="rId5">
            <a:alphaModFix/>
          </a:blip>
          <a:srcRect b="25529" l="71907" r="17488" t="61344"/>
          <a:stretch/>
        </p:blipFill>
        <p:spPr>
          <a:xfrm>
            <a:off x="408156" y="5700898"/>
            <a:ext cx="511098" cy="474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2332" y="1739444"/>
            <a:ext cx="409250" cy="435711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" name="Google Shape;102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9258" y="2685143"/>
            <a:ext cx="524823" cy="50142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8"/>
          <p:cNvSpPr/>
          <p:nvPr/>
        </p:nvSpPr>
        <p:spPr>
          <a:xfrm flipH="1">
            <a:off x="1438275" y="1554229"/>
            <a:ext cx="4412100" cy="163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i="0" lang="ru-RU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Увеличивается среднесуточный прирост на 10,38%</a:t>
            </a:r>
            <a:endParaRPr i="0" sz="13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i="0" lang="ru-RU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Предубойная живая масса увеличивается на 10,5%</a:t>
            </a:r>
            <a:endParaRPr i="0" sz="13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i="0" lang="ru-RU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Массовая доля белка в мясе увеличивается на 18,84%</a:t>
            </a:r>
            <a:endParaRPr i="0" sz="13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i="0" lang="ru-RU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Калорийность мяса повышается на 0,58%</a:t>
            </a:r>
            <a:endParaRPr sz="1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i="0" lang="ru-RU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Экономическая эффективность производства возрастает на 62,5%</a:t>
            </a:r>
            <a:r>
              <a:rPr b="0" i="0" lang="ru-RU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9"/>
          <p:cNvSpPr txBox="1"/>
          <p:nvPr/>
        </p:nvSpPr>
        <p:spPr>
          <a:xfrm>
            <a:off x="506974" y="1222965"/>
            <a:ext cx="4690669" cy="409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Проект будет содействовать выполнению целей Стратегии развития агропромышленного и рыбохозяйственного комплексов до 2030 года: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Повышение научно-технологического уровня АПК за счет развития селекции и генетики;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Увеличение уровня молочной продуктивности;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Обеспечение продовольственной безопасности;</a:t>
            </a:r>
            <a:endParaRPr/>
          </a:p>
        </p:txBody>
      </p:sp>
      <p:pic>
        <p:nvPicPr>
          <p:cNvPr id="109" name="Google Shape;10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4375" y="-4550"/>
            <a:ext cx="6548474" cy="6548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0"/>
          <p:cNvSpPr txBox="1"/>
          <p:nvPr/>
        </p:nvSpPr>
        <p:spPr>
          <a:xfrm>
            <a:off x="268014" y="400050"/>
            <a:ext cx="11161986" cy="742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</a:pPr>
            <a:r>
              <a:rPr b="0" i="0" lang="ru-RU" sz="3200" u="none" cap="none" strike="noStrik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rPr>
              <a:t>НА ОСНОВЕ КАКОГО НАУЧНО-ТЕХНИЧЕСКОГО РЕШЕНИЯ И/ИЛИ РЕЗУЛЬТАТА БУДЕТ СОЗДАН ПРОДУКТ</a:t>
            </a:r>
            <a:r>
              <a:rPr b="0" i="0" lang="ru-RU" sz="3200" u="none" cap="none" strike="noStrik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/>
          </a:p>
        </p:txBody>
      </p:sp>
      <p:grpSp>
        <p:nvGrpSpPr>
          <p:cNvPr id="115" name="Google Shape;115;p30"/>
          <p:cNvGrpSpPr/>
          <p:nvPr/>
        </p:nvGrpSpPr>
        <p:grpSpPr>
          <a:xfrm>
            <a:off x="208180" y="1127725"/>
            <a:ext cx="8194840" cy="4784355"/>
            <a:chOff x="-362904" y="-338102"/>
            <a:chExt cx="8194840" cy="4784355"/>
          </a:xfrm>
        </p:grpSpPr>
        <p:sp>
          <p:nvSpPr>
            <p:cNvPr id="116" name="Google Shape;116;p30"/>
            <p:cNvSpPr/>
            <p:nvPr/>
          </p:nvSpPr>
          <p:spPr>
            <a:xfrm rot="5400000">
              <a:off x="-362904" y="371078"/>
              <a:ext cx="2419365" cy="1693555"/>
            </a:xfrm>
            <a:prstGeom prst="chevron">
              <a:avLst>
                <a:gd fmla="val 50000" name="adj"/>
              </a:avLst>
            </a:prstGeom>
            <a:solidFill>
              <a:schemeClr val="accent3"/>
            </a:solidFill>
            <a:ln cap="flat" cmpd="sng" w="254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sp>
          <p:nvSpPr>
            <p:cNvPr id="117" name="Google Shape;117;p30"/>
            <p:cNvSpPr txBox="1"/>
            <p:nvPr/>
          </p:nvSpPr>
          <p:spPr>
            <a:xfrm>
              <a:off x="-362904" y="371078"/>
              <a:ext cx="2419500" cy="169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000" u="none" cap="none" strike="noStrike">
                  <a:solidFill>
                    <a:schemeClr val="dk2"/>
                  </a:solidFill>
                  <a:latin typeface="Cambria"/>
                  <a:ea typeface="Cambria"/>
                  <a:cs typeface="Cambria"/>
                  <a:sym typeface="Cambria"/>
                </a:rPr>
                <a:t>Исследование</a:t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18" name="Google Shape;118;p30"/>
            <p:cNvSpPr/>
            <p:nvPr/>
          </p:nvSpPr>
          <p:spPr>
            <a:xfrm rot="5400000">
              <a:off x="3976452" y="-2282897"/>
              <a:ext cx="1572587" cy="6138381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30"/>
            <p:cNvSpPr txBox="1"/>
            <p:nvPr/>
          </p:nvSpPr>
          <p:spPr>
            <a:xfrm>
              <a:off x="1693566" y="-338102"/>
              <a:ext cx="6138300" cy="204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28000" spcFirstLastPara="1" rIns="11425" wrap="square" tIns="11425">
              <a:noAutofit/>
            </a:bodyPr>
            <a:lstStyle/>
            <a:p>
              <a:pPr indent="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ru-RU" sz="1800" u="none" cap="none" strike="noStrike">
                  <a:solidFill>
                    <a:srgbClr val="000000"/>
                  </a:solidFill>
                  <a:highlight>
                    <a:schemeClr val="lt1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Проведено исследование, в ходе которого сравнивали 3 </a:t>
              </a:r>
              <a:r>
                <a:rPr lang="ru-RU" sz="1800">
                  <a:highlight>
                    <a:schemeClr val="lt1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группы поросят (</a:t>
              </a:r>
              <a:r>
                <a:rPr lang="ru-RU" sz="1800">
                  <a:highlight>
                    <a:schemeClr val="lt1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контрольная</a:t>
              </a:r>
              <a:r>
                <a:rPr lang="ru-RU" sz="1800">
                  <a:highlight>
                    <a:schemeClr val="lt1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 группа без облучения, облучение лампами ЛЭ15А и лампами ЛУФТ-15)</a:t>
              </a:r>
              <a:r>
                <a:rPr i="0" lang="ru-RU" sz="1800" u="none" cap="none" strike="noStrike">
                  <a:solidFill>
                    <a:srgbClr val="000000"/>
                  </a:solidFill>
                  <a:highlight>
                    <a:schemeClr val="lt1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. С одинаковыми условиями содержания и кормления</a:t>
              </a:r>
              <a:r>
                <a:rPr lang="ru-RU" sz="1800">
                  <a:highlight>
                    <a:schemeClr val="lt1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.</a:t>
              </a:r>
              <a:endParaRPr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" name="Google Shape;120;p30"/>
            <p:cNvSpPr/>
            <p:nvPr/>
          </p:nvSpPr>
          <p:spPr>
            <a:xfrm rot="5400000">
              <a:off x="-362904" y="2389793"/>
              <a:ext cx="2419365" cy="1693555"/>
            </a:xfrm>
            <a:prstGeom prst="chevron">
              <a:avLst>
                <a:gd fmla="val 50000" name="adj"/>
              </a:avLst>
            </a:prstGeom>
            <a:solidFill>
              <a:schemeClr val="accent3"/>
            </a:solidFill>
            <a:ln cap="flat" cmpd="sng" w="254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30"/>
            <p:cNvSpPr txBox="1"/>
            <p:nvPr/>
          </p:nvSpPr>
          <p:spPr>
            <a:xfrm>
              <a:off x="-362904" y="2389793"/>
              <a:ext cx="2419500" cy="169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4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Выводы</a:t>
              </a:r>
              <a:endParaRPr b="0" i="0" sz="24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22" name="Google Shape;122;p30"/>
            <p:cNvSpPr/>
            <p:nvPr/>
          </p:nvSpPr>
          <p:spPr>
            <a:xfrm rot="5400000">
              <a:off x="3706679" y="-20812"/>
              <a:ext cx="2048908" cy="6138381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30"/>
            <p:cNvSpPr txBox="1"/>
            <p:nvPr/>
          </p:nvSpPr>
          <p:spPr>
            <a:xfrm>
              <a:off x="1921041" y="2248523"/>
              <a:ext cx="5836200" cy="15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28000" spcFirstLastPara="1" rIns="11425" wrap="square" tIns="11425">
              <a:no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Исследование показало, что для  повышения эффективности производства свинины, улучшения </a:t>
              </a:r>
              <a:endParaRPr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ее качества, рационального использования кормов целесообразно </a:t>
              </a:r>
              <a:endParaRPr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использовать ультрафиолетовое облучение лампами ЛУФТ-15 </a:t>
              </a:r>
              <a:endParaRPr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которая позволить на весь период выращивания </a:t>
              </a:r>
              <a:endParaRPr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поросят,  повысить прирост живой массы на 10,5%,  способствовать </a:t>
              </a:r>
              <a:endParaRPr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улучшению качества свинины, увеличению связанной воды в тушах и уровня </a:t>
              </a:r>
              <a:endParaRPr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повысить рентабельности производства  на 10,4 %.</a:t>
              </a:r>
              <a:endParaRPr sz="2300"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124" name="Google Shape;124;p30"/>
          <p:cNvSpPr txBox="1"/>
          <p:nvPr/>
        </p:nvSpPr>
        <p:spPr>
          <a:xfrm>
            <a:off x="8371389" y="2139411"/>
            <a:ext cx="3150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"/>
          <p:cNvSpPr txBox="1"/>
          <p:nvPr>
            <p:ph type="title"/>
          </p:nvPr>
        </p:nvSpPr>
        <p:spPr>
          <a:xfrm>
            <a:off x="155575" y="160338"/>
            <a:ext cx="11164765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r>
              <a:rPr lang="ru-RU" sz="4800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rPr>
              <a:t>РЫНОК</a:t>
            </a:r>
            <a:br>
              <a:rPr lang="ru-RU"/>
            </a:br>
            <a:br>
              <a:rPr lang="ru-RU"/>
            </a:br>
            <a:endParaRPr/>
          </a:p>
        </p:txBody>
      </p:sp>
      <p:sp>
        <p:nvSpPr>
          <p:cNvPr descr="https://www.altagenetics.ru/img/logo.svg" id="130" name="Google Shape;130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" name="Google Shape;131;p6"/>
          <p:cNvGrpSpPr/>
          <p:nvPr/>
        </p:nvGrpSpPr>
        <p:grpSpPr>
          <a:xfrm>
            <a:off x="1579571" y="1081935"/>
            <a:ext cx="5113913" cy="5113913"/>
            <a:chOff x="921596" y="0"/>
            <a:chExt cx="5113913" cy="5113913"/>
          </a:xfrm>
        </p:grpSpPr>
        <p:sp>
          <p:nvSpPr>
            <p:cNvPr id="132" name="Google Shape;132;p6"/>
            <p:cNvSpPr/>
            <p:nvPr/>
          </p:nvSpPr>
          <p:spPr>
            <a:xfrm>
              <a:off x="921596" y="0"/>
              <a:ext cx="5113913" cy="5113913"/>
            </a:xfrm>
            <a:prstGeom prst="ellipse">
              <a:avLst/>
            </a:prstGeom>
            <a:solidFill>
              <a:srgbClr val="FF99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6"/>
            <p:cNvSpPr txBox="1"/>
            <p:nvPr/>
          </p:nvSpPr>
          <p:spPr>
            <a:xfrm>
              <a:off x="2763627" y="255695"/>
              <a:ext cx="1429850" cy="7670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16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PAM</a:t>
              </a:r>
              <a:br>
                <a:rPr b="1" i="0" lang="ru-RU" sz="11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</a:br>
              <a:r>
                <a:rPr b="0" i="0" lang="ru-RU" sz="12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 </a:t>
              </a:r>
              <a:r>
                <a:rPr lang="ru-RU" sz="12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1 870</a:t>
              </a:r>
              <a:r>
                <a:rPr b="0" i="0" lang="ru-RU" sz="12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 </a:t>
              </a:r>
              <a:r>
                <a:rPr lang="ru-RU" sz="12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трл</a:t>
              </a:r>
              <a:r>
                <a:rPr b="0" i="0" lang="ru-RU" sz="12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. руб.</a:t>
              </a:r>
              <a:endParaRPr/>
            </a:p>
          </p:txBody>
        </p:sp>
        <p:sp>
          <p:nvSpPr>
            <p:cNvPr id="134" name="Google Shape;134;p6"/>
            <p:cNvSpPr/>
            <p:nvPr/>
          </p:nvSpPr>
          <p:spPr>
            <a:xfrm>
              <a:off x="1503764" y="1022782"/>
              <a:ext cx="4091130" cy="4091130"/>
            </a:xfrm>
            <a:prstGeom prst="ellipse">
              <a:avLst/>
            </a:prstGeom>
            <a:solidFill>
              <a:schemeClr val="accent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6"/>
            <p:cNvSpPr txBox="1"/>
            <p:nvPr/>
          </p:nvSpPr>
          <p:spPr>
            <a:xfrm>
              <a:off x="2834404" y="1268250"/>
              <a:ext cx="1429850" cy="7364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16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TAM</a:t>
              </a:r>
              <a:br>
                <a:rPr b="1" i="0" lang="ru-RU" sz="10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</a:br>
              <a:r>
                <a:rPr lang="ru-RU" sz="12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1 587</a:t>
              </a:r>
              <a:r>
                <a:rPr b="0" i="0" lang="ru-RU" sz="12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 </a:t>
              </a:r>
              <a:r>
                <a:rPr lang="ru-RU" sz="12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трл</a:t>
              </a:r>
              <a:r>
                <a:rPr b="0" i="0" lang="ru-RU" sz="12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. руб</a:t>
              </a:r>
              <a:r>
                <a:rPr b="1" i="0" lang="ru-RU" sz="12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.</a:t>
              </a:r>
              <a:endPara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2015155" y="2045565"/>
              <a:ext cx="3068347" cy="3068347"/>
            </a:xfrm>
            <a:prstGeom prst="ellipse">
              <a:avLst/>
            </a:prstGeom>
            <a:solidFill>
              <a:srgbClr val="F6B26B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6"/>
            <p:cNvSpPr txBox="1"/>
            <p:nvPr/>
          </p:nvSpPr>
          <p:spPr>
            <a:xfrm>
              <a:off x="2834404" y="2275691"/>
              <a:ext cx="1429850" cy="6903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16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SAM</a:t>
              </a:r>
              <a:br>
                <a:rPr b="1" i="0" lang="ru-RU" sz="10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</a:br>
              <a:r>
                <a:rPr lang="ru-RU" sz="12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1 710</a:t>
              </a:r>
              <a:r>
                <a:rPr b="0" i="0" lang="ru-RU" sz="12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 млн. руб.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6"/>
            <p:cNvSpPr/>
            <p:nvPr/>
          </p:nvSpPr>
          <p:spPr>
            <a:xfrm>
              <a:off x="2526546" y="3068347"/>
              <a:ext cx="2045565" cy="2045565"/>
            </a:xfrm>
            <a:prstGeom prst="ellipse">
              <a:avLst/>
            </a:prstGeom>
            <a:solidFill>
              <a:srgbClr val="F9CB9C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6"/>
            <p:cNvSpPr txBox="1"/>
            <p:nvPr/>
          </p:nvSpPr>
          <p:spPr>
            <a:xfrm>
              <a:off x="2826112" y="3579739"/>
              <a:ext cx="1446433" cy="10227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16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SOM</a:t>
              </a:r>
              <a:br>
                <a:rPr b="1" i="0" lang="ru-RU" sz="14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</a:br>
              <a:r>
                <a:rPr lang="ru-RU" sz="12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427 500</a:t>
              </a:r>
              <a:r>
                <a:rPr b="0" i="0" lang="ru-RU" sz="12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 руб</a:t>
              </a:r>
              <a:r>
                <a:rPr b="0" i="0" lang="ru-RU" sz="1400" u="none" cap="none" strike="noStrik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.</a:t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" name="Google Shape;140;p6"/>
          <p:cNvSpPr txBox="1"/>
          <p:nvPr/>
        </p:nvSpPr>
        <p:spPr>
          <a:xfrm>
            <a:off x="6771290" y="1679052"/>
            <a:ext cx="4524600" cy="3231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Продажа хозяйствам в России </a:t>
            </a:r>
            <a:endParaRPr sz="1900"/>
          </a:p>
        </p:txBody>
      </p:sp>
      <p:cxnSp>
        <p:nvCxnSpPr>
          <p:cNvPr id="141" name="Google Shape;141;p6"/>
          <p:cNvCxnSpPr/>
          <p:nvPr/>
        </p:nvCxnSpPr>
        <p:spPr>
          <a:xfrm flipH="1">
            <a:off x="5281448" y="2002219"/>
            <a:ext cx="1489842" cy="1087822"/>
          </a:xfrm>
          <a:prstGeom prst="straightConnector1">
            <a:avLst/>
          </a:prstGeom>
          <a:noFill/>
          <a:ln cap="flat" cmpd="sng" w="9525">
            <a:solidFill>
              <a:srgbClr val="FBAB1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42" name="Google Shape;142;p6"/>
          <p:cNvSpPr txBox="1"/>
          <p:nvPr/>
        </p:nvSpPr>
        <p:spPr>
          <a:xfrm>
            <a:off x="6771290" y="2546130"/>
            <a:ext cx="4524600" cy="6156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7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 год количество предприятий</a:t>
            </a:r>
            <a:r>
              <a:rPr lang="ru-RU" sz="17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0" i="0" lang="ru-RU" sz="17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увеличивается на 1 %</a:t>
            </a:r>
            <a:endParaRPr sz="1300"/>
          </a:p>
        </p:txBody>
      </p:sp>
      <p:cxnSp>
        <p:nvCxnSpPr>
          <p:cNvPr id="143" name="Google Shape;143;p6"/>
          <p:cNvCxnSpPr/>
          <p:nvPr/>
        </p:nvCxnSpPr>
        <p:spPr>
          <a:xfrm flipH="1">
            <a:off x="6243145" y="2648550"/>
            <a:ext cx="528146" cy="441491"/>
          </a:xfrm>
          <a:prstGeom prst="straightConnector1">
            <a:avLst/>
          </a:prstGeom>
          <a:noFill/>
          <a:ln cap="flat" cmpd="sng" w="9525">
            <a:solidFill>
              <a:srgbClr val="FBAB1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44" name="Google Shape;144;p6"/>
          <p:cNvSpPr txBox="1"/>
          <p:nvPr/>
        </p:nvSpPr>
        <p:spPr>
          <a:xfrm>
            <a:off x="6771304" y="3468425"/>
            <a:ext cx="4524600" cy="307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Продажа хозяйствам с ИП, ООО без ЛПХ</a:t>
            </a:r>
            <a:endParaRPr sz="1800"/>
          </a:p>
        </p:txBody>
      </p:sp>
      <p:cxnSp>
        <p:nvCxnSpPr>
          <p:cNvPr id="145" name="Google Shape;145;p6"/>
          <p:cNvCxnSpPr/>
          <p:nvPr/>
        </p:nvCxnSpPr>
        <p:spPr>
          <a:xfrm flipH="1">
            <a:off x="5439103" y="3617000"/>
            <a:ext cx="1332187" cy="986531"/>
          </a:xfrm>
          <a:prstGeom prst="straightConnector1">
            <a:avLst/>
          </a:prstGeom>
          <a:noFill/>
          <a:ln cap="flat" cmpd="sng" w="9525">
            <a:solidFill>
              <a:srgbClr val="FBAB1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46" name="Google Shape;146;p6"/>
          <p:cNvSpPr txBox="1"/>
          <p:nvPr/>
        </p:nvSpPr>
        <p:spPr>
          <a:xfrm>
            <a:off x="6771319" y="4056250"/>
            <a:ext cx="4524600" cy="6465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Продажа хозяйствам в Нижегородской области</a:t>
            </a:r>
            <a:endParaRPr b="0" i="0" sz="18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47" name="Google Shape;147;p6"/>
          <p:cNvCxnSpPr/>
          <p:nvPr/>
        </p:nvCxnSpPr>
        <p:spPr>
          <a:xfrm flipH="1">
            <a:off x="4954314" y="4209393"/>
            <a:ext cx="1816977" cy="986531"/>
          </a:xfrm>
          <a:prstGeom prst="straightConnector1">
            <a:avLst/>
          </a:prstGeom>
          <a:noFill/>
          <a:ln cap="flat" cmpd="sng" w="9525">
            <a:solidFill>
              <a:srgbClr val="FBAB10"/>
            </a:solidFill>
            <a:prstDash val="solid"/>
            <a:round/>
            <a:headEnd len="sm" w="sm" type="none"/>
            <a:tailEnd len="med" w="med" type="stealth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9dfee84517_0_0"/>
          <p:cNvSpPr txBox="1"/>
          <p:nvPr/>
        </p:nvSpPr>
        <p:spPr>
          <a:xfrm>
            <a:off x="743415" y="2804532"/>
            <a:ext cx="1070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29dfee84517_0_0"/>
          <p:cNvSpPr txBox="1"/>
          <p:nvPr/>
        </p:nvSpPr>
        <p:spPr>
          <a:xfrm>
            <a:off x="493204" y="352754"/>
            <a:ext cx="10684548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</a:pPr>
            <a:r>
              <a:rPr b="0" i="0" lang="ru-RU" sz="4800" u="none" cap="none" strike="noStrike">
                <a:solidFill>
                  <a:srgbClr val="FBAD16"/>
                </a:solidFill>
                <a:latin typeface="Cambria"/>
                <a:ea typeface="Cambria"/>
                <a:cs typeface="Cambria"/>
                <a:sym typeface="Cambria"/>
              </a:rPr>
              <a:t>БИЗНЕС-МОДЕЛЬ</a:t>
            </a:r>
            <a:endParaRPr>
              <a:solidFill>
                <a:srgbClr val="FBAD16"/>
              </a:solidFill>
            </a:endParaRPr>
          </a:p>
        </p:txBody>
      </p:sp>
      <p:grpSp>
        <p:nvGrpSpPr>
          <p:cNvPr id="154" name="Google Shape;154;g29dfee84517_0_0"/>
          <p:cNvGrpSpPr/>
          <p:nvPr/>
        </p:nvGrpSpPr>
        <p:grpSpPr>
          <a:xfrm>
            <a:off x="505855" y="1597318"/>
            <a:ext cx="10669588" cy="4451613"/>
            <a:chOff x="2307" y="399139"/>
            <a:chExt cx="10669588" cy="4451613"/>
          </a:xfrm>
        </p:grpSpPr>
        <p:sp>
          <p:nvSpPr>
            <p:cNvPr id="155" name="Google Shape;155;g29dfee84517_0_0"/>
            <p:cNvSpPr/>
            <p:nvPr/>
          </p:nvSpPr>
          <p:spPr>
            <a:xfrm>
              <a:off x="2307" y="399164"/>
              <a:ext cx="3700529" cy="1406967"/>
            </a:xfrm>
            <a:prstGeom prst="chevron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g29dfee84517_0_0"/>
            <p:cNvSpPr txBox="1"/>
            <p:nvPr/>
          </p:nvSpPr>
          <p:spPr>
            <a:xfrm>
              <a:off x="2319" y="399151"/>
              <a:ext cx="3700500" cy="14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325" lIns="100000" spcFirstLastPara="1" rIns="33325" wrap="square" tIns="3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Закупка и </a:t>
              </a:r>
              <a:endParaRPr sz="2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переупаковка ламп</a:t>
              </a:r>
              <a:endParaRPr sz="2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1-3 недели </a:t>
              </a:r>
              <a:endParaRPr sz="1000"/>
            </a:p>
          </p:txBody>
        </p:sp>
        <p:sp>
          <p:nvSpPr>
            <p:cNvPr id="157" name="Google Shape;157;g29dfee84517_0_0"/>
            <p:cNvSpPr/>
            <p:nvPr/>
          </p:nvSpPr>
          <p:spPr>
            <a:xfrm>
              <a:off x="2307" y="1982002"/>
              <a:ext cx="2960423" cy="28687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g29dfee84517_0_0"/>
            <p:cNvSpPr txBox="1"/>
            <p:nvPr/>
          </p:nvSpPr>
          <p:spPr>
            <a:xfrm>
              <a:off x="2307" y="1982002"/>
              <a:ext cx="2960423" cy="28687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•"/>
              </a:pPr>
              <a:r>
                <a:rPr b="1" i="0" lang="ru-RU" sz="18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Процесс:</a:t>
              </a:r>
              <a:endParaRPr b="0" i="0" sz="18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•"/>
              </a:pPr>
              <a:r>
                <a:rPr lang="ru-RU" sz="1800">
                  <a:latin typeface="Cambria"/>
                  <a:ea typeface="Cambria"/>
                  <a:cs typeface="Cambria"/>
                  <a:sym typeface="Cambria"/>
                </a:rPr>
                <a:t>Закупаем лампы у партнера ООО “Солнышко”</a:t>
              </a:r>
              <a:endParaRPr sz="1800">
                <a:latin typeface="Cambria"/>
                <a:ea typeface="Cambria"/>
                <a:cs typeface="Cambria"/>
                <a:sym typeface="Cambria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•"/>
              </a:pPr>
              <a:r>
                <a:rPr lang="ru-RU" sz="1800">
                  <a:latin typeface="Cambria"/>
                  <a:ea typeface="Cambria"/>
                  <a:cs typeface="Cambria"/>
                  <a:sym typeface="Cambria"/>
                </a:rPr>
                <a:t>закупка картона</a:t>
              </a:r>
              <a:endParaRPr/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•"/>
              </a:pPr>
              <a:r>
                <a:rPr b="1" i="0" lang="ru-RU" sz="18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Результат:</a:t>
              </a:r>
              <a:r>
                <a:rPr b="1" lang="ru-RU" sz="1800">
                  <a:latin typeface="Cambria"/>
                  <a:ea typeface="Cambria"/>
                  <a:cs typeface="Cambria"/>
                  <a:sym typeface="Cambria"/>
                </a:rPr>
                <a:t> </a:t>
              </a:r>
              <a:endParaRPr b="1" sz="1800"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270"/>
                </a:spcBef>
                <a:spcAft>
                  <a:spcPts val="0"/>
                </a:spcAft>
                <a:buNone/>
              </a:pPr>
              <a:r>
                <a:rPr lang="ru-RU" sz="1800">
                  <a:latin typeface="Cambria"/>
                  <a:ea typeface="Cambria"/>
                  <a:cs typeface="Cambria"/>
                  <a:sym typeface="Cambria"/>
                </a:rPr>
                <a:t>Получение ламп в производство</a:t>
              </a:r>
              <a:endParaRPr sz="1800"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270"/>
                </a:spcBef>
                <a:spcAft>
                  <a:spcPts val="0"/>
                </a:spcAft>
                <a:buNone/>
              </a:pPr>
              <a:r>
                <a:rPr lang="ru-RU" sz="1800">
                  <a:latin typeface="Cambria"/>
                  <a:ea typeface="Cambria"/>
                  <a:cs typeface="Cambria"/>
                  <a:sym typeface="Cambria"/>
                </a:rPr>
                <a:t>Получение картона для переупаковки под свой бренд</a:t>
              </a:r>
              <a:br>
                <a:rPr b="0" i="0" lang="ru-RU" sz="18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</a:br>
              <a:endParaRPr b="0" i="0" sz="18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59" name="Google Shape;159;g29dfee84517_0_0"/>
            <p:cNvSpPr/>
            <p:nvPr/>
          </p:nvSpPr>
          <p:spPr>
            <a:xfrm>
              <a:off x="3486837" y="399164"/>
              <a:ext cx="3700529" cy="1406967"/>
            </a:xfrm>
            <a:prstGeom prst="chevron">
              <a:avLst>
                <a:gd fmla="val 50000" name="adj"/>
              </a:avLst>
            </a:prstGeom>
            <a:solidFill>
              <a:srgbClr val="F6B26B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g29dfee84517_0_0"/>
            <p:cNvSpPr txBox="1"/>
            <p:nvPr/>
          </p:nvSpPr>
          <p:spPr>
            <a:xfrm>
              <a:off x="3742212" y="399139"/>
              <a:ext cx="3700500" cy="14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325" lIns="100000" spcFirstLastPara="1" rIns="33325" wrap="square" tIns="3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500">
                  <a:solidFill>
                    <a:schemeClr val="dk2"/>
                  </a:solidFill>
                  <a:latin typeface="Cambria"/>
                  <a:ea typeface="Cambria"/>
                  <a:cs typeface="Cambria"/>
                  <a:sym typeface="Cambria"/>
                </a:rPr>
                <a:t>Переупаковка на собственном складе</a:t>
              </a:r>
              <a:endParaRPr sz="25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500">
                  <a:solidFill>
                    <a:schemeClr val="dk2"/>
                  </a:solidFill>
                  <a:latin typeface="Cambria"/>
                  <a:ea typeface="Cambria"/>
                  <a:cs typeface="Cambria"/>
                  <a:sym typeface="Cambria"/>
                </a:rPr>
                <a:t>1-3 недели</a:t>
              </a:r>
              <a:endParaRPr sz="25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61" name="Google Shape;161;g29dfee84517_0_0"/>
            <p:cNvSpPr/>
            <p:nvPr/>
          </p:nvSpPr>
          <p:spPr>
            <a:xfrm>
              <a:off x="3486837" y="1982002"/>
              <a:ext cx="2960423" cy="28687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g29dfee84517_0_0"/>
            <p:cNvSpPr txBox="1"/>
            <p:nvPr/>
          </p:nvSpPr>
          <p:spPr>
            <a:xfrm>
              <a:off x="3486837" y="1982002"/>
              <a:ext cx="2960423" cy="28687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•"/>
              </a:pPr>
              <a:r>
                <a:rPr b="1" i="0" lang="ru-RU" sz="18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Процесс: </a:t>
              </a:r>
              <a:endParaRPr/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•"/>
              </a:pPr>
              <a:r>
                <a:rPr lang="ru-RU" sz="1800">
                  <a:latin typeface="Cambria"/>
                  <a:ea typeface="Cambria"/>
                  <a:cs typeface="Cambria"/>
                  <a:sym typeface="Cambria"/>
                </a:rPr>
                <a:t>Переупаковка купленного товара под собственный бренд </a:t>
              </a:r>
              <a:endParaRPr/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•"/>
              </a:pPr>
              <a:r>
                <a:rPr b="1" i="0" lang="ru-RU" sz="18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Результат: </a:t>
              </a:r>
              <a:endParaRPr sz="1800"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None/>
              </a:pPr>
              <a:r>
                <a:rPr lang="ru-RU" sz="1800">
                  <a:latin typeface="Cambria"/>
                  <a:ea typeface="Cambria"/>
                  <a:cs typeface="Cambria"/>
                  <a:sym typeface="Cambria"/>
                </a:rPr>
                <a:t>Товар готов к продаже хозяйствам под нашим брендом</a:t>
              </a:r>
              <a:endParaRPr sz="1800"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63" name="Google Shape;163;g29dfee84517_0_0"/>
            <p:cNvSpPr/>
            <p:nvPr/>
          </p:nvSpPr>
          <p:spPr>
            <a:xfrm>
              <a:off x="6971366" y="399164"/>
              <a:ext cx="3700529" cy="1406967"/>
            </a:xfrm>
            <a:prstGeom prst="chevron">
              <a:avLst>
                <a:gd fmla="val 50000" name="adj"/>
              </a:avLst>
            </a:prstGeom>
            <a:solidFill>
              <a:srgbClr val="F9CB9C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g29dfee84517_0_0"/>
            <p:cNvSpPr txBox="1"/>
            <p:nvPr/>
          </p:nvSpPr>
          <p:spPr>
            <a:xfrm>
              <a:off x="6845616" y="399139"/>
              <a:ext cx="3700500" cy="14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325" lIns="100000" spcFirstLastPara="1" rIns="33325" wrap="square" tIns="3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500" u="none" cap="none" strike="noStrike">
                  <a:solidFill>
                    <a:schemeClr val="dk2"/>
                  </a:solidFill>
                  <a:latin typeface="Cambria"/>
                  <a:ea typeface="Cambria"/>
                  <a:cs typeface="Cambria"/>
                  <a:sym typeface="Cambria"/>
                </a:rPr>
                <a:t>Внедрение</a:t>
              </a:r>
              <a:br>
                <a:rPr b="0" i="0" lang="ru-RU" sz="2500" u="none" cap="none" strike="noStrike">
                  <a:solidFill>
                    <a:schemeClr val="dk2"/>
                  </a:solidFill>
                  <a:latin typeface="Cambria"/>
                  <a:ea typeface="Cambria"/>
                  <a:cs typeface="Cambria"/>
                  <a:sym typeface="Cambria"/>
                </a:rPr>
              </a:br>
              <a:r>
                <a:rPr lang="ru-RU" sz="2500">
                  <a:solidFill>
                    <a:schemeClr val="dk2"/>
                  </a:solidFill>
                  <a:latin typeface="Cambria"/>
                  <a:ea typeface="Cambria"/>
                  <a:cs typeface="Cambria"/>
                  <a:sym typeface="Cambria"/>
                </a:rPr>
                <a:t>6</a:t>
              </a:r>
              <a:r>
                <a:rPr b="0" i="0" lang="ru-RU" sz="2500" u="none" cap="none" strike="noStrike">
                  <a:solidFill>
                    <a:schemeClr val="dk2"/>
                  </a:solidFill>
                  <a:latin typeface="Cambria"/>
                  <a:ea typeface="Cambria"/>
                  <a:cs typeface="Cambria"/>
                  <a:sym typeface="Cambria"/>
                </a:rPr>
                <a:t> </a:t>
              </a:r>
              <a:r>
                <a:rPr lang="ru-RU" sz="2500">
                  <a:solidFill>
                    <a:schemeClr val="dk2"/>
                  </a:solidFill>
                  <a:latin typeface="Cambria"/>
                  <a:ea typeface="Cambria"/>
                  <a:cs typeface="Cambria"/>
                  <a:sym typeface="Cambria"/>
                </a:rPr>
                <a:t>месяцев</a:t>
              </a:r>
              <a:endParaRPr/>
            </a:p>
          </p:txBody>
        </p:sp>
        <p:sp>
          <p:nvSpPr>
            <p:cNvPr id="165" name="Google Shape;165;g29dfee84517_0_0"/>
            <p:cNvSpPr/>
            <p:nvPr/>
          </p:nvSpPr>
          <p:spPr>
            <a:xfrm>
              <a:off x="6971366" y="1982002"/>
              <a:ext cx="2960423" cy="28687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g29dfee84517_0_0"/>
            <p:cNvSpPr txBox="1"/>
            <p:nvPr/>
          </p:nvSpPr>
          <p:spPr>
            <a:xfrm>
              <a:off x="6971366" y="1982002"/>
              <a:ext cx="2960423" cy="28687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•"/>
              </a:pPr>
              <a:r>
                <a:rPr b="1" i="0" lang="ru-RU" sz="18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Процесс: </a:t>
              </a:r>
              <a:r>
                <a:rPr b="0" i="0" lang="ru-RU" sz="18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наблюдение за реализацией алгоритма, анализ действий и коррекция (при необходимости)</a:t>
              </a:r>
              <a:endParaRPr b="0" i="0" sz="18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/>
          <p:nvPr/>
        </p:nvSpPr>
        <p:spPr>
          <a:xfrm>
            <a:off x="679479" y="234658"/>
            <a:ext cx="10072604" cy="742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</a:pPr>
            <a:r>
              <a:rPr b="0" i="0" lang="ru-RU" sz="4800" u="none" cap="none" strike="noStrik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rPr>
              <a:t>КОНКУРЕНТЫ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72" name="Google Shape;172;p31"/>
          <p:cNvSpPr txBox="1"/>
          <p:nvPr/>
        </p:nvSpPr>
        <p:spPr>
          <a:xfrm>
            <a:off x="1547664" y="6100577"/>
            <a:ext cx="7132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075" y="868858"/>
            <a:ext cx="161925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075" y="3176708"/>
            <a:ext cx="2219325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1875" y="2136388"/>
            <a:ext cx="3490125" cy="59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8075" y="4598447"/>
            <a:ext cx="2849811" cy="129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1"/>
          <p:cNvSpPr txBox="1"/>
          <p:nvPr/>
        </p:nvSpPr>
        <p:spPr>
          <a:xfrm>
            <a:off x="647600" y="6142200"/>
            <a:ext cx="2060400" cy="3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Кормовые добавки</a:t>
            </a:r>
            <a:endParaRPr/>
          </a:p>
        </p:txBody>
      </p:sp>
      <p:pic>
        <p:nvPicPr>
          <p:cNvPr id="178" name="Google Shape;178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90375" y="977608"/>
            <a:ext cx="2857500" cy="136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80520" y="1732080"/>
            <a:ext cx="1234925" cy="100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21752" y="2504025"/>
            <a:ext cx="2734224" cy="106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1"/>
          <p:cNvSpPr txBox="1"/>
          <p:nvPr/>
        </p:nvSpPr>
        <p:spPr>
          <a:xfrm>
            <a:off x="8489075" y="3733000"/>
            <a:ext cx="2660100" cy="3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Инфракрасные лампы</a:t>
            </a:r>
            <a:endParaRPr/>
          </a:p>
        </p:txBody>
      </p:sp>
      <p:pic>
        <p:nvPicPr>
          <p:cNvPr id="182" name="Google Shape;182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72161" y="3204175"/>
            <a:ext cx="285750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17086" y="4756300"/>
            <a:ext cx="31242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1"/>
          <p:cNvSpPr txBox="1"/>
          <p:nvPr/>
        </p:nvSpPr>
        <p:spPr>
          <a:xfrm>
            <a:off x="4497850" y="5641675"/>
            <a:ext cx="28497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Лампы дневного света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9dfee8460b_0_1"/>
          <p:cNvSpPr txBox="1"/>
          <p:nvPr>
            <p:ph type="title"/>
          </p:nvPr>
        </p:nvSpPr>
        <p:spPr>
          <a:xfrm>
            <a:off x="377600" y="177521"/>
            <a:ext cx="105150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38"/>
              <a:buNone/>
            </a:pPr>
            <a:r>
              <a:rPr lang="ru-RU" sz="4800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rPr>
              <a:t>АНАЛИЗ КОНКУРЕНТОВ</a:t>
            </a:r>
            <a:endParaRPr sz="4800">
              <a:solidFill>
                <a:schemeClr val="accent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190" name="Google Shape;190;g29dfee8460b_0_1"/>
          <p:cNvGraphicFramePr/>
          <p:nvPr/>
        </p:nvGraphicFramePr>
        <p:xfrm>
          <a:off x="1893116" y="97761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{F1AE28E9-52E3-461B-B41F-CB5237BC06D5}</a:tableStyleId>
              </a:tblPr>
              <a:tblGrid>
                <a:gridCol w="1062425"/>
                <a:gridCol w="1081775"/>
                <a:gridCol w="1043075"/>
                <a:gridCol w="1062425"/>
                <a:gridCol w="1062425"/>
                <a:gridCol w="1062425"/>
                <a:gridCol w="1210425"/>
              </a:tblGrid>
              <a:tr h="9448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Фирмы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solidFill>
                            <a:schemeClr val="dk1"/>
                          </a:solidFill>
                        </a:rPr>
                        <a:t>Признак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Наш</a:t>
                      </a: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 продукт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Кормовые добавки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Инфракрасные</a:t>
                      </a:r>
                      <a:r>
                        <a:rPr lang="ru-RU">
                          <a:solidFill>
                            <a:schemeClr val="dk1"/>
                          </a:solidFill>
                        </a:rPr>
                        <a:t> лампы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Утепление</a:t>
                      </a:r>
                      <a:r>
                        <a:rPr lang="ru-RU">
                          <a:solidFill>
                            <a:schemeClr val="dk1"/>
                          </a:solidFill>
                        </a:rPr>
                        <a:t> стен, потолков и полов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Центральное отопление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Лампы дневного света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CB9C"/>
                    </a:solidFill>
                  </a:tcPr>
                </a:tc>
              </a:tr>
              <a:tr h="605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Качество продукта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3200" u="none" cap="none" strike="noStrike">
                          <a:solidFill>
                            <a:schemeClr val="accent2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</a:tr>
              <a:tr h="772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Ценообразование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ru-RU" sz="3200">
                          <a:solidFill>
                            <a:schemeClr val="accent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ru-RU" sz="3200">
                          <a:solidFill>
                            <a:schemeClr val="accent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ru-RU" sz="3200">
                          <a:solidFill>
                            <a:schemeClr val="accent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3200">
                          <a:solidFill>
                            <a:schemeClr val="accent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</a:tr>
              <a:tr h="551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Географическое присутствие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</a:tr>
              <a:tr h="725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Специализированность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ru-RU" sz="3200">
                          <a:solidFill>
                            <a:schemeClr val="accent2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ru-RU" sz="3200">
                          <a:solidFill>
                            <a:schemeClr val="accent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ru-RU" sz="3200">
                          <a:solidFill>
                            <a:schemeClr val="accent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</a:tr>
              <a:tr h="624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Энергозатратность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</a:tr>
              <a:tr h="56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Компактность</a:t>
                      </a: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 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ru-RU" sz="3200">
                          <a:solidFill>
                            <a:schemeClr val="accent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ru-RU" sz="3200" u="none" cap="none" strike="noStrike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ru-RU" sz="3200">
                          <a:solidFill>
                            <a:schemeClr val="accent2"/>
                          </a:solidFill>
                        </a:rPr>
                        <a:t>-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  <p:cxnSp>
        <p:nvCxnSpPr>
          <p:cNvPr id="191" name="Google Shape;191;g29dfee8460b_0_1"/>
          <p:cNvCxnSpPr/>
          <p:nvPr/>
        </p:nvCxnSpPr>
        <p:spPr>
          <a:xfrm>
            <a:off x="472963" y="1087816"/>
            <a:ext cx="1103589" cy="1008998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g29dfee8460b_0_1"/>
          <p:cNvSpPr txBox="1"/>
          <p:nvPr/>
        </p:nvSpPr>
        <p:spPr>
          <a:xfrm>
            <a:off x="8648047" y="1327487"/>
            <a:ext cx="3150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9dfee8460b_0_6"/>
          <p:cNvSpPr txBox="1"/>
          <p:nvPr>
            <p:ph type="title"/>
          </p:nvPr>
        </p:nvSpPr>
        <p:spPr>
          <a:xfrm>
            <a:off x="202173" y="318641"/>
            <a:ext cx="105150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38"/>
              <a:buNone/>
            </a:pPr>
            <a:r>
              <a:rPr lang="ru-RU" sz="4800">
                <a:solidFill>
                  <a:srgbClr val="FBAD16"/>
                </a:solidFill>
                <a:latin typeface="Cambria"/>
                <a:ea typeface="Cambria"/>
                <a:cs typeface="Cambria"/>
                <a:sym typeface="Cambria"/>
              </a:rPr>
              <a:t>ROAD MAP</a:t>
            </a:r>
            <a:endParaRPr>
              <a:solidFill>
                <a:srgbClr val="FBAD16"/>
              </a:solidFill>
            </a:endParaRPr>
          </a:p>
        </p:txBody>
      </p:sp>
      <p:sp>
        <p:nvSpPr>
          <p:cNvPr id="198" name="Google Shape;198;g29dfee8460b_0_6"/>
          <p:cNvSpPr txBox="1"/>
          <p:nvPr/>
        </p:nvSpPr>
        <p:spPr>
          <a:xfrm>
            <a:off x="1750750" y="1828800"/>
            <a:ext cx="1047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" name="Google Shape;199;g29dfee8460b_0_6"/>
          <p:cNvGrpSpPr/>
          <p:nvPr/>
        </p:nvGrpSpPr>
        <p:grpSpPr>
          <a:xfrm>
            <a:off x="346869" y="719666"/>
            <a:ext cx="10688992" cy="5418667"/>
            <a:chOff x="31559" y="0"/>
            <a:chExt cx="10688992" cy="5418667"/>
          </a:xfrm>
        </p:grpSpPr>
        <p:sp>
          <p:nvSpPr>
            <p:cNvPr id="200" name="Google Shape;200;g29dfee8460b_0_6"/>
            <p:cNvSpPr/>
            <p:nvPr/>
          </p:nvSpPr>
          <p:spPr>
            <a:xfrm>
              <a:off x="31559" y="0"/>
              <a:ext cx="10688992" cy="5418667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quadBezTo>
                    <a:pt x="20000" y="40000"/>
                    <a:pt x="104792" y="15000"/>
                  </a:quadBezTo>
                  <a:lnTo>
                    <a:pt x="103935" y="0"/>
                  </a:lnTo>
                  <a:lnTo>
                    <a:pt x="120000" y="24000"/>
                  </a:lnTo>
                  <a:lnTo>
                    <a:pt x="107362" y="60000"/>
                  </a:lnTo>
                  <a:lnTo>
                    <a:pt x="106505" y="45000"/>
                  </a:lnTo>
                  <a:quadBezTo>
                    <a:pt x="30000" y="55000"/>
                    <a:pt x="0" y="120000"/>
                  </a:quadBezTo>
                  <a:close/>
                </a:path>
              </a:pathLst>
            </a:custGeom>
            <a:solidFill>
              <a:srgbClr val="FBAD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g29dfee8460b_0_6"/>
            <p:cNvSpPr/>
            <p:nvPr/>
          </p:nvSpPr>
          <p:spPr>
            <a:xfrm>
              <a:off x="1721669" y="3603652"/>
              <a:ext cx="199406" cy="199406"/>
            </a:xfrm>
            <a:prstGeom prst="ellipse">
              <a:avLst/>
            </a:prstGeom>
            <a:solidFill>
              <a:srgbClr val="783F0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g29dfee8460b_0_6"/>
            <p:cNvSpPr/>
            <p:nvPr/>
          </p:nvSpPr>
          <p:spPr>
            <a:xfrm>
              <a:off x="1852902" y="3813719"/>
              <a:ext cx="1135752" cy="12896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g29dfee8460b_0_6"/>
            <p:cNvSpPr txBox="1"/>
            <p:nvPr/>
          </p:nvSpPr>
          <p:spPr>
            <a:xfrm>
              <a:off x="1852902" y="3813719"/>
              <a:ext cx="1135752" cy="12896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0565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18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2024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•"/>
              </a:pPr>
              <a:r>
                <a:rPr b="0" i="0" lang="ru-RU" sz="14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Создание компании</a:t>
              </a:r>
              <a:endParaRPr/>
            </a:p>
          </p:txBody>
        </p:sp>
        <p:sp>
          <p:nvSpPr>
            <p:cNvPr id="204" name="Google Shape;204;g29dfee8460b_0_6"/>
            <p:cNvSpPr/>
            <p:nvPr/>
          </p:nvSpPr>
          <p:spPr>
            <a:xfrm>
              <a:off x="2958722" y="2834532"/>
              <a:ext cx="312115" cy="312115"/>
            </a:xfrm>
            <a:prstGeom prst="ellipse">
              <a:avLst/>
            </a:prstGeom>
            <a:solidFill>
              <a:srgbClr val="B45F0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g29dfee8460b_0_6"/>
            <p:cNvSpPr/>
            <p:nvPr/>
          </p:nvSpPr>
          <p:spPr>
            <a:xfrm>
              <a:off x="3002163" y="3148245"/>
              <a:ext cx="1664432" cy="22704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g29dfee8460b_0_6"/>
            <p:cNvSpPr txBox="1"/>
            <p:nvPr/>
          </p:nvSpPr>
          <p:spPr>
            <a:xfrm>
              <a:off x="3002163" y="3148245"/>
              <a:ext cx="1664432" cy="22704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65375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20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Первый квартал 2024 г.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•"/>
              </a:pPr>
              <a:r>
                <a:rPr b="0" i="0" lang="ru-RU" sz="14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Создание списка потенциальных клиентов, связь сними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•"/>
              </a:pPr>
              <a:r>
                <a:rPr b="0" i="0" lang="ru-RU" sz="14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Создание PR-стратегии</a:t>
              </a:r>
              <a:endParaRPr/>
            </a:p>
          </p:txBody>
        </p:sp>
        <p:sp>
          <p:nvSpPr>
            <p:cNvPr id="207" name="Google Shape;207;g29dfee8460b_0_6"/>
            <p:cNvSpPr/>
            <p:nvPr/>
          </p:nvSpPr>
          <p:spPr>
            <a:xfrm>
              <a:off x="4345901" y="2165299"/>
              <a:ext cx="416153" cy="416153"/>
            </a:xfrm>
            <a:prstGeom prst="ellipse">
              <a:avLst/>
            </a:prstGeom>
            <a:solidFill>
              <a:srgbClr val="E69138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g29dfee8460b_0_6"/>
            <p:cNvSpPr/>
            <p:nvPr/>
          </p:nvSpPr>
          <p:spPr>
            <a:xfrm>
              <a:off x="4553978" y="2373376"/>
              <a:ext cx="1673284" cy="3045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g29dfee8460b_0_6"/>
            <p:cNvSpPr txBox="1"/>
            <p:nvPr/>
          </p:nvSpPr>
          <p:spPr>
            <a:xfrm>
              <a:off x="4553978" y="2373376"/>
              <a:ext cx="1673284" cy="3045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22050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18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Второй квартал 2024 г. </a:t>
              </a:r>
              <a:endParaRPr/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•"/>
              </a:pPr>
              <a:r>
                <a:rPr b="0" i="0" lang="ru-RU" sz="16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Заключение первой сделки</a:t>
              </a:r>
              <a:endParaRPr/>
            </a:p>
          </p:txBody>
        </p:sp>
        <p:sp>
          <p:nvSpPr>
            <p:cNvPr id="210" name="Google Shape;210;g29dfee8460b_0_6"/>
            <p:cNvSpPr/>
            <p:nvPr/>
          </p:nvSpPr>
          <p:spPr>
            <a:xfrm>
              <a:off x="5958496" y="1519394"/>
              <a:ext cx="537531" cy="537531"/>
            </a:xfrm>
            <a:prstGeom prst="ellipse">
              <a:avLst/>
            </a:prstGeom>
            <a:solidFill>
              <a:srgbClr val="F6B26B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g29dfee8460b_0_6"/>
            <p:cNvSpPr/>
            <p:nvPr/>
          </p:nvSpPr>
          <p:spPr>
            <a:xfrm>
              <a:off x="6274210" y="1788160"/>
              <a:ext cx="1640078" cy="36305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g29dfee8460b_0_6"/>
            <p:cNvSpPr txBox="1"/>
            <p:nvPr/>
          </p:nvSpPr>
          <p:spPr>
            <a:xfrm>
              <a:off x="6274210" y="1788160"/>
              <a:ext cx="1640078" cy="36305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284825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19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Четвертый квартал 2024 г</a:t>
              </a:r>
              <a:r>
                <a:rPr b="0" i="0" lang="ru-RU" sz="19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.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•"/>
              </a:pPr>
              <a:r>
                <a:rPr b="0" i="0" lang="ru-RU" sz="15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Реализация первой сделки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•"/>
              </a:pPr>
              <a:r>
                <a:rPr b="0" i="0" lang="ru-RU" sz="15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Найм новых сотрудников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•"/>
              </a:pPr>
              <a:r>
                <a:rPr b="0" i="0" lang="ru-RU" sz="15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Развитие рекламы</a:t>
              </a:r>
              <a:endParaRPr/>
            </a:p>
          </p:txBody>
        </p:sp>
        <p:sp>
          <p:nvSpPr>
            <p:cNvPr id="213" name="Google Shape;213;g29dfee8460b_0_6"/>
            <p:cNvSpPr/>
            <p:nvPr/>
          </p:nvSpPr>
          <p:spPr>
            <a:xfrm>
              <a:off x="7981386" y="1109136"/>
              <a:ext cx="684919" cy="684919"/>
            </a:xfrm>
            <a:prstGeom prst="ellipse">
              <a:avLst/>
            </a:prstGeom>
            <a:solidFill>
              <a:srgbClr val="F9CB9C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g29dfee8460b_0_6"/>
            <p:cNvSpPr/>
            <p:nvPr/>
          </p:nvSpPr>
          <p:spPr>
            <a:xfrm>
              <a:off x="8323844" y="1425662"/>
              <a:ext cx="1733973" cy="39881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g29dfee8460b_0_6"/>
            <p:cNvSpPr txBox="1"/>
            <p:nvPr/>
          </p:nvSpPr>
          <p:spPr>
            <a:xfrm>
              <a:off x="8323844" y="1425662"/>
              <a:ext cx="1733973" cy="39881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362925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24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2025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•"/>
              </a:pPr>
              <a:r>
                <a:rPr b="0" i="0" lang="ru-RU" sz="1500" u="none" cap="none" strike="noStrike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Заключение новых сделок</a:t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9dfee8460b_0_12"/>
          <p:cNvSpPr txBox="1"/>
          <p:nvPr>
            <p:ph type="title"/>
          </p:nvPr>
        </p:nvSpPr>
        <p:spPr>
          <a:xfrm>
            <a:off x="202173" y="318641"/>
            <a:ext cx="105150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38"/>
              <a:buNone/>
            </a:pPr>
            <a:r>
              <a:rPr lang="ru-RU"/>
              <a:t>Трекшн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38"/>
              <a:buNone/>
            </a:pPr>
            <a:r>
              <a:t/>
            </a:r>
            <a:endParaRPr/>
          </a:p>
        </p:txBody>
      </p:sp>
      <p:sp>
        <p:nvSpPr>
          <p:cNvPr id="221" name="Google Shape;221;g29dfee8460b_0_12"/>
          <p:cNvSpPr txBox="1"/>
          <p:nvPr/>
        </p:nvSpPr>
        <p:spPr>
          <a:xfrm>
            <a:off x="1706125" y="1419925"/>
            <a:ext cx="10705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29dfee8460b_0_12"/>
          <p:cNvSpPr/>
          <p:nvPr/>
        </p:nvSpPr>
        <p:spPr>
          <a:xfrm>
            <a:off x="338550" y="5126575"/>
            <a:ext cx="1160700" cy="11415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29dfee8460b_0_12"/>
          <p:cNvSpPr/>
          <p:nvPr/>
        </p:nvSpPr>
        <p:spPr>
          <a:xfrm>
            <a:off x="1880250" y="4246375"/>
            <a:ext cx="1315500" cy="13350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29dfee8460b_0_12"/>
          <p:cNvSpPr/>
          <p:nvPr/>
        </p:nvSpPr>
        <p:spPr>
          <a:xfrm>
            <a:off x="3443550" y="3211300"/>
            <a:ext cx="1431600" cy="14220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29dfee8460b_0_12"/>
          <p:cNvSpPr/>
          <p:nvPr/>
        </p:nvSpPr>
        <p:spPr>
          <a:xfrm>
            <a:off x="5283438" y="2031300"/>
            <a:ext cx="1625100" cy="15186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29dfee8460b_0_12"/>
          <p:cNvSpPr/>
          <p:nvPr/>
        </p:nvSpPr>
        <p:spPr>
          <a:xfrm>
            <a:off x="7215875" y="789875"/>
            <a:ext cx="1683000" cy="1586400"/>
          </a:xfrm>
          <a:prstGeom prst="ellipse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29dfee8460b_0_12"/>
          <p:cNvSpPr/>
          <p:nvPr/>
        </p:nvSpPr>
        <p:spPr>
          <a:xfrm>
            <a:off x="9198800" y="58025"/>
            <a:ext cx="1625100" cy="1560900"/>
          </a:xfrm>
          <a:prstGeom prst="ellipse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29dfee8460b_0_12"/>
          <p:cNvSpPr/>
          <p:nvPr/>
        </p:nvSpPr>
        <p:spPr>
          <a:xfrm rot="-1219170">
            <a:off x="1454757" y="5242677"/>
            <a:ext cx="493298" cy="20312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6B26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29dfee8460b_0_12"/>
          <p:cNvSpPr/>
          <p:nvPr/>
        </p:nvSpPr>
        <p:spPr>
          <a:xfrm rot="-1422833">
            <a:off x="3046830" y="4330619"/>
            <a:ext cx="512470" cy="21292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6B26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29dfee8460b_0_12"/>
          <p:cNvSpPr/>
          <p:nvPr/>
        </p:nvSpPr>
        <p:spPr>
          <a:xfrm rot="-1718186">
            <a:off x="4797717" y="3346858"/>
            <a:ext cx="686698" cy="31925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6B26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g29dfee8460b_0_12"/>
          <p:cNvSpPr/>
          <p:nvPr/>
        </p:nvSpPr>
        <p:spPr>
          <a:xfrm rot="-1926849">
            <a:off x="6838695" y="2195651"/>
            <a:ext cx="686784" cy="32878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6B26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29dfee8460b_0_12"/>
          <p:cNvSpPr/>
          <p:nvPr/>
        </p:nvSpPr>
        <p:spPr>
          <a:xfrm rot="-1715344">
            <a:off x="8850637" y="1044645"/>
            <a:ext cx="512827" cy="43120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6B26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29dfee8460b_0_12"/>
          <p:cNvSpPr txBox="1"/>
          <p:nvPr/>
        </p:nvSpPr>
        <p:spPr>
          <a:xfrm>
            <a:off x="261150" y="5436175"/>
            <a:ext cx="1315500" cy="5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Ценностное предложение</a:t>
            </a:r>
            <a:endParaRPr/>
          </a:p>
        </p:txBody>
      </p:sp>
      <p:sp>
        <p:nvSpPr>
          <p:cNvPr id="234" name="Google Shape;234;g29dfee8460b_0_12"/>
          <p:cNvSpPr txBox="1"/>
          <p:nvPr/>
        </p:nvSpPr>
        <p:spPr>
          <a:xfrm>
            <a:off x="1880250" y="4637625"/>
            <a:ext cx="13155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Подтверждение проблемы</a:t>
            </a:r>
            <a:endParaRPr/>
          </a:p>
        </p:txBody>
      </p:sp>
      <p:sp>
        <p:nvSpPr>
          <p:cNvPr id="235" name="Google Shape;235;g29dfee8460b_0_12"/>
          <p:cNvSpPr txBox="1"/>
          <p:nvPr/>
        </p:nvSpPr>
        <p:spPr>
          <a:xfrm>
            <a:off x="3346800" y="3617800"/>
            <a:ext cx="1625100" cy="10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Моделирование экономики</a:t>
            </a:r>
            <a:endParaRPr/>
          </a:p>
        </p:txBody>
      </p:sp>
      <p:sp>
        <p:nvSpPr>
          <p:cNvPr id="236" name="Google Shape;236;g29dfee8460b_0_12"/>
          <p:cNvSpPr txBox="1"/>
          <p:nvPr/>
        </p:nvSpPr>
        <p:spPr>
          <a:xfrm>
            <a:off x="5515650" y="2575050"/>
            <a:ext cx="1160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MVP</a:t>
            </a:r>
            <a:endParaRPr/>
          </a:p>
        </p:txBody>
      </p:sp>
      <p:sp>
        <p:nvSpPr>
          <p:cNvPr id="237" name="Google Shape;237;g29dfee8460b_0_12"/>
          <p:cNvSpPr txBox="1"/>
          <p:nvPr/>
        </p:nvSpPr>
        <p:spPr>
          <a:xfrm>
            <a:off x="7212175" y="1334850"/>
            <a:ext cx="1683000" cy="12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Подтверждение решения</a:t>
            </a:r>
            <a:endParaRPr/>
          </a:p>
        </p:txBody>
      </p:sp>
      <p:sp>
        <p:nvSpPr>
          <p:cNvPr id="238" name="Google Shape;238;g29dfee8460b_0_12"/>
          <p:cNvSpPr txBox="1"/>
          <p:nvPr/>
        </p:nvSpPr>
        <p:spPr>
          <a:xfrm>
            <a:off x="9239500" y="644750"/>
            <a:ext cx="16251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Первая продажа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9dfee8460b_0_17"/>
          <p:cNvSpPr txBox="1"/>
          <p:nvPr>
            <p:ph type="title"/>
          </p:nvPr>
        </p:nvSpPr>
        <p:spPr>
          <a:xfrm>
            <a:off x="202173" y="318641"/>
            <a:ext cx="105150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38"/>
              <a:buNone/>
            </a:pPr>
            <a:r>
              <a:rPr lang="ru-RU"/>
              <a:t>Модель монетизации</a:t>
            </a:r>
            <a:endParaRPr/>
          </a:p>
        </p:txBody>
      </p:sp>
      <p:sp>
        <p:nvSpPr>
          <p:cNvPr id="244" name="Google Shape;244;g29dfee8460b_0_17"/>
          <p:cNvSpPr txBox="1"/>
          <p:nvPr/>
        </p:nvSpPr>
        <p:spPr>
          <a:xfrm>
            <a:off x="1564875" y="1550025"/>
            <a:ext cx="10664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g29dfee8460b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038" y="996300"/>
            <a:ext cx="6260626" cy="54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g29dfee8460b_0_17"/>
          <p:cNvSpPr txBox="1"/>
          <p:nvPr/>
        </p:nvSpPr>
        <p:spPr>
          <a:xfrm>
            <a:off x="2911500" y="2224750"/>
            <a:ext cx="10737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50</a:t>
            </a:r>
            <a:endParaRPr/>
          </a:p>
        </p:txBody>
      </p:sp>
      <p:sp>
        <p:nvSpPr>
          <p:cNvPr id="247" name="Google Shape;247;g29dfee8460b_0_17"/>
          <p:cNvSpPr txBox="1"/>
          <p:nvPr/>
        </p:nvSpPr>
        <p:spPr>
          <a:xfrm>
            <a:off x="3308100" y="3066275"/>
            <a:ext cx="4545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45</a:t>
            </a:r>
            <a:endParaRPr/>
          </a:p>
        </p:txBody>
      </p:sp>
      <p:sp>
        <p:nvSpPr>
          <p:cNvPr id="248" name="Google Shape;248;g29dfee8460b_0_17"/>
          <p:cNvSpPr txBox="1"/>
          <p:nvPr/>
        </p:nvSpPr>
        <p:spPr>
          <a:xfrm>
            <a:off x="3308100" y="3888450"/>
            <a:ext cx="4545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40</a:t>
            </a:r>
            <a:endParaRPr/>
          </a:p>
        </p:txBody>
      </p:sp>
      <p:sp>
        <p:nvSpPr>
          <p:cNvPr id="249" name="Google Shape;249;g29dfee8460b_0_17"/>
          <p:cNvSpPr txBox="1"/>
          <p:nvPr/>
        </p:nvSpPr>
        <p:spPr>
          <a:xfrm>
            <a:off x="3308100" y="4710625"/>
            <a:ext cx="4545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35</a:t>
            </a:r>
            <a:endParaRPr/>
          </a:p>
        </p:txBody>
      </p:sp>
      <p:sp>
        <p:nvSpPr>
          <p:cNvPr id="250" name="Google Shape;250;g29dfee8460b_0_17"/>
          <p:cNvSpPr txBox="1"/>
          <p:nvPr/>
        </p:nvSpPr>
        <p:spPr>
          <a:xfrm>
            <a:off x="3308100" y="5265200"/>
            <a:ext cx="512700" cy="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30</a:t>
            </a:r>
            <a:endParaRPr/>
          </a:p>
        </p:txBody>
      </p:sp>
      <p:sp>
        <p:nvSpPr>
          <p:cNvPr id="251" name="Google Shape;251;g29dfee8460b_0_17"/>
          <p:cNvSpPr/>
          <p:nvPr/>
        </p:nvSpPr>
        <p:spPr>
          <a:xfrm>
            <a:off x="4817050" y="2157025"/>
            <a:ext cx="1151100" cy="319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g29dfee8460b_0_17"/>
          <p:cNvSpPr/>
          <p:nvPr/>
        </p:nvSpPr>
        <p:spPr>
          <a:xfrm>
            <a:off x="4836400" y="2988900"/>
            <a:ext cx="1151100" cy="36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29dfee8460b_0_17"/>
          <p:cNvSpPr/>
          <p:nvPr/>
        </p:nvSpPr>
        <p:spPr>
          <a:xfrm>
            <a:off x="4807375" y="3849775"/>
            <a:ext cx="1151100" cy="319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g29dfee8460b_0_17"/>
          <p:cNvSpPr/>
          <p:nvPr/>
        </p:nvSpPr>
        <p:spPr>
          <a:xfrm>
            <a:off x="4797700" y="4681625"/>
            <a:ext cx="1151100" cy="319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29dfee8460b_0_17"/>
          <p:cNvSpPr/>
          <p:nvPr/>
        </p:nvSpPr>
        <p:spPr>
          <a:xfrm>
            <a:off x="4759000" y="5426425"/>
            <a:ext cx="1073700" cy="228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29dfee8460b_0_17"/>
          <p:cNvSpPr txBox="1"/>
          <p:nvPr/>
        </p:nvSpPr>
        <p:spPr>
          <a:xfrm>
            <a:off x="6122875" y="2114550"/>
            <a:ext cx="26310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Потенциальные клиенты</a:t>
            </a:r>
            <a:endParaRPr/>
          </a:p>
        </p:txBody>
      </p:sp>
      <p:sp>
        <p:nvSpPr>
          <p:cNvPr id="257" name="Google Shape;257;g29dfee8460b_0_17"/>
          <p:cNvSpPr txBox="1"/>
          <p:nvPr/>
        </p:nvSpPr>
        <p:spPr>
          <a:xfrm>
            <a:off x="6229275" y="2988900"/>
            <a:ext cx="25440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Дозвонились</a:t>
            </a:r>
            <a:endParaRPr/>
          </a:p>
        </p:txBody>
      </p:sp>
      <p:sp>
        <p:nvSpPr>
          <p:cNvPr id="258" name="Google Shape;258;g29dfee8460b_0_17"/>
          <p:cNvSpPr txBox="1"/>
          <p:nvPr/>
        </p:nvSpPr>
        <p:spPr>
          <a:xfrm>
            <a:off x="6103575" y="3901088"/>
            <a:ext cx="33660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Есть заинтересованность </a:t>
            </a:r>
            <a:endParaRPr/>
          </a:p>
        </p:txBody>
      </p:sp>
      <p:sp>
        <p:nvSpPr>
          <p:cNvPr id="259" name="Google Shape;259;g29dfee8460b_0_17"/>
          <p:cNvSpPr txBox="1"/>
          <p:nvPr/>
        </p:nvSpPr>
        <p:spPr>
          <a:xfrm>
            <a:off x="6210000" y="4634738"/>
            <a:ext cx="31146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Переговоры</a:t>
            </a:r>
            <a:endParaRPr/>
          </a:p>
        </p:txBody>
      </p:sp>
      <p:sp>
        <p:nvSpPr>
          <p:cNvPr id="260" name="Google Shape;260;g29dfee8460b_0_17"/>
          <p:cNvSpPr txBox="1"/>
          <p:nvPr/>
        </p:nvSpPr>
        <p:spPr>
          <a:xfrm>
            <a:off x="6210000" y="5335525"/>
            <a:ext cx="30954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Продажа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7"/>
          <p:cNvSpPr txBox="1"/>
          <p:nvPr/>
        </p:nvSpPr>
        <p:spPr>
          <a:xfrm>
            <a:off x="409903" y="354350"/>
            <a:ext cx="10862442" cy="5765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</a:pPr>
            <a:r>
              <a:rPr b="0" i="0" lang="ru-RU" sz="4800" u="none" cap="none" strike="noStrik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rPr>
              <a:t>КОМАНДА ПРОЕКТА</a:t>
            </a:r>
            <a:endParaRPr/>
          </a:p>
        </p:txBody>
      </p:sp>
      <p:sp>
        <p:nvSpPr>
          <p:cNvPr id="266" name="Google Shape;266;p7"/>
          <p:cNvSpPr txBox="1"/>
          <p:nvPr/>
        </p:nvSpPr>
        <p:spPr>
          <a:xfrm>
            <a:off x="920747" y="4441489"/>
            <a:ext cx="2254239" cy="17081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2000" u="sng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Автор проекта, аналитик</a:t>
            </a:r>
            <a:endParaRPr b="0" i="0" sz="20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2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Студентка 1 курса  магистратуры НГАТУ, специалист по УМР деканата Зооинженерного ф-та  </a:t>
            </a:r>
            <a:endParaRPr b="0" i="0" sz="12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67" name="Google Shape;267;p7"/>
          <p:cNvSpPr txBox="1"/>
          <p:nvPr/>
        </p:nvSpPr>
        <p:spPr>
          <a:xfrm>
            <a:off x="669742" y="3896699"/>
            <a:ext cx="2756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</a:t>
            </a:r>
            <a:r>
              <a:rPr b="1"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алышева Виктория Алексеевна</a:t>
            </a:r>
            <a:endParaRPr b="1" i="0" sz="18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68" name="Google Shape;268;p7"/>
          <p:cNvSpPr/>
          <p:nvPr/>
        </p:nvSpPr>
        <p:spPr>
          <a:xfrm>
            <a:off x="3714350" y="4857000"/>
            <a:ext cx="4023900" cy="12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ru-RU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Головинская Виктория Николаевна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ru-RU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Баринова Дарья Сергеевна</a:t>
            </a:r>
            <a:r>
              <a:rPr b="1" i="0" lang="ru-RU" sz="16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ru-RU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Нечайкин Иван Анатольевич</a:t>
            </a:r>
            <a:endParaRPr/>
          </a:p>
        </p:txBody>
      </p:sp>
      <p:pic>
        <p:nvPicPr>
          <p:cNvPr id="269" name="Google Shape;26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41124" y="1963193"/>
            <a:ext cx="3960440" cy="2871319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7"/>
          <p:cNvSpPr/>
          <p:nvPr/>
        </p:nvSpPr>
        <p:spPr>
          <a:xfrm>
            <a:off x="6000974" y="1253188"/>
            <a:ext cx="3640740" cy="456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Студенты </a:t>
            </a:r>
            <a:r>
              <a:rPr lang="ru-RU" sz="1800">
                <a:latin typeface="Cambria"/>
                <a:ea typeface="Cambria"/>
                <a:cs typeface="Cambria"/>
                <a:sym typeface="Cambria"/>
              </a:rPr>
              <a:t>НГАТУ</a:t>
            </a:r>
            <a:r>
              <a:rPr b="0" i="0" lang="ru-RU" sz="18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endParaRPr/>
          </a:p>
        </p:txBody>
      </p:sp>
      <p:sp>
        <p:nvSpPr>
          <p:cNvPr id="271" name="Google Shape;271;p7"/>
          <p:cNvSpPr/>
          <p:nvPr/>
        </p:nvSpPr>
        <p:spPr>
          <a:xfrm>
            <a:off x="7578449" y="4903140"/>
            <a:ext cx="383021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292934"/>
                </a:solidFill>
                <a:latin typeface="Cambria"/>
                <a:ea typeface="Cambria"/>
                <a:cs typeface="Cambria"/>
                <a:sym typeface="Cambria"/>
              </a:rPr>
              <a:t>Кузякин Владислав Александрович</a:t>
            </a:r>
            <a:r>
              <a:rPr b="1" i="0" lang="ru-RU" sz="1600" u="none" cap="none" strike="noStrike">
                <a:solidFill>
                  <a:srgbClr val="292934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292934"/>
                </a:solidFill>
                <a:latin typeface="Cambria"/>
                <a:ea typeface="Cambria"/>
                <a:cs typeface="Cambria"/>
                <a:sym typeface="Cambria"/>
              </a:rPr>
              <a:t>Дубровин Артем Дмитриевич</a:t>
            </a:r>
            <a:r>
              <a:rPr b="1" i="0" lang="ru-RU" sz="1600" u="none" cap="none" strike="noStrike">
                <a:solidFill>
                  <a:srgbClr val="292934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292934"/>
                </a:solidFill>
                <a:latin typeface="Cambria"/>
                <a:ea typeface="Cambria"/>
                <a:cs typeface="Cambria"/>
                <a:sym typeface="Cambria"/>
              </a:rPr>
              <a:t>Осокина Елена Анатольевна</a:t>
            </a:r>
            <a:endParaRPr b="1" i="0" sz="1600" u="none" cap="none" strike="noStrike">
              <a:solidFill>
                <a:srgbClr val="292934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72" name="Google Shape;27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4640" y="1079995"/>
            <a:ext cx="2110335" cy="2816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7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7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7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7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7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7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7"/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0" i="0" lang="ru-RU" sz="6900" u="none" cap="none" strike="noStrike">
                <a:solidFill>
                  <a:srgbClr val="8F00FF"/>
                </a:solidFill>
                <a:latin typeface="Cambria"/>
                <a:ea typeface="Cambria"/>
                <a:cs typeface="Cambria"/>
                <a:sym typeface="Cambria"/>
              </a:rPr>
              <a:t>СПАСИБО</a:t>
            </a:r>
            <a:r>
              <a:rPr b="0" i="0" lang="ru-RU" sz="7200" u="none" cap="none" strike="noStrike">
                <a:solidFill>
                  <a:srgbClr val="8F00FF"/>
                </a:solidFill>
                <a:latin typeface="Cambria"/>
                <a:ea typeface="Cambria"/>
                <a:cs typeface="Cambria"/>
                <a:sym typeface="Cambria"/>
              </a:rPr>
              <a:t>!</a:t>
            </a:r>
            <a:endParaRPr b="0" i="0" sz="14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rgbClr val="8F00FF"/>
                </a:solidFill>
                <a:latin typeface="Cambria"/>
                <a:ea typeface="Cambria"/>
                <a:cs typeface="Cambria"/>
                <a:sym typeface="Cambria"/>
              </a:rPr>
              <a:t>КОНТАКТЫ</a:t>
            </a:r>
            <a:endParaRPr b="0" i="0" sz="14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+7(95</a:t>
            </a:r>
            <a:r>
              <a:rPr lang="ru-RU" sz="2400">
                <a:latin typeface="Cambria"/>
                <a:ea typeface="Cambria"/>
                <a:cs typeface="Cambria"/>
                <a:sym typeface="Cambria"/>
              </a:rPr>
              <a:t>3</a:t>
            </a:r>
            <a:r>
              <a:rPr b="0" i="0" lang="ru-RU" sz="24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)-</a:t>
            </a:r>
            <a:r>
              <a:rPr lang="ru-RU" sz="2400">
                <a:latin typeface="Cambria"/>
                <a:ea typeface="Cambria"/>
                <a:cs typeface="Cambria"/>
                <a:sym typeface="Cambria"/>
              </a:rPr>
              <a:t>563</a:t>
            </a:r>
            <a:r>
              <a:rPr b="0" i="0" lang="ru-RU" sz="24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-</a:t>
            </a:r>
            <a:r>
              <a:rPr lang="ru-RU" sz="2400">
                <a:latin typeface="Cambria"/>
                <a:ea typeface="Cambria"/>
                <a:cs typeface="Cambria"/>
                <a:sym typeface="Cambria"/>
              </a:rPr>
              <a:t>16</a:t>
            </a:r>
            <a:r>
              <a:rPr b="0" i="0" lang="ru-RU" sz="24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-</a:t>
            </a:r>
            <a:r>
              <a:rPr lang="ru-RU" sz="2400">
                <a:latin typeface="Cambria"/>
                <a:ea typeface="Cambria"/>
                <a:cs typeface="Cambria"/>
                <a:sym typeface="Cambria"/>
              </a:rPr>
              <a:t>43</a:t>
            </a:r>
            <a:r>
              <a:rPr b="0" i="0" lang="ru-RU" sz="24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300" u="none" cap="none" strike="noStrike">
                <a:solidFill>
                  <a:srgbClr val="1B1B1B"/>
                </a:solidFill>
                <a:latin typeface="Cambria"/>
                <a:ea typeface="Cambria"/>
                <a:cs typeface="Cambria"/>
                <a:sym typeface="Cambria"/>
              </a:rPr>
              <a:t>Email: </a:t>
            </a:r>
            <a:r>
              <a:rPr lang="ru-RU" sz="2300">
                <a:solidFill>
                  <a:srgbClr val="1B1B1B"/>
                </a:solidFill>
                <a:latin typeface="Cambria"/>
                <a:ea typeface="Cambria"/>
                <a:cs typeface="Cambria"/>
                <a:sym typeface="Cambria"/>
              </a:rPr>
              <a:t>vika.malysheva.01@list.ru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87" name="Google Shape;287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83621" y="888575"/>
            <a:ext cx="6523976" cy="4340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2022-11-28T09:29:04Z</dcterms:created>
  <dc:creator>Mikely</dc:creator>
</cp:coreProperties>
</file>