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Amatic SC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1CF93C-9E75-4806-9983-4744A0149691}">
  <a:tblStyle styleId="{3A1CF93C-9E75-4806-9983-4744A014969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CCF8920-130F-4BE4-88C5-A3632E7C7D0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maticSC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AmaticSC-regular.fntdata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a36dab1c8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a36dab1c8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48f84ed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948f84ed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a3890fe23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3890fe23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a3890fe23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a3890fe23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a3890fe23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a3890fe23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a3890fe23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a3890fe23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3890fe23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3890fe23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3890fe235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a3890fe23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48f84ede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948f84ede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a3890fe23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a3890fe23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8f84ede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948f84ede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3cbed0c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a3cbed0c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48f84ede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948f84ede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48f84ede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948f84ede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48f84ede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48f84ede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48f84ede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48f84ede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a36dab1c8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a36dab1c8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36dab1c8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a36dab1c8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a36dab1c8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a36dab1c8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48f84ede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948f84ede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a36dab1c8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a36dab1c8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36dab1c8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a36dab1c8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a36dab1c8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a36dab1c8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a36dab1c8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a36dab1c8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a36dab1c8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a36dab1c8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a3890fe23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a3890fe23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a3890fe23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a3890fe23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a3890fe23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a3890fe23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a36dab1c88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a36dab1c8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a36dab1c8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a36dab1c8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48f84ede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948f84ede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9EAD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5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11" Type="http://schemas.openxmlformats.org/officeDocument/2006/relationships/image" Target="../media/image16.png"/><Relationship Id="rId10" Type="http://schemas.openxmlformats.org/officeDocument/2006/relationships/image" Target="../media/image21.png"/><Relationship Id="rId9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7" Type="http://schemas.openxmlformats.org/officeDocument/2006/relationships/image" Target="../media/image23.png"/><Relationship Id="rId8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ProVizor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Привлечение абитуриентов на Кафедру фармакологии и фармации Химического факультета ПГНИУ. 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62957" l="35918" r="32771" t="0"/>
          <a:stretch/>
        </p:blipFill>
        <p:spPr>
          <a:xfrm>
            <a:off x="7491600" y="0"/>
            <a:ext cx="1713225" cy="19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66989" l="70193" r="0" t="0"/>
          <a:stretch/>
        </p:blipFill>
        <p:spPr>
          <a:xfrm>
            <a:off x="3" y="0"/>
            <a:ext cx="1630925" cy="169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34076" l="34992" r="34438" t="34980"/>
          <a:stretch/>
        </p:blipFill>
        <p:spPr>
          <a:xfrm>
            <a:off x="1512501" y="53162"/>
            <a:ext cx="1672675" cy="159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71119" t="69056"/>
          <a:stretch/>
        </p:blipFill>
        <p:spPr>
          <a:xfrm>
            <a:off x="3148684" y="53150"/>
            <a:ext cx="1580250" cy="15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36661" r="33532" t="69056"/>
          <a:stretch/>
        </p:blipFill>
        <p:spPr>
          <a:xfrm>
            <a:off x="4807201" y="156875"/>
            <a:ext cx="1630925" cy="15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 b="34626" l="2610" r="68510" t="35888"/>
          <a:stretch/>
        </p:blipFill>
        <p:spPr>
          <a:xfrm>
            <a:off x="6185875" y="156875"/>
            <a:ext cx="1580250" cy="151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</a:t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4061050" y="1152475"/>
            <a:ext cx="371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Очень мало студентов, </a:t>
            </a:r>
            <a:r>
              <a:rPr lang="ru" sz="2000"/>
              <a:t>поступающих</a:t>
            </a:r>
            <a:r>
              <a:rPr lang="ru" sz="2000"/>
              <a:t> и обучающихся на направлении “Фармация” Химического факультета ПГНИУ. </a:t>
            </a:r>
            <a:endParaRPr sz="20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/>
              <a:t>Не заполняется заявленное количество бюджетных и коммерческих мест. </a:t>
            </a:r>
            <a:endParaRPr sz="2000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300" y="3584730"/>
            <a:ext cx="2210925" cy="9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1275" y="1152480"/>
            <a:ext cx="2210967" cy="9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5">
            <a:alphaModFix/>
          </a:blip>
          <a:srcRect b="10088" l="20811" r="24204" t="0"/>
          <a:stretch/>
        </p:blipFill>
        <p:spPr>
          <a:xfrm>
            <a:off x="921300" y="2368600"/>
            <a:ext cx="2210925" cy="98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Цель. Задачи.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4924500" cy="38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Цель: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Заполнить бюджетные места (по возможности коммерческие в том числе) студентами на направление “Фармация” в сентябре 2024 года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Задачи: 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Изучить приемную кампанию конкурентов.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Создать план реализации проекта.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Закупить необходимое оборудование и предметы первой необходимости для выполнения плана реализации.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Найти способы финансирования проекта, партнеров.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Реализовать проект в следующем учебном году (2024-2025).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Запустить проект как ежегодную профориентационную деятельность студентов кафедры.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148" y="0"/>
            <a:ext cx="390785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Изучить приемную кампанию конкурентов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Мероприятия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На основе изученных данных создать план проводимых мероприятий в отношении абитуриентов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Создать план реализации проекта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Мероприятия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Создание календарного плана мероприятий на полгода с марта по сентябрь 2024 года (пошаговый план создания проекта)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Создание календарного плана мероприятий на год с сентября 2024 по сентябрь 2025 года (пошаговый план реализации проекта)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Определение финансового плана на год с сентября 2024 по сентябрь 2025 года.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Закупить необходимое оборудование и предметы первой необходимости для выполнения плана реализации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Мероприятия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Закупить необходимое оборудование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Получить необходимое оборудование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Проверить оборудование в действии в процессе разработки плана реализации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Найти способы финансирования проекта, партнеров.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Мероприятия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Проанализировать рынок ниши фармацевтической промышленности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Составить список потенциальных партнеров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Предложить потенциальным партнерам сотрудничество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</a:t>
            </a: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Реализовать проект в следующем учебном году (2024-2025) 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Мероприятия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Начать работу с потенциальными студентами.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Провести рассылку информации через каналы сбыта.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Опробовать в действии выездные мероприятия профориентационного формата в школы г. Перми.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Наладить экскурсионный поток потенциальных студентов (абитуриентов) на Химическом факультете, кафедре фармакологии и фармации.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Провести мероприятия приемной кампании.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</a:t>
            </a:r>
            <a:r>
              <a:rPr lang="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Запустить проект как ежегодную профориентационную деятельность студентов кафедры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Мероприятия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Продолжить реализацию плана в ежегодном формате с проведением всех намеченных мероприятий.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Состав команды</a:t>
            </a:r>
            <a:endParaRPr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256100" y="920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Официальный руководитель команды</a:t>
            </a: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Гладышева Марина Максимовна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Финансист</a:t>
            </a: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   Габов Григорий Ильич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Коммуникатор</a:t>
            </a: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Муштакова Светлана Владимировна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Инженеры проекта</a:t>
            </a: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 Казанцева Анна Андреевна, 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Петухова Наталья Александровна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Маркетолог</a:t>
            </a:r>
            <a:r>
              <a:rPr lang="ru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Головнина Анна Алексеевна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0" name="Google Shape;120;p22"/>
          <p:cNvCxnSpPr/>
          <p:nvPr/>
        </p:nvCxnSpPr>
        <p:spPr>
          <a:xfrm>
            <a:off x="261350" y="1840750"/>
            <a:ext cx="852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2"/>
          <p:cNvCxnSpPr/>
          <p:nvPr/>
        </p:nvCxnSpPr>
        <p:spPr>
          <a:xfrm>
            <a:off x="253250" y="2243375"/>
            <a:ext cx="852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22"/>
          <p:cNvCxnSpPr/>
          <p:nvPr/>
        </p:nvCxnSpPr>
        <p:spPr>
          <a:xfrm>
            <a:off x="261350" y="3035225"/>
            <a:ext cx="852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22"/>
          <p:cNvCxnSpPr/>
          <p:nvPr/>
        </p:nvCxnSpPr>
        <p:spPr>
          <a:xfrm>
            <a:off x="308850" y="3808550"/>
            <a:ext cx="852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Календарный план (создание проекта)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8655"/>
            <a:ext cx="9144000" cy="308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Статистика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152475"/>
            <a:ext cx="4420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/>
              <a:t>2019 - много отчислялись, переводились, объединили с ИГ (30)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/>
              <a:t>2020 - много отчислялись, переводились (15)</a:t>
            </a:r>
            <a:br>
              <a:rPr lang="ru" sz="1500"/>
            </a:br>
            <a:r>
              <a:rPr lang="ru" sz="1500"/>
              <a:t>14 бюджетных, 60 коммерческих 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/>
              <a:t>2021 - 14 бюджетных, 60 коммерческих (22)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" sz="1500"/>
            </a:br>
            <a:r>
              <a:rPr lang="ru" sz="1500"/>
              <a:t>2022 - 26 бюджетных, 60 коммерческих (27 + 6 арабские студенты), есть перевод, есть академы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" sz="1500"/>
            </a:br>
            <a:r>
              <a:rPr lang="ru" sz="1500"/>
              <a:t>2023 - 30 бюджетных, 60 коммерческих (23)</a:t>
            </a:r>
            <a:endParaRPr sz="1500"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875" y="1011238"/>
            <a:ext cx="3877675" cy="369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Конкуренты</a:t>
            </a:r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500" y="1152475"/>
            <a:ext cx="3373800" cy="337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3185" y="1152475"/>
            <a:ext cx="3295316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5500" y="1690000"/>
            <a:ext cx="1851476" cy="185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Технология</a:t>
            </a:r>
            <a:endParaRPr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6055650" y="1152475"/>
            <a:ext cx="29451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Проведение дня открытых дверей кафедры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Выездные мероприятия в школы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Экскурсии на кафедру, на заводы партнеров, в аптеки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Интерактивные квесты</a:t>
            </a:r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605562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6100"/>
              <a:t>БИЗНЕС-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6100"/>
              <a:t>МОДЕЛЬ</a:t>
            </a:r>
            <a:endParaRPr sz="6100"/>
          </a:p>
        </p:txBody>
      </p:sp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7899" y="309525"/>
            <a:ext cx="6829500" cy="483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Бизнес-модель</a:t>
            </a:r>
            <a:endParaRPr/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751" y="0"/>
            <a:ext cx="84125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720">
                <a:latin typeface="Times New Roman"/>
                <a:ea typeface="Times New Roman"/>
                <a:cs typeface="Times New Roman"/>
                <a:sym typeface="Times New Roman"/>
              </a:rPr>
              <a:t>Блок 1. Потребительские сегменты</a:t>
            </a:r>
            <a:endParaRPr sz="272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Старшеклассники и их родители: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Этот сегмент включает школьников, которые интересуются медицинской сферой, а также их родителей, которые могут активно участвовать в процессе выбора университета и кафедры.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Студенты, уже обучающиеся в медицинских университетах: 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Они могут быть заинтересованы в дополнительном образовании в области фармации или переквалификации.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</a:t>
            </a: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Медицинские работники: 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Люди, уже работающие в медицинской сфере, могут быть заинтересованы в расширении своих знаний в области фармации.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</a:t>
            </a: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Нерезиденты: 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 из других регионов или стран, которые заинтересованы в получении образования в области фармации.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</a:t>
            </a: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Медицинские компании и учреждения:</a:t>
            </a: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Компании и учреждения, связанные с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медицинской сферой, могут заинтересоваться в партнерстве для обучения своих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сотрудников.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300"/>
          </a:p>
        </p:txBody>
      </p:sp>
      <p:pic>
        <p:nvPicPr>
          <p:cNvPr id="174" name="Google Shape;174;p29"/>
          <p:cNvPicPr preferRelativeResize="0"/>
          <p:nvPr/>
        </p:nvPicPr>
        <p:blipFill rotWithShape="1">
          <a:blip r:embed="rId3">
            <a:alphaModFix/>
          </a:blip>
          <a:srcRect b="66989" l="70193" r="0" t="0"/>
          <a:stretch/>
        </p:blipFill>
        <p:spPr>
          <a:xfrm>
            <a:off x="7513078" y="3445600"/>
            <a:ext cx="1630924" cy="169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720">
                <a:latin typeface="Times New Roman"/>
                <a:ea typeface="Times New Roman"/>
                <a:cs typeface="Times New Roman"/>
                <a:sym typeface="Times New Roman"/>
              </a:rPr>
              <a:t>Блок 2. Ценностные предложения</a:t>
            </a:r>
            <a:endParaRPr sz="272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 поступления в наш университет: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кампусная структура (все корпуса на одной территории, большая часть снабжены переходами между собой)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развитая инфраструктура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много возможностей для развития как на факультете, так и для занятий внеучебной деятельностью (научная, творческая, спортивная, общественная деятельность)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высокий минимальный уровень стипендиальных выплат, много дополнительных льготных выплат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 поступления на наш факультет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много лабораторной практики (неорганическая, органическая, аналитическая, физическая, коллоидная, фармацевтическая  химия, биохимия)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широкий спектр профильных дисциплин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современного оборудования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 поступления на кафедру фармакологии и фармации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-"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вариативность выбора будущей профессии в сфере фармации, химии и биологии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1" name="Google Shape;181;p30"/>
          <p:cNvPicPr preferRelativeResize="0"/>
          <p:nvPr/>
        </p:nvPicPr>
        <p:blipFill rotWithShape="1">
          <a:blip r:embed="rId3">
            <a:alphaModFix/>
          </a:blip>
          <a:srcRect b="34076" l="34992" r="34438" t="34980"/>
          <a:stretch/>
        </p:blipFill>
        <p:spPr>
          <a:xfrm>
            <a:off x="7471326" y="3551912"/>
            <a:ext cx="1672676" cy="1591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720">
                <a:latin typeface="Times New Roman"/>
                <a:ea typeface="Times New Roman"/>
                <a:cs typeface="Times New Roman"/>
                <a:sym typeface="Times New Roman"/>
              </a:rPr>
              <a:t>Блок 3. Каналы сбыта</a:t>
            </a:r>
            <a:endParaRPr sz="1820"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E-mail - рассылки в школы города Перми и Пермского края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Ведение социальных сетей кафедры (канал в телеграмме, группа в вк)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Участие в Выставке профессий</a:t>
            </a:r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200" y="1773800"/>
            <a:ext cx="7581801" cy="336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720">
                <a:latin typeface="Times New Roman"/>
                <a:ea typeface="Times New Roman"/>
                <a:cs typeface="Times New Roman"/>
                <a:sym typeface="Times New Roman"/>
              </a:rPr>
              <a:t>Блок 4. Взаимоотношение с клиентами</a:t>
            </a:r>
            <a:endParaRPr sz="3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кафедра-абитуриент предполагают отношения категории “рабочих”, но для большего контакта со школьниками можно входить в категорию “дружеских”, чтобы больше вызывать доверия от собеседников в том или ином разговоре.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процессе установления отношений категории “дружеских” со школами нашего города. Они требуют затрат ресурса - времени - использованного с целью улучшения каналов связи с целевой аудиторией. </a:t>
            </a:r>
            <a:endParaRPr sz="2400"/>
          </a:p>
        </p:txBody>
      </p:sp>
      <p:pic>
        <p:nvPicPr>
          <p:cNvPr id="195" name="Google Shape;195;p32"/>
          <p:cNvPicPr preferRelativeResize="0"/>
          <p:nvPr/>
        </p:nvPicPr>
        <p:blipFill rotWithShape="1">
          <a:blip r:embed="rId3">
            <a:alphaModFix/>
          </a:blip>
          <a:srcRect b="0" l="0" r="71119" t="69056"/>
          <a:stretch/>
        </p:blipFill>
        <p:spPr>
          <a:xfrm>
            <a:off x="7563759" y="3551900"/>
            <a:ext cx="1580250" cy="15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390">
                <a:latin typeface="Times New Roman"/>
                <a:ea typeface="Times New Roman"/>
                <a:cs typeface="Times New Roman"/>
                <a:sym typeface="Times New Roman"/>
              </a:rPr>
              <a:t>Блок 5. Потоки поступления дохода</a:t>
            </a:r>
            <a:endParaRPr sz="2520"/>
          </a:p>
        </p:txBody>
      </p:sp>
      <p:sp>
        <p:nvSpPr>
          <p:cNvPr id="201" name="Google Shape;20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абитуриенты действительно готовы поступать к нам?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Современное оборудование (лучше чем у конкурентов)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Большое количество лабораторной практики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Развитая внеучебная сфера деятельности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абитуриенты поступают к нам в настоящее время?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Альтернатива медицинскому образованию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Каким образом поступают?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Поступление осуществляется по результатам ЕГЭ или по результатом вступительных экзаменов (если абитуриент имеет среднее специальное образование)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бы абитуриенты предпочли бы поступать?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Предпочтительным является поступление по результатам ЕГЭ на бюджет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2" name="Google Shape;202;p33"/>
          <p:cNvPicPr preferRelativeResize="0"/>
          <p:nvPr/>
        </p:nvPicPr>
        <p:blipFill rotWithShape="1">
          <a:blip r:embed="rId3">
            <a:alphaModFix/>
          </a:blip>
          <a:srcRect b="34626" l="2610" r="68510" t="35888"/>
          <a:stretch/>
        </p:blipFill>
        <p:spPr>
          <a:xfrm>
            <a:off x="7563750" y="3626925"/>
            <a:ext cx="1580250" cy="151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latin typeface="Times New Roman"/>
                <a:ea typeface="Times New Roman"/>
                <a:cs typeface="Times New Roman"/>
                <a:sym typeface="Times New Roman"/>
              </a:rPr>
              <a:t>Блок 6. Ключевые ресурсы</a:t>
            </a:r>
            <a:endParaRPr sz="3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Основной ресурс необходимый для реализации ценностного предложения - люди. Для этого нужны сотрудники, которые будут заниматься ведением социальных сетей, созданием сайта и выездом с целью рекламы в школы Перми и Пермского края.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Вместе с тем важную роль для проекта играют финансовые ресурсы, направленные на оплату выездов сотрудников в школы (то есть оплата билетов, питания и, если необходимо, проживания).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Техническое обеспечение для создания и ведения сайта и социальных сетей, дистанционного общения с целевой аудиторией и будущими потребителями.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" name="Google Shape;209;p34"/>
          <p:cNvPicPr preferRelativeResize="0"/>
          <p:nvPr/>
        </p:nvPicPr>
        <p:blipFill rotWithShape="1">
          <a:blip r:embed="rId3">
            <a:alphaModFix/>
          </a:blip>
          <a:srcRect b="0" l="36661" r="33532" t="69056"/>
          <a:stretch/>
        </p:blipFill>
        <p:spPr>
          <a:xfrm>
            <a:off x="7513076" y="3551900"/>
            <a:ext cx="1630924" cy="15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100">
                <a:latin typeface="Times New Roman"/>
                <a:ea typeface="Times New Roman"/>
                <a:cs typeface="Times New Roman"/>
                <a:sym typeface="Times New Roman"/>
              </a:rPr>
              <a:t>Блок 7. Ключевые виды деятельности</a:t>
            </a:r>
            <a:endParaRPr sz="289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15" name="Google Shape;21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Виды деятельности: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Информационная кампания (создание информативного веб-сайта кафедры с описанием программы обучения, преподавателей, инфраструктуры и успешных выпускников; организация дни открытых дверей, во время которых абитуриенты могут посетить кафедру, познакомиться с преподавателями и студентами.)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Академические исследования (проведение семинаров и лекций для абитуриентов, демонстрирующих интересные и актуальные темы в фармацевтике.)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Акцент на практическом обучении (продвижение практических занятий и лабораторных работ в образовательной программе; подчеркивание возможности получения реального опыта работы в аптеках, лабораториях и других фармацевтических организациях.)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сбыта: веб-сайт кафедры, социальные медиа, реклама в учебных заведениях, учебные ярмарки, электронная почта и SMS-рассылки, партнерства и сети, медиа и публичные мероприятия.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Методы для установления и поддержания взаимоотношений с абитуриентами: Персонализированный подход (индивидуальное внимание к каждому абитуриенту), прозрачность информации, участие в мероприятиях.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Потоки поступления доходов зависят напрямую от абитуриентов (оплата за обучение)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latin typeface="Times New Roman"/>
                <a:ea typeface="Times New Roman"/>
                <a:cs typeface="Times New Roman"/>
                <a:sym typeface="Times New Roman"/>
              </a:rPr>
              <a:t>Блок 8. Ключевые партнеры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3300"/>
          </a:p>
        </p:txBody>
      </p:sp>
      <p:pic>
        <p:nvPicPr>
          <p:cNvPr id="222" name="Google Shape;22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2525"/>
            <a:ext cx="7196927" cy="178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6"/>
          <p:cNvPicPr preferRelativeResize="0"/>
          <p:nvPr/>
        </p:nvPicPr>
        <p:blipFill rotWithShape="1">
          <a:blip r:embed="rId4">
            <a:alphaModFix/>
          </a:blip>
          <a:srcRect b="5580" l="7802" r="6742" t="0"/>
          <a:stretch/>
        </p:blipFill>
        <p:spPr>
          <a:xfrm>
            <a:off x="-2275" y="3390525"/>
            <a:ext cx="2956376" cy="14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6"/>
          <p:cNvPicPr preferRelativeResize="0"/>
          <p:nvPr/>
        </p:nvPicPr>
        <p:blipFill rotWithShape="1">
          <a:blip r:embed="rId5">
            <a:alphaModFix/>
          </a:blip>
          <a:srcRect b="26494" l="33183" r="25940" t="41023"/>
          <a:stretch/>
        </p:blipFill>
        <p:spPr>
          <a:xfrm>
            <a:off x="5860900" y="3390525"/>
            <a:ext cx="3283099" cy="146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8962" y="3439025"/>
            <a:ext cx="3226975" cy="502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8963" y="4021399"/>
            <a:ext cx="3226975" cy="779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0997" y="1322525"/>
            <a:ext cx="1783002" cy="178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6"/>
          <p:cNvPicPr preferRelativeResize="0"/>
          <p:nvPr/>
        </p:nvPicPr>
        <p:blipFill rotWithShape="1">
          <a:blip r:embed="rId9">
            <a:alphaModFix/>
          </a:blip>
          <a:srcRect b="24608" l="4461" r="4306" t="25056"/>
          <a:stretch/>
        </p:blipFill>
        <p:spPr>
          <a:xfrm>
            <a:off x="3077600" y="3390525"/>
            <a:ext cx="2659799" cy="14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6"/>
          <p:cNvPicPr preferRelativeResize="0"/>
          <p:nvPr/>
        </p:nvPicPr>
        <p:blipFill rotWithShape="1">
          <a:blip r:embed="rId10">
            <a:alphaModFix/>
          </a:blip>
          <a:srcRect b="33259" l="1690" r="0" t="36108"/>
          <a:stretch/>
        </p:blipFill>
        <p:spPr>
          <a:xfrm>
            <a:off x="4822950" y="299650"/>
            <a:ext cx="2373981" cy="73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6"/>
          <p:cNvPicPr preferRelativeResize="0"/>
          <p:nvPr/>
        </p:nvPicPr>
        <p:blipFill rotWithShape="1">
          <a:blip r:embed="rId10">
            <a:alphaModFix/>
          </a:blip>
          <a:srcRect b="63066" l="0" r="34067" t="9056"/>
          <a:stretch/>
        </p:blipFill>
        <p:spPr>
          <a:xfrm>
            <a:off x="7377825" y="299650"/>
            <a:ext cx="1749352" cy="73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77825" y="299651"/>
            <a:ext cx="1707092" cy="77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>
            <p:ph type="title"/>
          </p:nvPr>
        </p:nvSpPr>
        <p:spPr>
          <a:xfrm>
            <a:off x="311700" y="266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3100">
                <a:latin typeface="Times New Roman"/>
                <a:ea typeface="Times New Roman"/>
                <a:cs typeface="Times New Roman"/>
                <a:sym typeface="Times New Roman"/>
              </a:rPr>
              <a:t>Блок 9. Структура издержек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600">
              <a:solidFill>
                <a:schemeClr val="dk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37" name="Google Shape;237;p37"/>
          <p:cNvSpPr txBox="1"/>
          <p:nvPr>
            <p:ph idx="1" type="body"/>
          </p:nvPr>
        </p:nvSpPr>
        <p:spPr>
          <a:xfrm>
            <a:off x="248600" y="910550"/>
            <a:ext cx="8520600" cy="392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Маркетинговые расходы: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Рекламные материалы (брошюры, плакаты, листовки); Онлайн-реклама (социальные сети, поисковая реклама); Участие в образовательных выставках и ярмарках.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Организационные издержки: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Аренда помещений для мероприятий (презентации, встречи с абитуриентами); Затраты на транспорт и проживание для организаторов мероприятий; Оборудование для презентаций и визуальных материалов.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Информационные технологии: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Разработка и поддержка веб-сайта кафедры с информацией для абитуриентов; Приобретение программного обеспечения для ведения базы данных абитуриентов.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Персонал: 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Обучение персонала для эффективной работы с потенциальными студентами.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Исследовательские издержки: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Анализ рынка образовательных услуг и конкурентной среды; Опросы и исследования мнений абитуриентов.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Стипендии и поощрения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Финансовая поддержка для талантливых абитуриентов; Организация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конкурсов с призами для привлечения внимания.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699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b="1"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Резервные средства: </a:t>
            </a: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Финансовый запас для непредвиденных расходов и корректировок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в процессе реализации проекта.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8" name="Google Shape;238;p37"/>
          <p:cNvPicPr preferRelativeResize="0"/>
          <p:nvPr/>
        </p:nvPicPr>
        <p:blipFill rotWithShape="1">
          <a:blip r:embed="rId3">
            <a:alphaModFix/>
          </a:blip>
          <a:srcRect b="62957" l="35918" r="32771" t="0"/>
          <a:stretch/>
        </p:blipFill>
        <p:spPr>
          <a:xfrm>
            <a:off x="7430775" y="3238150"/>
            <a:ext cx="1713225" cy="190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Финансовый план. </a:t>
            </a:r>
            <a:r>
              <a:rPr lang="ru" sz="2600">
                <a:solidFill>
                  <a:schemeClr val="dk2"/>
                </a:solidFill>
              </a:rPr>
              <a:t>Общая смета проекта</a:t>
            </a:r>
            <a:endParaRPr/>
          </a:p>
        </p:txBody>
      </p:sp>
      <p:graphicFrame>
        <p:nvGraphicFramePr>
          <p:cNvPr id="244" name="Google Shape;244;p38"/>
          <p:cNvGraphicFramePr/>
          <p:nvPr/>
        </p:nvGraphicFramePr>
        <p:xfrm>
          <a:off x="311700" y="1152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{3A1CF93C-9E75-4806-9983-4744A0149691}</a:tableStyleId>
              </a:tblPr>
              <a:tblGrid>
                <a:gridCol w="481650"/>
                <a:gridCol w="1747250"/>
                <a:gridCol w="1485925"/>
                <a:gridCol w="994625"/>
                <a:gridCol w="2097075"/>
                <a:gridCol w="1797500"/>
              </a:tblGrid>
              <a:tr h="200025">
                <a:tc>
                  <a:txBody>
                    <a:bodyPr/>
                    <a:lstStyle/>
                    <a:p>
                      <a:pPr indent="0" lvl="0" marL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расходов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 за единицу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Запрашиваемые средства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Имеющиеся средства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-304800" lvl="0" marL="457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AutoNum type="arabicPeriod"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Ноутбук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30 000 р.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шт.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есть в личном пользовании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Портативное зарядное устройство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</a:t>
                      </a: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шт.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 р.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Футболки с символикой университета/факультета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 р.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шт.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9 000 р.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Печать буклетов факультета/кафедры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 шт.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2 000 р.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Финансовый план. </a:t>
            </a:r>
            <a:r>
              <a:rPr lang="ru" sz="2600">
                <a:solidFill>
                  <a:schemeClr val="dk2"/>
                </a:solidFill>
              </a:rPr>
              <a:t>Общая смета проекта</a:t>
            </a:r>
            <a:endParaRPr/>
          </a:p>
        </p:txBody>
      </p:sp>
      <p:graphicFrame>
        <p:nvGraphicFramePr>
          <p:cNvPr id="250" name="Google Shape;250;p39"/>
          <p:cNvGraphicFramePr/>
          <p:nvPr/>
        </p:nvGraphicFramePr>
        <p:xfrm>
          <a:off x="311700" y="1152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{3A1CF93C-9E75-4806-9983-4744A0149691}</a:tableStyleId>
              </a:tblPr>
              <a:tblGrid>
                <a:gridCol w="481650"/>
                <a:gridCol w="1747250"/>
                <a:gridCol w="1485925"/>
                <a:gridCol w="994625"/>
                <a:gridCol w="2097075"/>
                <a:gridCol w="1797500"/>
              </a:tblGrid>
              <a:tr h="200025">
                <a:tc>
                  <a:txBody>
                    <a:bodyPr/>
                    <a:lstStyle/>
                    <a:p>
                      <a:pPr indent="0" lvl="0" marL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расходов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 за единицу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Запрашиваемые средства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Имеющиеся средства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Проектор в аудиториях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шт.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есть в ПГНИУ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Бумага для печати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шт.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04800" lvl="0" marL="4572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Принтер для печати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15 000 р.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шт.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есть в личном пользовании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Краска для принтера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4 000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шт.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4 000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Набор реактивов для проведения профориентационного квеста для школьников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шт.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есть на химическом факультете ПГНИУ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Финансовый план. </a:t>
            </a:r>
            <a:r>
              <a:rPr lang="ru" sz="2600">
                <a:solidFill>
                  <a:schemeClr val="dk2"/>
                </a:solidFill>
              </a:rPr>
              <a:t>Общая смета проекта</a:t>
            </a:r>
            <a:endParaRPr/>
          </a:p>
        </p:txBody>
      </p:sp>
      <p:graphicFrame>
        <p:nvGraphicFramePr>
          <p:cNvPr id="256" name="Google Shape;256;p40"/>
          <p:cNvGraphicFramePr/>
          <p:nvPr/>
        </p:nvGraphicFramePr>
        <p:xfrm>
          <a:off x="311700" y="1152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{3A1CF93C-9E75-4806-9983-4744A0149691}</a:tableStyleId>
              </a:tblPr>
              <a:tblGrid>
                <a:gridCol w="481650"/>
                <a:gridCol w="1747250"/>
                <a:gridCol w="1485925"/>
                <a:gridCol w="994625"/>
                <a:gridCol w="2097075"/>
                <a:gridCol w="1797500"/>
              </a:tblGrid>
              <a:tr h="200025">
                <a:tc>
                  <a:txBody>
                    <a:bodyPr/>
                    <a:lstStyle/>
                    <a:p>
                      <a:pPr indent="0" lvl="0" marL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расходов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Цена за единицу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Запрашиваемые средства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Имеющиеся средства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 дороги в школы города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762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шт.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5 000 р.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57" name="Google Shape;257;p40"/>
          <p:cNvGraphicFramePr/>
          <p:nvPr/>
        </p:nvGraphicFramePr>
        <p:xfrm>
          <a:off x="311700" y="2777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{3A1CF93C-9E75-4806-9983-4744A0149691}</a:tableStyleId>
              </a:tblPr>
              <a:tblGrid>
                <a:gridCol w="4709450"/>
                <a:gridCol w="2097075"/>
                <a:gridCol w="1797500"/>
              </a:tblGrid>
              <a:tr h="200025">
                <a:tc>
                  <a:txBody>
                    <a:bodyPr/>
                    <a:lstStyle/>
                    <a:p>
                      <a:pPr indent="0" lvl="0" marL="12700" marR="12700" rtl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ИТОГО: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23 800 </a:t>
                      </a: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р.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98450" lvl="0" marL="4572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Times New Roman"/>
                        <a:buChar char="-"/>
                      </a:pPr>
                      <a:r>
                        <a:t/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Финансовый план. </a:t>
            </a:r>
            <a:r>
              <a:rPr lang="ru" sz="2600">
                <a:solidFill>
                  <a:schemeClr val="dk2"/>
                </a:solidFill>
              </a:rPr>
              <a:t>Реализация проекта</a:t>
            </a:r>
            <a:r>
              <a:rPr lang="ru"/>
              <a:t> </a:t>
            </a:r>
            <a:endParaRPr/>
          </a:p>
        </p:txBody>
      </p:sp>
      <p:sp>
        <p:nvSpPr>
          <p:cNvPr id="263" name="Google Shape;263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Инвестиционный фонд в размере 23 800 рублей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Личные средства участников проекта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Средства университета/факультета/кафедры.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Заводы, аптеки города перми, заявленные как партнеры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ru"/>
              <a:t>Инвестиции бизнес-ангелов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2"/>
          <p:cNvSpPr txBox="1"/>
          <p:nvPr>
            <p:ph type="title"/>
          </p:nvPr>
        </p:nvSpPr>
        <p:spPr>
          <a:xfrm>
            <a:off x="311700" y="203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Риски</a:t>
            </a:r>
            <a:endParaRPr/>
          </a:p>
        </p:txBody>
      </p:sp>
      <p:sp>
        <p:nvSpPr>
          <p:cNvPr id="269" name="Google Shape;269;p42"/>
          <p:cNvSpPr txBox="1"/>
          <p:nvPr>
            <p:ph idx="1" type="body"/>
          </p:nvPr>
        </p:nvSpPr>
        <p:spPr>
          <a:xfrm>
            <a:off x="254550" y="1152475"/>
            <a:ext cx="8577900" cy="37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685"/>
              <a:buFont typeface="Arial"/>
              <a:buNone/>
            </a:pPr>
            <a:r>
              <a:t/>
            </a:r>
            <a:endParaRPr sz="4282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70" name="Google Shape;270;p42"/>
          <p:cNvGraphicFramePr/>
          <p:nvPr/>
        </p:nvGraphicFramePr>
        <p:xfrm>
          <a:off x="311700" y="944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{ACCF8920-130F-4BE4-88C5-A3632E7C7D0A}</a:tableStyleId>
              </a:tblPr>
              <a:tblGrid>
                <a:gridCol w="4240375"/>
                <a:gridCol w="4429725"/>
              </a:tblGrid>
              <a:tr h="1242150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 Риск разрастания объема:</a:t>
                      </a:r>
                      <a:r>
                        <a:rPr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 ходе реализации проекта могут измениться условия, в связи с чем придется выполнить больший, чем планировалось, объем работы.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Мера по снижению риска:</a:t>
                      </a:r>
                      <a:r>
                        <a:rPr lang="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создание четких параметров работы в начале проекта, планирование проверок на соответствие проекта первоначальному объему.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6050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 Дефицит времени:</a:t>
                      </a:r>
                      <a:r>
                        <a:rPr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риск отставания от графика, увеличение сроков работы.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Мера по снижению риска:</a:t>
                      </a:r>
                      <a:r>
                        <a:rPr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предусмотреть запас времени на случай непредвиденных обстоятельств.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630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 Отсутствие ясности:</a:t>
                      </a:r>
                      <a:r>
                        <a:rPr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следствие 1 и 2 рисков, подразумевает недопонимание среди заинтересованных сторон, неопределенности объемов или сроков.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Мера по снижению риска:</a:t>
                      </a:r>
                      <a:r>
                        <a:rPr lang="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при планировании проекта проверять требования, чтобы контролировать соблюдение, удостовериться, что участники проекта достаточно информированы, важно обеспечить доступность информации всем участникам.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9200">
                <a:latin typeface="Amatic SC"/>
                <a:ea typeface="Amatic SC"/>
                <a:cs typeface="Amatic SC"/>
                <a:sym typeface="Amatic SC"/>
              </a:rPr>
              <a:t>С</a:t>
            </a:r>
            <a:r>
              <a:rPr lang="ru" sz="9200">
                <a:latin typeface="Amatic SC"/>
                <a:ea typeface="Amatic SC"/>
                <a:cs typeface="Amatic SC"/>
                <a:sym typeface="Amatic SC"/>
              </a:rPr>
              <a:t>пасибо за внимание!</a:t>
            </a:r>
            <a:endParaRPr sz="9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76" name="Google Shape;276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3" name="Google Shape;28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-1483455"/>
            <a:ext cx="9143999" cy="662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2362" y="0"/>
            <a:ext cx="53237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