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81" r:id="rId2"/>
    <p:sldId id="308" r:id="rId3"/>
    <p:sldId id="333" r:id="rId4"/>
    <p:sldId id="282" r:id="rId5"/>
    <p:sldId id="288" r:id="rId6"/>
    <p:sldId id="319" r:id="rId7"/>
    <p:sldId id="320" r:id="rId8"/>
    <p:sldId id="328" r:id="rId9"/>
    <p:sldId id="332" r:id="rId10"/>
    <p:sldId id="316" r:id="rId11"/>
    <p:sldId id="317" r:id="rId12"/>
    <p:sldId id="322" r:id="rId13"/>
    <p:sldId id="327" r:id="rId14"/>
    <p:sldId id="330" r:id="rId15"/>
    <p:sldId id="313" r:id="rId16"/>
    <p:sldId id="331" r:id="rId17"/>
    <p:sldId id="318" r:id="rId18"/>
  </p:sldIdLst>
  <p:sldSz cx="12192000" cy="6858000"/>
  <p:notesSz cx="9144000" cy="6858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pos="7423" userDrawn="1">
          <p15:clr>
            <a:srgbClr val="A4A3A4"/>
          </p15:clr>
        </p15:guide>
        <p15:guide id="5" orient="horz" pos="43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harian" initials="C" lastIdx="1" clrIdx="0">
    <p:extLst>
      <p:ext uri="{19B8F6BF-5375-455C-9EA6-DF929625EA0E}">
        <p15:presenceInfo xmlns:p15="http://schemas.microsoft.com/office/powerpoint/2012/main" xmlns="" userId="Corharian" providerId="None"/>
      </p:ext>
    </p:extLst>
  </p:cmAuthor>
  <p:cmAuthor id="2" name="Artyom Oleshko" initials="AO" lastIdx="1" clrIdx="1">
    <p:extLst>
      <p:ext uri="{19B8F6BF-5375-455C-9EA6-DF929625EA0E}">
        <p15:presenceInfo xmlns:p15="http://schemas.microsoft.com/office/powerpoint/2012/main" xmlns="" userId="40e20019078e182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1B39"/>
    <a:srgbClr val="E66C6C"/>
    <a:srgbClr val="973129"/>
    <a:srgbClr val="9E2822"/>
    <a:srgbClr val="9B2536"/>
    <a:srgbClr val="9E2222"/>
    <a:srgbClr val="F2B4B4"/>
    <a:srgbClr val="262626"/>
    <a:srgbClr val="DE4040"/>
    <a:srgbClr val="FF7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131" autoAdjust="0"/>
  </p:normalViewPr>
  <p:slideViewPr>
    <p:cSldViewPr snapToGrid="0">
      <p:cViewPr>
        <p:scale>
          <a:sx n="60" d="100"/>
          <a:sy n="60" d="100"/>
        </p:scale>
        <p:origin x="-2526" y="-1164"/>
      </p:cViewPr>
      <p:guideLst>
        <p:guide orient="horz" pos="2160"/>
        <p:guide orient="horz" pos="436"/>
        <p:guide orient="horz" pos="3974"/>
        <p:guide pos="3840"/>
        <p:guide pos="257"/>
        <p:guide pos="74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4262" y="797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0-06T23:08:44.294" idx="1">
    <p:pos x="10" y="19"/>
    <p:text/>
    <p:extLst>
      <p:ext uri="{C676402C-5697-4E1C-873F-D02D1690AC5C}">
        <p15:threadingInfo xmlns:p15="http://schemas.microsoft.com/office/powerpoint/2012/main" xmlns="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3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1" name="Google Shape;4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2" name="Google Shape;5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3" name="Google Shape;6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4" name="Google Shape;7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5" name="Google Shape;8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6" name="Google Shape;9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7" name="Google Shape;10;n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2058" name="Google Shape;11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-16192500" y="-8847138"/>
            <a:ext cx="16637000" cy="9359901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</p:sp>
      <p:sp>
        <p:nvSpPr>
          <p:cNvPr id="2059" name="Google Shape;12;n"/>
          <p:cNvSpPr txBox="1">
            <a:spLocks noGrp="1"/>
          </p:cNvSpPr>
          <p:nvPr>
            <p:ph type="body" idx="1"/>
          </p:nvPr>
        </p:nvSpPr>
        <p:spPr bwMode="auto">
          <a:xfrm>
            <a:off x="914401" y="3257550"/>
            <a:ext cx="7296151" cy="307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9676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810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154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99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53751" cy="112871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8D30DC-0AF1-485A-8EB2-0E279CBF410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53751" cy="112871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5374217" cy="45116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2"/>
          </p:nvPr>
        </p:nvSpPr>
        <p:spPr>
          <a:xfrm>
            <a:off x="6187018" y="1600201"/>
            <a:ext cx="5376333" cy="45116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E18894-731D-4711-845F-E3F685665AB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32CD58-D32F-47E3-9336-D98415BB1B0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53751" cy="112871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8729D2-8F6B-4BF6-A688-5D2CF647C89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body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FFA17C-8AE1-4753-988B-2A05757CEBE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CD261-3F05-4E96-BB7A-49B4D60F358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53751" cy="112871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1"/>
          </p:nvPr>
        </p:nvSpPr>
        <p:spPr>
          <a:xfrm rot="5400000">
            <a:off x="3830639" y="-1620838"/>
            <a:ext cx="4511675" cy="1095375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6FB00-0761-495A-A789-CA8EDEA8AEE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 rot="5400000">
            <a:off x="7276308" y="1824832"/>
            <a:ext cx="5837237" cy="273685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 rot="5400000">
            <a:off x="1697832" y="-813593"/>
            <a:ext cx="5837237" cy="8013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16;p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Google Shape;18;p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6DBE5-6880-4E9B-B2F7-209E7143EC1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4;p14"/>
          <p:cNvSpPr txBox="1">
            <a:spLocks noGrp="1"/>
          </p:cNvSpPr>
          <p:nvPr>
            <p:ph type="title"/>
          </p:nvPr>
        </p:nvSpPr>
        <p:spPr bwMode="auto">
          <a:xfrm>
            <a:off x="609601" y="274638"/>
            <a:ext cx="10953751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charset="0"/>
            </a:endParaRPr>
          </a:p>
        </p:txBody>
      </p:sp>
      <p:sp>
        <p:nvSpPr>
          <p:cNvPr id="1027" name="Google Shape;15;p14"/>
          <p:cNvSpPr txBox="1">
            <a:spLocks noGrp="1"/>
          </p:cNvSpPr>
          <p:nvPr>
            <p:ph type="body" idx="1"/>
          </p:nvPr>
        </p:nvSpPr>
        <p:spPr bwMode="auto">
          <a:xfrm>
            <a:off x="609601" y="1600201"/>
            <a:ext cx="10953751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charset="0"/>
            </a:endParaRPr>
          </a:p>
        </p:txBody>
      </p:sp>
      <p:sp>
        <p:nvSpPr>
          <p:cNvPr id="1028" name="Google Shape;16;p14"/>
          <p:cNvSpPr txBox="1">
            <a:spLocks noGrp="1"/>
          </p:cNvSpPr>
          <p:nvPr>
            <p:ph type="dt" idx="10"/>
          </p:nvPr>
        </p:nvSpPr>
        <p:spPr bwMode="auto">
          <a:xfrm>
            <a:off x="609600" y="6356350"/>
            <a:ext cx="2825751" cy="3508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98989"/>
              </a:buClr>
              <a:buSzPts val="1200"/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Google Shape;17;p14"/>
          <p:cNvSpPr txBox="1">
            <a:spLocks noChangeArrowheads="1"/>
          </p:cNvSpPr>
          <p:nvPr/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1800"/>
              <a:buFont typeface="Times New Roman" panose="02020603050405020304" pitchFamily="18" charset="0"/>
              <a:buNone/>
              <a:defRPr/>
            </a:pP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1030" name="Google Shape;18;p14"/>
          <p:cNvSpPr txBox="1">
            <a:spLocks noGrp="1"/>
          </p:cNvSpPr>
          <p:nvPr>
            <p:ph type="sldNum" idx="12"/>
          </p:nvPr>
        </p:nvSpPr>
        <p:spPr bwMode="auto">
          <a:xfrm>
            <a:off x="8737601" y="6356350"/>
            <a:ext cx="2825751" cy="3508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98989"/>
              </a:buClr>
              <a:buSzPts val="1200"/>
              <a:buFont typeface="Arial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ED12DA5A-D1F1-4C2B-8A28-A742EE425A6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transition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in.ru/museum/virtual_tour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87461" y="692150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487461" y="1206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6766559" y="831516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19028471">
            <a:off x="3300713" y="4600170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13863384">
            <a:off x="2260701" y="328861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20858643">
            <a:off x="-116906" y="2663020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1632419" y="1263564"/>
            <a:ext cx="1363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Актуальность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FCF14FA-E8C2-4BD7-A36F-4BC77DF8958D}"/>
              </a:ext>
            </a:extLst>
          </p:cNvPr>
          <p:cNvSpPr txBox="1"/>
          <p:nvPr/>
        </p:nvSpPr>
        <p:spPr>
          <a:xfrm>
            <a:off x="3020133" y="1263565"/>
            <a:ext cx="12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2F7D401-106D-4FAD-8126-B978A1BA54F3}"/>
              </a:ext>
            </a:extLst>
          </p:cNvPr>
          <p:cNvSpPr txBox="1"/>
          <p:nvPr/>
        </p:nvSpPr>
        <p:spPr>
          <a:xfrm>
            <a:off x="4323007" y="1263565"/>
            <a:ext cx="1365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Перспективы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661C681-DA40-4782-8F84-89ABA8C9DED3}"/>
              </a:ext>
            </a:extLst>
          </p:cNvPr>
          <p:cNvSpPr txBox="1"/>
          <p:nvPr/>
        </p:nvSpPr>
        <p:spPr>
          <a:xfrm>
            <a:off x="1134000" y="2619677"/>
            <a:ext cx="56325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VetSim</a:t>
            </a:r>
            <a:r>
              <a:rPr lang="ru-RU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(</a:t>
            </a:r>
            <a:r>
              <a:rPr lang="ru-RU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Симуляция ветеринарии)</a:t>
            </a:r>
            <a:endParaRPr lang="ru-RU" sz="4800" b="1" dirty="0">
              <a:solidFill>
                <a:srgbClr val="F2B4B4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97312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877" y="1242304"/>
            <a:ext cx="3893493" cy="388610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64700EA3-1D03-410B-9162-AD647E32224A}"/>
              </a:ext>
            </a:extLst>
          </p:cNvPr>
          <p:cNvSpPr/>
          <p:nvPr/>
        </p:nvSpPr>
        <p:spPr>
          <a:xfrm>
            <a:off x="2262496" y="2816664"/>
            <a:ext cx="103902" cy="737389"/>
          </a:xfrm>
          <a:prstGeom prst="rect">
            <a:avLst/>
          </a:prstGeom>
          <a:solidFill>
            <a:srgbClr val="DE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61703A7-A442-C66D-DFCD-694C181465DE}"/>
              </a:ext>
            </a:extLst>
          </p:cNvPr>
          <p:cNvSpPr txBox="1"/>
          <p:nvPr/>
        </p:nvSpPr>
        <p:spPr>
          <a:xfrm>
            <a:off x="698197" y="1830803"/>
            <a:ext cx="7788165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Алтайский Государственный Аграрный Университет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61703A7-A442-C66D-DFCD-694C181465DE}"/>
              </a:ext>
            </a:extLst>
          </p:cNvPr>
          <p:cNvSpPr txBox="1"/>
          <p:nvPr/>
        </p:nvSpPr>
        <p:spPr>
          <a:xfrm>
            <a:off x="1351758" y="5297333"/>
            <a:ext cx="6139542" cy="57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Инициативная разработка</a:t>
            </a:r>
            <a:endParaRPr lang="ru-RU" sz="18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3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1005" y="338417"/>
            <a:ext cx="11376025" cy="5970308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2546431" y="914960"/>
            <a:ext cx="6372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Пользователь и его проблема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10793497" y="6047115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9699" y="2889165"/>
            <a:ext cx="6953253" cy="3674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003399"/>
              </a:buClr>
              <a:buSzPts val="2400"/>
              <a:defRPr/>
            </a:pPr>
            <a:r>
              <a:rPr lang="ru-RU" sz="1800" dirty="0" smtClean="0">
                <a:solidFill>
                  <a:schemeClr val="bg1"/>
                </a:solidFill>
                <a:latin typeface="Century Gothic" pitchFamily="34" charset="0"/>
              </a:rPr>
              <a:t> Простые любители науки</a:t>
            </a:r>
            <a:r>
              <a:rPr lang="ru-RU" alt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. Абитуриенты</a:t>
            </a:r>
            <a:endParaRPr lang="ru-RU" alt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Google Shape;115;p3">
            <a:extLst>
              <a:ext uri="{FF2B5EF4-FFF2-40B4-BE49-F238E27FC236}">
                <a16:creationId xmlns:a16="http://schemas.microsoft.com/office/drawing/2014/main" xmlns="" id="{56E19D23-B83C-8953-D721-DAD20B6A1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2392" y="1979274"/>
            <a:ext cx="6953253" cy="3674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003399"/>
              </a:buClr>
              <a:buSzPts val="2400"/>
              <a:defRPr/>
            </a:pP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Сотрудники </a:t>
            </a:r>
            <a:r>
              <a:rPr lang="ru-RU" sz="1800" dirty="0" smtClean="0">
                <a:solidFill>
                  <a:schemeClr val="bg1"/>
                </a:solidFill>
                <a:latin typeface="Century Gothic" pitchFamily="34" charset="0"/>
              </a:rPr>
              <a:t>, ученые,  аспиранты, студенты , гости  АГАУ</a:t>
            </a:r>
            <a:endParaRPr lang="ru-RU" alt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Google Shape;115;p3">
            <a:extLst>
              <a:ext uri="{FF2B5EF4-FFF2-40B4-BE49-F238E27FC236}">
                <a16:creationId xmlns:a16="http://schemas.microsoft.com/office/drawing/2014/main" xmlns="" id="{56E19D23-B83C-8953-D721-DAD20B6A1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301" y="2289057"/>
            <a:ext cx="8108196" cy="3674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003399"/>
              </a:buClr>
              <a:buSzPts val="2400"/>
              <a:defRPr/>
            </a:pPr>
            <a:r>
              <a:rPr lang="ru-RU" sz="1800" dirty="0" smtClean="0">
                <a:solidFill>
                  <a:schemeClr val="bg1"/>
                </a:solidFill>
                <a:latin typeface="Century Gothic" pitchFamily="34" charset="0"/>
              </a:rPr>
              <a:t>Сотрудники ,ученые </a:t>
            </a: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и студенты </a:t>
            </a:r>
            <a:r>
              <a:rPr lang="ru-RU" sz="1800" dirty="0" smtClean="0">
                <a:solidFill>
                  <a:schemeClr val="bg1"/>
                </a:solidFill>
                <a:latin typeface="Century Gothic" pitchFamily="34" charset="0"/>
              </a:rPr>
              <a:t> других  аграрных  и  прочих  </a:t>
            </a: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вузов</a:t>
            </a:r>
            <a:endParaRPr lang="ru-RU" alt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Google Shape;115;p3">
            <a:extLst>
              <a:ext uri="{FF2B5EF4-FFF2-40B4-BE49-F238E27FC236}">
                <a16:creationId xmlns:a16="http://schemas.microsoft.com/office/drawing/2014/main" xmlns="" id="{56E19D23-B83C-8953-D721-DAD20B6A1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276" y="1510329"/>
            <a:ext cx="3971400" cy="38153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Пользователи</a:t>
            </a:r>
            <a:r>
              <a:rPr lang="ru-RU" alt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</a:t>
            </a:r>
          </a:p>
        </p:txBody>
      </p:sp>
      <p:sp>
        <p:nvSpPr>
          <p:cNvPr id="33" name="Google Shape;115;p3">
            <a:extLst>
              <a:ext uri="{FF2B5EF4-FFF2-40B4-BE49-F238E27FC236}">
                <a16:creationId xmlns:a16="http://schemas.microsoft.com/office/drawing/2014/main" xmlns="" id="{56E19D23-B83C-8953-D721-DAD20B6A1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710" y="3072889"/>
            <a:ext cx="2086722" cy="34942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Проблема: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8F5BF15D-31A8-4A39-9E17-E64458E82CDC}"/>
              </a:ext>
            </a:extLst>
          </p:cNvPr>
          <p:cNvSpPr/>
          <p:nvPr/>
        </p:nvSpPr>
        <p:spPr>
          <a:xfrm>
            <a:off x="763459" y="3191244"/>
            <a:ext cx="45719" cy="241757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C2A2539-1A6A-1C09-AD2A-9286B2358E5C}"/>
              </a:ext>
            </a:extLst>
          </p:cNvPr>
          <p:cNvSpPr/>
          <p:nvPr/>
        </p:nvSpPr>
        <p:spPr>
          <a:xfrm>
            <a:off x="2514376" y="2653096"/>
            <a:ext cx="45719" cy="238459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6C2A2539-1A6A-1C09-AD2A-9286B2358E5C}"/>
              </a:ext>
            </a:extLst>
          </p:cNvPr>
          <p:cNvSpPr/>
          <p:nvPr/>
        </p:nvSpPr>
        <p:spPr>
          <a:xfrm>
            <a:off x="2500490" y="2350143"/>
            <a:ext cx="45719" cy="238459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6C2A2539-1A6A-1C09-AD2A-9286B2358E5C}"/>
              </a:ext>
            </a:extLst>
          </p:cNvPr>
          <p:cNvSpPr/>
          <p:nvPr/>
        </p:nvSpPr>
        <p:spPr>
          <a:xfrm flipH="1">
            <a:off x="2496114" y="2023495"/>
            <a:ext cx="45719" cy="238459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6C2A2539-1A6A-1C09-AD2A-9286B2358E5C}"/>
              </a:ext>
            </a:extLst>
          </p:cNvPr>
          <p:cNvSpPr/>
          <p:nvPr/>
        </p:nvSpPr>
        <p:spPr>
          <a:xfrm>
            <a:off x="2527098" y="2956051"/>
            <a:ext cx="45719" cy="238459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97312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115" y="496055"/>
            <a:ext cx="1978542" cy="198609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Google Shape;115;p3">
            <a:extLst>
              <a:ext uri="{FF2B5EF4-FFF2-40B4-BE49-F238E27FC236}">
                <a16:creationId xmlns:a16="http://schemas.microsoft.com/office/drawing/2014/main" xmlns="" id="{56E19D23-B83C-8953-D721-DAD20B6A1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238" y="2609192"/>
            <a:ext cx="6890400" cy="3674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Ученые, </a:t>
            </a:r>
            <a:r>
              <a:rPr lang="ru-RU" sz="1800" dirty="0" smtClean="0">
                <a:solidFill>
                  <a:schemeClr val="bg1"/>
                </a:solidFill>
              </a:rPr>
              <a:t> специалисты. </a:t>
            </a:r>
            <a:endParaRPr lang="ru-RU" alt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Google Shape;115;p3">
            <a:extLst>
              <a:ext uri="{FF2B5EF4-FFF2-40B4-BE49-F238E27FC236}">
                <a16:creationId xmlns:a16="http://schemas.microsoft.com/office/drawing/2014/main" xmlns="" id="{56E19D23-B83C-8953-D721-DAD20B6A1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66" y="3368875"/>
            <a:ext cx="11262544" cy="273396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indent="536575" algn="just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000" dirty="0" smtClean="0">
                <a:solidFill>
                  <a:schemeClr val="bg1"/>
                </a:solidFill>
                <a:latin typeface="Century Gothic" pitchFamily="34" charset="0"/>
              </a:rPr>
              <a:t>В  Алтайском ГАУ имеется три Музея: </a:t>
            </a:r>
            <a:r>
              <a:rPr lang="ru-RU" altLang="ru-RU" sz="2000" dirty="0">
                <a:solidFill>
                  <a:schemeClr val="bg1"/>
                </a:solidFill>
                <a:latin typeface="Century Gothic" pitchFamily="34" charset="0"/>
              </a:rPr>
              <a:t>Анатомический, Музей почв, Музей сельхозтехники</a:t>
            </a:r>
            <a:r>
              <a:rPr lang="ru-RU" altLang="ru-RU" sz="2000" dirty="0" smtClean="0">
                <a:solidFill>
                  <a:schemeClr val="bg1"/>
                </a:solidFill>
                <a:latin typeface="Century Gothic" pitchFamily="34" charset="0"/>
              </a:rPr>
              <a:t>.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Каждый </a:t>
            </a:r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экспонат этих музеев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несет в себе частичку истории развития науки и образования в </a:t>
            </a:r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регионе. Поэтому важно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обеспечение свободного доступа к этим ценностям для широкой </a:t>
            </a:r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аудитории.</a:t>
            </a:r>
          </a:p>
          <a:p>
            <a:pPr indent="536575" algn="just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000" dirty="0" smtClean="0">
                <a:solidFill>
                  <a:schemeClr val="bg1"/>
                </a:solidFill>
                <a:latin typeface="Century Gothic" pitchFamily="34" charset="0"/>
              </a:rPr>
              <a:t>Потенциальные пользователи испытывают потребность в ознакомлении и работе с экспонатами и </a:t>
            </a:r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уникальным образовательным контентом,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который можно использовать для изучения и проведения практических </a:t>
            </a:r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занятий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или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исследовательских целях.</a:t>
            </a:r>
            <a:r>
              <a:rPr lang="ru-RU" altLang="ru-RU" sz="2000" dirty="0" smtClean="0">
                <a:solidFill>
                  <a:schemeClr val="bg1"/>
                </a:solidFill>
                <a:latin typeface="Century Gothic" pitchFamily="34" charset="0"/>
              </a:rPr>
              <a:t> Все это представлено в музеях АГАУ, в частности анатомическом, но побывать в нем сложно, а Интернет-ресурса позволяющего это сделать нет.  </a:t>
            </a:r>
            <a:endParaRPr lang="ru-RU" altLang="ru-RU" sz="20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88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8" y="645983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129675" y="1232216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504455" y="408576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416420" y="692150"/>
            <a:ext cx="11279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Century Gothic" pitchFamily="34" charset="0"/>
              </a:rPr>
              <a:t>Проблема. Музеи АГАУ – культурное наследие.</a:t>
            </a:r>
            <a:endParaRPr lang="ru-RU" sz="3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24" y="1880799"/>
            <a:ext cx="10333238" cy="3687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Коллекции АГАУ обладают огромным историческим значением. Они формировались десятилетиями усилиями многих поколений ученых и педагогов.</a:t>
            </a:r>
          </a:p>
          <a:p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 Каждый экспонат несет в себе частичку истории развития науки и образования в регионе. Например, </a:t>
            </a:r>
            <a:r>
              <a:rPr lang="ru-RU" sz="1800" b="1" dirty="0">
                <a:solidFill>
                  <a:schemeClr val="bg1"/>
                </a:solidFill>
                <a:latin typeface="Century Gothic" pitchFamily="34" charset="0"/>
              </a:rPr>
              <a:t>коллекция Анатомического музея </a:t>
            </a: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включает в себя редкие препараты, созданные в начале XX века, когда наука только начинала делать первые шаги в изучении человеческого тела и животных организмов.</a:t>
            </a:r>
          </a:p>
          <a:p>
            <a:r>
              <a:rPr lang="ru-RU" sz="1800" b="1" dirty="0">
                <a:solidFill>
                  <a:schemeClr val="bg1"/>
                </a:solidFill>
                <a:latin typeface="Century Gothic" pitchFamily="34" charset="0"/>
              </a:rPr>
              <a:t>Технологический парк музея </a:t>
            </a: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демонстрирует достижения агропромышленного комплекса региона, начиная от старинных сельскохозяйственных орудий и заканчивая современными высокотехнологичными разработками.</a:t>
            </a:r>
          </a:p>
          <a:p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latin typeface="Century Gothic" pitchFamily="34" charset="0"/>
              </a:rPr>
              <a:t>Почвенный музей </a:t>
            </a: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представляет уникальную коллекцию образцов почвы, собранную в разных уголках Алтайского края, что имеет огромное значение для сельского хозяйства и экологии.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9065172" y="4067503"/>
            <a:ext cx="2718840" cy="2259824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02732CF-326B-45C3-9537-A06C326BCAE7}"/>
              </a:ext>
            </a:extLst>
          </p:cNvPr>
          <p:cNvSpPr/>
          <p:nvPr/>
        </p:nvSpPr>
        <p:spPr>
          <a:xfrm>
            <a:off x="1515738" y="1913633"/>
            <a:ext cx="79001" cy="311995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08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8" y="555672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129675" y="1232216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504455" y="408576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4936836" y="1041606"/>
            <a:ext cx="2318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Решение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24" y="1880567"/>
            <a:ext cx="10333238" cy="3687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ru-RU" altLang="ru-RU" sz="3000" b="1" dirty="0">
                <a:solidFill>
                  <a:schemeClr val="bg1"/>
                </a:solidFill>
                <a:latin typeface="Century Gothic" pitchFamily="34" charset="0"/>
              </a:rPr>
              <a:t>Разработка сайтов Музеев АГАУ.</a:t>
            </a:r>
          </a:p>
          <a:p>
            <a:pPr indent="536575" algn="just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3000" b="1" dirty="0">
                <a:solidFill>
                  <a:schemeClr val="bg1"/>
                </a:solidFill>
                <a:latin typeface="Century Gothic" pitchFamily="34" charset="0"/>
              </a:rPr>
              <a:t>В частности, сайта Виртуального Музея ветеринарной медицины</a:t>
            </a:r>
            <a:r>
              <a:rPr lang="ru-RU" altLang="ru-RU" sz="3000" dirty="0">
                <a:solidFill>
                  <a:schemeClr val="bg1"/>
                </a:solidFill>
                <a:latin typeface="Century Gothic" pitchFamily="34" charset="0"/>
              </a:rPr>
              <a:t>, на котором будет представлен виртуальный банк ветеринарных экспонатов животных и внутренних органов в виде 3</a:t>
            </a:r>
            <a:r>
              <a:rPr lang="en-US" altLang="ru-RU" sz="3000" dirty="0">
                <a:solidFill>
                  <a:schemeClr val="bg1"/>
                </a:solidFill>
                <a:latin typeface="Century Gothic" pitchFamily="34" charset="0"/>
              </a:rPr>
              <a:t>d </a:t>
            </a:r>
            <a:r>
              <a:rPr lang="ru-RU" altLang="ru-RU" sz="3000" dirty="0">
                <a:solidFill>
                  <a:schemeClr val="bg1"/>
                </a:solidFill>
                <a:latin typeface="Century Gothic" pitchFamily="34" charset="0"/>
              </a:rPr>
              <a:t>моделей и необходимый образовательный контент (описание экспонатов, ссылки на источники и др.)</a:t>
            </a:r>
            <a:endParaRPr lang="ru-RU" altLang="ru-RU" sz="3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9065172" y="4067503"/>
            <a:ext cx="2718840" cy="2259824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02732CF-326B-45C3-9537-A06C326BCAE7}"/>
              </a:ext>
            </a:extLst>
          </p:cNvPr>
          <p:cNvSpPr/>
          <p:nvPr/>
        </p:nvSpPr>
        <p:spPr>
          <a:xfrm>
            <a:off x="1341161" y="1955845"/>
            <a:ext cx="79001" cy="311995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83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27685" y="645983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351218" y="705798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17656019">
            <a:off x="3300713" y="4600170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384325">
            <a:off x="-117439" y="211610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330715">
            <a:off x="767998" y="4155965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2921011" y="1017838"/>
            <a:ext cx="634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Решение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9616966" y="4467552"/>
            <a:ext cx="2167047" cy="1859775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3" name="Google Shape;115;p3">
            <a:extLst>
              <a:ext uri="{FF2B5EF4-FFF2-40B4-BE49-F238E27FC236}">
                <a16:creationId xmlns:a16="http://schemas.microsoft.com/office/drawing/2014/main" xmlns="" id="{BB81C955-93C3-4AE3-BA0E-5BACFDAB2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250" y="4106619"/>
            <a:ext cx="8284558" cy="36093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34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250" y="1688724"/>
            <a:ext cx="11020302" cy="78140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3399"/>
              </a:buClr>
              <a:buSzPts val="2400"/>
              <a:defRPr/>
            </a:pPr>
            <a:r>
              <a: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При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разработке будут 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использоваться следующие инструменты: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980521" y="2571851"/>
            <a:ext cx="6347267" cy="1143331"/>
            <a:chOff x="279250" y="3134695"/>
            <a:chExt cx="6347267" cy="1143331"/>
          </a:xfrm>
        </p:grpSpPr>
        <p:sp>
          <p:nvSpPr>
            <p:cNvPr id="23" name="Google Shape;115;p3">
              <a:extLst>
                <a:ext uri="{FF2B5EF4-FFF2-40B4-BE49-F238E27FC236}">
                  <a16:creationId xmlns:a16="http://schemas.microsoft.com/office/drawing/2014/main" xmlns="" id="{41618EEC-3063-4072-8824-C4B55BEE1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200" y="3134695"/>
              <a:ext cx="4186408" cy="360933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03399"/>
                </a:buClr>
                <a:buSzPts val="2400"/>
                <a:defRPr/>
              </a:pPr>
              <a:r>
                <a:rPr lang="ru-RU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	</a:t>
              </a:r>
              <a:r>
                <a:rPr lang="en-US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3D-</a:t>
              </a:r>
              <a:r>
                <a:rPr lang="ru-RU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редактор – </a:t>
              </a:r>
              <a:r>
                <a:rPr lang="en-US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blender </a:t>
              </a:r>
              <a:r>
                <a:rPr lang="ru-RU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4.0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133FA7F8-1817-4B37-956B-AC754777959D}"/>
                </a:ext>
              </a:extLst>
            </p:cNvPr>
            <p:cNvSpPr/>
            <p:nvPr/>
          </p:nvSpPr>
          <p:spPr>
            <a:xfrm>
              <a:off x="1138528" y="3161126"/>
              <a:ext cx="75475" cy="311995"/>
            </a:xfrm>
            <a:prstGeom prst="rect">
              <a:avLst/>
            </a:prstGeom>
            <a:solidFill>
              <a:srgbClr val="DE4040"/>
            </a:solidFill>
            <a:ln>
              <a:solidFill>
                <a:srgbClr val="DE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Google Shape;115;p3">
              <a:extLst>
                <a:ext uri="{FF2B5EF4-FFF2-40B4-BE49-F238E27FC236}">
                  <a16:creationId xmlns:a16="http://schemas.microsoft.com/office/drawing/2014/main" xmlns="" id="{0B95459D-71A0-45FE-B46B-3F5882366A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250" y="3490192"/>
              <a:ext cx="6347267" cy="360933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03399"/>
                </a:buClr>
                <a:buSzPts val="2400"/>
                <a:defRPr/>
              </a:pPr>
              <a:r>
                <a:rPr lang="ru-RU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	Текстурирование – </a:t>
              </a:r>
              <a:r>
                <a:rPr lang="en-US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Substance Painter </a:t>
              </a:r>
              <a:endPara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099213B3-39B8-4229-A7D5-33D437F6AFA9}"/>
                </a:ext>
              </a:extLst>
            </p:cNvPr>
            <p:cNvSpPr/>
            <p:nvPr/>
          </p:nvSpPr>
          <p:spPr>
            <a:xfrm>
              <a:off x="1132076" y="3554179"/>
              <a:ext cx="85376" cy="274439"/>
            </a:xfrm>
            <a:prstGeom prst="rect">
              <a:avLst/>
            </a:prstGeom>
            <a:solidFill>
              <a:srgbClr val="DE4040"/>
            </a:solidFill>
            <a:ln>
              <a:solidFill>
                <a:srgbClr val="DE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099213B3-39B8-4229-A7D5-33D437F6AFA9}"/>
                </a:ext>
              </a:extLst>
            </p:cNvPr>
            <p:cNvSpPr/>
            <p:nvPr/>
          </p:nvSpPr>
          <p:spPr>
            <a:xfrm>
              <a:off x="1128627" y="3960341"/>
              <a:ext cx="85376" cy="274439"/>
            </a:xfrm>
            <a:prstGeom prst="rect">
              <a:avLst/>
            </a:prstGeom>
            <a:solidFill>
              <a:srgbClr val="DE4040"/>
            </a:solidFill>
            <a:ln>
              <a:solidFill>
                <a:srgbClr val="DE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Google Shape;115;p3">
              <a:extLst>
                <a:ext uri="{FF2B5EF4-FFF2-40B4-BE49-F238E27FC236}">
                  <a16:creationId xmlns:a16="http://schemas.microsoft.com/office/drawing/2014/main" xmlns="" id="{0B95459D-71A0-45FE-B46B-3F5882366A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250" y="3917093"/>
              <a:ext cx="3702766" cy="360933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03399"/>
                </a:buClr>
                <a:buSzPts val="2400"/>
                <a:defRPr/>
              </a:pPr>
              <a:r>
                <a:rPr lang="ru-RU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	Дизайн</a:t>
              </a:r>
              <a:r>
                <a:rPr lang="en-US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altLang="ru-RU" sz="1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– </a:t>
              </a:r>
              <a:r>
                <a:rPr lang="en-US" altLang="ru-RU" sz="1800" dirty="0" err="1">
                  <a:solidFill>
                    <a:schemeClr val="bg1"/>
                  </a:solidFill>
                  <a:latin typeface="Century Gothic" panose="020B0502020202020204" pitchFamily="34" charset="0"/>
                </a:rPr>
                <a:t>Figma</a:t>
              </a:r>
              <a:endPara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133FA7F8-1817-4B37-956B-AC754777959D}"/>
              </a:ext>
            </a:extLst>
          </p:cNvPr>
          <p:cNvSpPr/>
          <p:nvPr/>
        </p:nvSpPr>
        <p:spPr>
          <a:xfrm>
            <a:off x="3843350" y="3794624"/>
            <a:ext cx="75475" cy="311995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Google Shape;115;p3">
            <a:extLst>
              <a:ext uri="{FF2B5EF4-FFF2-40B4-BE49-F238E27FC236}">
                <a16:creationId xmlns:a16="http://schemas.microsoft.com/office/drawing/2014/main" xmlns="" id="{0B95459D-71A0-45FE-B46B-3F5882366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464" y="3785606"/>
            <a:ext cx="4240421" cy="36093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	Сайт - </a:t>
            </a:r>
            <a:r>
              <a:rPr lang="en-US" alt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Html5</a:t>
            </a:r>
            <a:endParaRPr lang="ru-RU" alt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17240" y="4330783"/>
            <a:ext cx="98160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Н</a:t>
            </a:r>
            <a:r>
              <a:rPr lang="ru-RU" sz="2400" dirty="0" smtClean="0">
                <a:solidFill>
                  <a:schemeClr val="bg1"/>
                </a:solidFill>
                <a:latin typeface="Century Gothic" pitchFamily="34" charset="0"/>
              </a:rPr>
              <a:t>аш сайт разрабатывается при помощи языков программирования: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Century Gothic" pitchFamily="34" charset="0"/>
              </a:rPr>
              <a:t> HTML/CSS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err="1" smtClean="0">
                <a:solidFill>
                  <a:schemeClr val="bg1"/>
                </a:solidFill>
                <a:latin typeface="Century Gothic" pitchFamily="34" charset="0"/>
              </a:rPr>
              <a:t>JavaScript</a:t>
            </a:r>
            <a:endParaRPr lang="ru-RU" sz="24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Century Gothic" pitchFamily="34" charset="0"/>
              </a:rPr>
              <a:t>PHP</a:t>
            </a:r>
            <a:endParaRPr lang="ru-RU" sz="20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3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8" y="692150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129675" y="1232216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504455" y="408576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2546431" y="737732"/>
            <a:ext cx="6999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Пользовательский сценарий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648" y="2112579"/>
            <a:ext cx="8437369" cy="225446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226557" y="3519040"/>
            <a:ext cx="3557456" cy="2808287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0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276" y="1624740"/>
            <a:ext cx="9506607" cy="453957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>
              <a:lnSpc>
                <a:spcPct val="125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Пользователь узнает о существовании анатомического музея АГАУ</a:t>
            </a:r>
          </a:p>
          <a:p>
            <a:pPr marL="342900" indent="-342900">
              <a:lnSpc>
                <a:spcPct val="125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Пользователь находит сайт анатомического музея АГАУ</a:t>
            </a:r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25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Пользователь заходит на главную страницу сайта.</a:t>
            </a:r>
          </a:p>
          <a:p>
            <a:pPr marL="342900" indent="-342900">
              <a:lnSpc>
                <a:spcPct val="125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Пользователь видит предложение выбрать интересующую его категорию экспонатов (например, млекопитающие, птицы, рыбы, рептилии).</a:t>
            </a:r>
          </a:p>
          <a:p>
            <a:pPr marL="342900" indent="-342900">
              <a:lnSpc>
                <a:spcPct val="125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После выбора категории посетитель переходит на страницу со списком доступных экспонатов этой категории.</a:t>
            </a:r>
          </a:p>
          <a:p>
            <a:pPr marL="342900" indent="-342900">
              <a:lnSpc>
                <a:spcPct val="125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При клике на конкретный экспонат открывается страница с его детальным описанием и 3D-моделью.</a:t>
            </a:r>
          </a:p>
          <a:p>
            <a:pPr marL="342900" indent="-342900">
              <a:lnSpc>
                <a:spcPct val="125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Пользователь может вращать и приближать модель, чтобы рассмотреть все детали, а также он может изучить дополнительную информацию об экспонате (например, история, особенности строения)</a:t>
            </a:r>
            <a:r>
              <a:rPr lang="ru-RU" sz="1800" b="1" dirty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pPr eaLnBrk="1" hangingPunct="1">
              <a:buClr>
                <a:schemeClr val="bg1"/>
              </a:buClr>
              <a:buSzPts val="2400"/>
              <a:defRPr/>
            </a:pPr>
            <a:endParaRPr lang="ru-RU" alt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3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27685" y="775222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129676" y="1232216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504455" y="408576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2091252" y="861088"/>
            <a:ext cx="740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О проекте (Что есть сейчас?)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769" y="2069631"/>
            <a:ext cx="7126176" cy="32741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В ходе работы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была создана начальная версия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сайта с 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имеющимися оцифрованными 3</a:t>
            </a:r>
            <a:r>
              <a:rPr lang="en-US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d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моделями</a:t>
            </a:r>
          </a:p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Перейти на сайт можно по </a:t>
            </a:r>
            <a:r>
              <a:rPr lang="en-US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QR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коду</a:t>
            </a:r>
            <a:r>
              <a:rPr lang="en-US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справа</a:t>
            </a:r>
            <a:r>
              <a:rPr lang="en-US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ru-RU" alt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Сейчас 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мы разрабатываем методику создания 3</a:t>
            </a:r>
            <a:r>
              <a:rPr lang="en-US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d 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моделей и фонда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экспонатов.</a:t>
            </a:r>
            <a:endParaRPr lang="ru-RU" alt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855907" y="4160747"/>
            <a:ext cx="2870281" cy="2111581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pic>
        <p:nvPicPr>
          <p:cNvPr id="20" name="Рисунок 19" descr="C:\Users\PC\Documents\ИНТЕНСИВ 2023г\Весна 2024 год\VetSim\Финал\qr-code.png"/>
          <p:cNvPicPr/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8635234" y="2271712"/>
            <a:ext cx="2457450" cy="2457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46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549875" y="567559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011" y="549963"/>
            <a:ext cx="10953751" cy="112871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Century Gothic" pitchFamily="34" charset="0"/>
              </a:rPr>
              <a:t>Изображения ветеринарных экспонатов</a:t>
            </a:r>
            <a:endParaRPr lang="ru-RU" sz="36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FE18894-731D-4711-845F-E3F685665AB0}" type="slidenum">
              <a:rPr lang="ru-RU" altLang="ru-RU" smtClean="0"/>
              <a:pPr/>
              <a:t>8</a:t>
            </a:fld>
            <a:endParaRPr lang="ru-RU" altLang="ru-RU"/>
          </a:p>
        </p:txBody>
      </p:sp>
      <p:pic>
        <p:nvPicPr>
          <p:cNvPr id="6" name="Рисунок 5" descr="C:\Users\PC\Documents\ИНТЕНСИВ 2023г\Весна 2024 год\VetSim\22-11-2024_09-06-54\image_2024-11-22_11-49-13.png"/>
          <p:cNvPicPr/>
          <p:nvPr/>
        </p:nvPicPr>
        <p:blipFill>
          <a:blip r:embed="rId2">
            <a:lum bright="20000"/>
          </a:blip>
          <a:srcRect l="24616" r="27521"/>
          <a:stretch>
            <a:fillRect/>
          </a:stretch>
        </p:blipFill>
        <p:spPr bwMode="auto">
          <a:xfrm>
            <a:off x="1432445" y="1678675"/>
            <a:ext cx="3658170" cy="395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PC\Documents\ИНТЕНСИВ 2023г\Весна 2024 год\VetSim\22-11-2024_09-06-54\image_2024-11-22_11-48-07.png"/>
          <p:cNvPicPr/>
          <p:nvPr/>
        </p:nvPicPr>
        <p:blipFill>
          <a:blip r:embed="rId3">
            <a:lum bright="20000"/>
          </a:blip>
          <a:srcRect l="29412" r="29668"/>
          <a:stretch>
            <a:fillRect/>
          </a:stretch>
        </p:blipFill>
        <p:spPr bwMode="auto">
          <a:xfrm>
            <a:off x="6837528" y="1801504"/>
            <a:ext cx="3605284" cy="401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10789824" y="5123055"/>
            <a:ext cx="1136076" cy="1028078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8" y="692150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129675" y="1232216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504455" y="408576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122887" y="694081"/>
            <a:ext cx="1069926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Century Gothic" pitchFamily="34" charset="0"/>
              </a:rPr>
              <a:t>Классификация экспонатов</a:t>
            </a:r>
            <a:br>
              <a:rPr lang="ru-RU" sz="2800" b="1" dirty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ru-RU" sz="2800" b="1" dirty="0">
                <a:solidFill>
                  <a:srgbClr val="FF0000"/>
                </a:solidFill>
                <a:latin typeface="Century Gothic" pitchFamily="34" charset="0"/>
              </a:rPr>
              <a:t> ветеринарного музея для сайта (банк </a:t>
            </a:r>
            <a:r>
              <a:rPr lang="en-US" sz="2800" b="1" dirty="0">
                <a:solidFill>
                  <a:srgbClr val="FF0000"/>
                </a:solidFill>
                <a:latin typeface="Century Gothic" pitchFamily="34" charset="0"/>
              </a:rPr>
              <a:t>3D</a:t>
            </a:r>
            <a:r>
              <a:rPr lang="ru-RU" sz="2800" b="1" dirty="0">
                <a:solidFill>
                  <a:srgbClr val="FF0000"/>
                </a:solidFill>
                <a:latin typeface="Century Gothic" pitchFamily="34" charset="0"/>
              </a:rPr>
              <a:t>моделей):</a:t>
            </a:r>
            <a:r>
              <a:rPr lang="ru-RU" sz="2800" u="sng" dirty="0">
                <a:solidFill>
                  <a:srgbClr val="FF0000"/>
                </a:solidFill>
              </a:rPr>
              <a:t/>
            </a:r>
            <a:br>
              <a:rPr lang="ru-RU" sz="2800" u="sng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3836" y="1698740"/>
            <a:ext cx="8437369" cy="225446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226557" y="3519040"/>
            <a:ext cx="3557456" cy="2808287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0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848" y="1709758"/>
            <a:ext cx="6150953" cy="504415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Классификация экспонатов ветеринарного музея (рис. справа):</a:t>
            </a:r>
          </a:p>
          <a:p>
            <a:pPr>
              <a:spcBef>
                <a:spcPts val="0"/>
              </a:spcBef>
            </a:pP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Влажные:</a:t>
            </a:r>
          </a:p>
          <a:p>
            <a:pPr marL="342900" indent="-342900">
              <a:spcBef>
                <a:spcPts val="0"/>
              </a:spcBef>
              <a:buClr>
                <a:srgbClr val="C00000"/>
              </a:buClr>
              <a:buSzPct val="110000"/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 Животные с </a:t>
            </a:r>
            <a:r>
              <a:rPr lang="ru-RU" sz="2400" dirty="0" err="1">
                <a:solidFill>
                  <a:schemeClr val="bg1"/>
                </a:solidFill>
                <a:latin typeface="Century Gothic" pitchFamily="34" charset="0"/>
              </a:rPr>
              <a:t>паталогией</a:t>
            </a: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,</a:t>
            </a:r>
          </a:p>
          <a:p>
            <a:pPr marL="342900" indent="-342900">
              <a:spcBef>
                <a:spcPts val="0"/>
              </a:spcBef>
              <a:buClr>
                <a:srgbClr val="C00000"/>
              </a:buClr>
              <a:buSzPct val="110000"/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 Внутренних органов животных в норме; </a:t>
            </a:r>
          </a:p>
          <a:p>
            <a:pPr marL="342900" indent="-342900">
              <a:spcBef>
                <a:spcPts val="0"/>
              </a:spcBef>
              <a:buClr>
                <a:srgbClr val="C00000"/>
              </a:buClr>
              <a:buSzPct val="110000"/>
              <a:buFont typeface="Arial" pitchFamily="34" charset="0"/>
              <a:buChar char="•"/>
            </a:pPr>
            <a:r>
              <a:rPr lang="ru-RU" sz="2400" dirty="0" err="1">
                <a:solidFill>
                  <a:schemeClr val="bg1"/>
                </a:solidFill>
                <a:latin typeface="Century Gothic" pitchFamily="34" charset="0"/>
              </a:rPr>
              <a:t>Паталогии</a:t>
            </a: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pPr>
              <a:spcBef>
                <a:spcPts val="0"/>
              </a:spcBef>
              <a:buClr>
                <a:srgbClr val="C00000"/>
              </a:buClr>
              <a:buSzPct val="110000"/>
            </a:pP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Сухие:</a:t>
            </a:r>
          </a:p>
          <a:p>
            <a:pPr marL="342900" indent="-342900">
              <a:spcBef>
                <a:spcPts val="0"/>
              </a:spcBef>
              <a:buClr>
                <a:srgbClr val="C00000"/>
              </a:buClr>
              <a:buSzPct val="110000"/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Скелеты;</a:t>
            </a:r>
          </a:p>
          <a:p>
            <a:pPr marL="342900" indent="-342900">
              <a:spcBef>
                <a:spcPts val="0"/>
              </a:spcBef>
              <a:buClr>
                <a:srgbClr val="C00000"/>
              </a:buClr>
              <a:buSzPct val="110000"/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Century Gothic" pitchFamily="34" charset="0"/>
              </a:rPr>
              <a:t>Мышечные;</a:t>
            </a:r>
          </a:p>
          <a:p>
            <a:pPr marL="342900" indent="-342900">
              <a:spcBef>
                <a:spcPts val="0"/>
              </a:spcBef>
              <a:buClr>
                <a:srgbClr val="C00000"/>
              </a:buClr>
              <a:buSzPct val="110000"/>
              <a:buFont typeface="Arial" pitchFamily="34" charset="0"/>
              <a:buChar char="•"/>
            </a:pPr>
            <a:r>
              <a:rPr lang="ru-RU" sz="2400" dirty="0" err="1">
                <a:solidFill>
                  <a:schemeClr val="bg1"/>
                </a:solidFill>
                <a:latin typeface="Century Gothic" pitchFamily="34" charset="0"/>
              </a:rPr>
              <a:t>Органокомплексы</a:t>
            </a:r>
            <a:r>
              <a:rPr lang="ru-RU" sz="2400" dirty="0">
                <a:solidFill>
                  <a:schemeClr val="tx1"/>
                </a:solidFill>
                <a:latin typeface="Century Gothic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2050" name="Picture 2" descr="C:\Users\Egors\Desktop\4x\Ресурс 5@4x-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627" y="1608254"/>
            <a:ext cx="5487386" cy="471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7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8" y="692150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129675" y="1232216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504455" y="408576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577715" y="692150"/>
            <a:ext cx="10705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Результаты пользовательского тестирования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3836" y="1698740"/>
            <a:ext cx="8437369" cy="225446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9238593" y="4162097"/>
            <a:ext cx="2545420" cy="2165230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0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436" y="1902359"/>
            <a:ext cx="8437369" cy="504415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indent="450000" eaLnBrk="1" hangingPunct="1">
              <a:buClr>
                <a:schemeClr val="bg1"/>
              </a:buClr>
              <a:buSzPts val="2400"/>
              <a:defRPr/>
            </a:pP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Тестирование проводилось 2 раза на студентах 1- 3 курса ветеринарного факультета и школьниках 10-11 классов. </a:t>
            </a:r>
            <a:endParaRPr lang="ru-RU" alt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indent="450000" eaLnBrk="1" hangingPunct="1">
              <a:buClr>
                <a:schemeClr val="bg1"/>
              </a:buClr>
              <a:buSzPts val="2400"/>
              <a:defRPr/>
            </a:pP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 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ходе тестирования были сделаны выводы, что большинству пользователей хотелось бы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видеть 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на сайте из каких направлений состоит музей (анатомия и </a:t>
            </a:r>
            <a:r>
              <a:rPr lang="ru-RU" altLang="ru-RU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патанатомия</a:t>
            </a:r>
            <a:r>
              <a:rPr lang="ru-RU" alt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) и какие экспонаты </a:t>
            </a:r>
            <a:r>
              <a:rPr lang="ru-RU" alt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представлены.</a:t>
            </a:r>
            <a:endParaRPr lang="ru-RU" alt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6" y="694740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78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115698" y="692148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6165227" y="408576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215471" y="1305154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454305" y="3928462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2439864" y="2462914"/>
            <a:ext cx="6732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Экономика проекта: предположения и вопросы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226557" y="3519040"/>
            <a:ext cx="3557456" cy="2808287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02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5" y="710752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78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404252" y="710751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215473" y="1319489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709405" y="3482336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2546431" y="722147"/>
            <a:ext cx="631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Рынок</a:t>
            </a:r>
            <a:endParaRPr lang="ru-RU" sz="3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047" y="1329033"/>
            <a:ext cx="9371302" cy="467191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ru-RU" altLang="ru-RU" sz="2000" dirty="0">
                <a:solidFill>
                  <a:schemeClr val="bg1"/>
                </a:solidFill>
                <a:latin typeface="Century Gothic" pitchFamily="34" charset="0"/>
              </a:rPr>
              <a:t>По результатам наших исследований было выявлено, что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в России :</a:t>
            </a:r>
            <a:endParaRPr lang="ru-RU" altLang="ru-RU" sz="2000" dirty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63 вуза с Ветеринарным факультетом, 30 вузов с зоологическим факультетом, 133 вуза с биологическим факультетом.</a:t>
            </a:r>
          </a:p>
          <a:p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 Итого: 226 вузов в России на 2023г - 24г</a:t>
            </a:r>
          </a:p>
          <a:p>
            <a:endParaRPr lang="ru-RU" altLang="ru-RU" sz="2000" dirty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 </a:t>
            </a:r>
            <a:r>
              <a:rPr lang="ru-RU" sz="2000" dirty="0">
                <a:solidFill>
                  <a:srgbClr val="FF0000"/>
                </a:solidFill>
                <a:latin typeface="Century Gothic" pitchFamily="34" charset="0"/>
              </a:rPr>
              <a:t>Рынок ТАМ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насчитывает 226 аграрных ВУЗов по всей России и по 500-550 студентов на каждом ветеринарном факультете, и равняется:</a:t>
            </a:r>
          </a:p>
          <a:p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 62750 (студентов)*250(рублей стоимость подписки на 1 студента)= 15 675 000 руб. в месяц.</a:t>
            </a:r>
          </a:p>
          <a:p>
            <a:r>
              <a:rPr lang="ru-RU" sz="2000" dirty="0">
                <a:solidFill>
                  <a:srgbClr val="FF0000"/>
                </a:solidFill>
                <a:latin typeface="Century Gothic" pitchFamily="34" charset="0"/>
              </a:rPr>
              <a:t>Рынок </a:t>
            </a:r>
            <a:r>
              <a:rPr lang="en-US" sz="2000" dirty="0">
                <a:solidFill>
                  <a:srgbClr val="FF0000"/>
                </a:solidFill>
                <a:latin typeface="Century Gothic" pitchFamily="34" charset="0"/>
              </a:rPr>
              <a:t>SAM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– В Сибири располагается  13 ВУЗов примерное количество студентов </a:t>
            </a:r>
            <a:r>
              <a:rPr lang="ru-RU" sz="2000" dirty="0" err="1">
                <a:solidFill>
                  <a:schemeClr val="bg1"/>
                </a:solidFill>
                <a:latin typeface="Century Gothic" pitchFamily="34" charset="0"/>
              </a:rPr>
              <a:t>ВетФака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 -7150</a:t>
            </a:r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, таким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образом, </a:t>
            </a:r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7150*250=1 787 500 руб. в месяц</a:t>
            </a:r>
          </a:p>
          <a:p>
            <a:r>
              <a:rPr lang="ru-RU" sz="2000" dirty="0">
                <a:solidFill>
                  <a:srgbClr val="FF0000"/>
                </a:solidFill>
                <a:latin typeface="Century Gothic" pitchFamily="34" charset="0"/>
              </a:rPr>
              <a:t>Рынок </a:t>
            </a:r>
            <a:r>
              <a:rPr lang="en-US" sz="2000" dirty="0">
                <a:solidFill>
                  <a:srgbClr val="FF0000"/>
                </a:solidFill>
                <a:latin typeface="Century Gothic" pitchFamily="34" charset="0"/>
              </a:rPr>
              <a:t>SOM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– В нашем университете около 500 студентов на  </a:t>
            </a:r>
            <a:r>
              <a:rPr lang="ru-RU" sz="2000" dirty="0" err="1">
                <a:solidFill>
                  <a:schemeClr val="bg1"/>
                </a:solidFill>
                <a:latin typeface="Century Gothic" pitchFamily="34" charset="0"/>
              </a:rPr>
              <a:t>ВетФаке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</a:rPr>
              <a:t> и таким образом, </a:t>
            </a:r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500*250=125 000 руб. в месяц</a:t>
            </a:r>
            <a:endParaRPr lang="ru-RU" altLang="ru-RU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10801349" y="5502165"/>
            <a:ext cx="982664" cy="825161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23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7" y="692149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78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2838053">
            <a:off x="5980099" y="417965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2716166">
            <a:off x="2215473" y="1319489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6200000">
            <a:off x="-504455" y="408576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3140403" y="1046626"/>
            <a:ext cx="631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Аналоги </a:t>
            </a:r>
            <a:r>
              <a:rPr lang="ru-RU" sz="36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решения</a:t>
            </a:r>
            <a:endParaRPr lang="ru-RU" sz="3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65" y="2115363"/>
            <a:ext cx="6668290" cy="41483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ru-RU" alt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Похожие решения были внедрены в:</a:t>
            </a:r>
            <a:endParaRPr lang="ru-RU" alt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649745" y="3650479"/>
            <a:ext cx="3134267" cy="2676848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02732CF-326B-45C3-9537-A06C326BCAE7}"/>
              </a:ext>
            </a:extLst>
          </p:cNvPr>
          <p:cNvSpPr/>
          <p:nvPr/>
        </p:nvSpPr>
        <p:spPr>
          <a:xfrm>
            <a:off x="1614168" y="2803584"/>
            <a:ext cx="79001" cy="311995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363" y="3207045"/>
            <a:ext cx="8378632" cy="40767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	 </a:t>
            </a: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Музей Психиатрической клинической больницы № 5 ДЗМ</a:t>
            </a:r>
          </a:p>
        </p:txBody>
      </p:sp>
      <p:sp>
        <p:nvSpPr>
          <p:cNvPr id="21" name="Google Shape;115;p3">
            <a:extLst>
              <a:ext uri="{FF2B5EF4-FFF2-40B4-BE49-F238E27FC236}">
                <a16:creationId xmlns:a16="http://schemas.microsoft.com/office/drawing/2014/main" xmlns="" id="{E839D4B7-ADE0-4A5D-A804-03C743DE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7832" y="3650479"/>
            <a:ext cx="8844456" cy="68981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3399"/>
              </a:buClr>
              <a:buSzPts val="2400"/>
              <a:defRPr/>
            </a:pPr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Виртуальная экскурсия по музею медицины России и военно-медицинской службы в Санкт-Петербурге</a:t>
            </a:r>
            <a:endParaRPr lang="ru-RU" alt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502732CF-326B-45C3-9537-A06C326BCAE7}"/>
              </a:ext>
            </a:extLst>
          </p:cNvPr>
          <p:cNvSpPr/>
          <p:nvPr/>
        </p:nvSpPr>
        <p:spPr>
          <a:xfrm>
            <a:off x="1614168" y="3669057"/>
            <a:ext cx="79001" cy="311995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502732CF-326B-45C3-9537-A06C326BCAE7}"/>
              </a:ext>
            </a:extLst>
          </p:cNvPr>
          <p:cNvSpPr/>
          <p:nvPr/>
        </p:nvSpPr>
        <p:spPr>
          <a:xfrm>
            <a:off x="1614167" y="3254885"/>
            <a:ext cx="79001" cy="311995"/>
          </a:xfrm>
          <a:prstGeom prst="rect">
            <a:avLst/>
          </a:prstGeom>
          <a:solidFill>
            <a:srgbClr val="DE4040"/>
          </a:solidFill>
          <a:ln>
            <a:solidFill>
              <a:srgbClr val="DE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47255" y="2774915"/>
            <a:ext cx="613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800" dirty="0">
                <a:solidFill>
                  <a:schemeClr val="bg1"/>
                </a:solidFill>
                <a:latin typeface="Century Gothic" pitchFamily="34" charset="0"/>
              </a:rPr>
              <a:t>Зоологический музей. Санкт-Петербург</a:t>
            </a:r>
            <a:endParaRPr lang="ru-RU" sz="1800" dirty="0">
              <a:solidFill>
                <a:schemeClr val="bg1"/>
              </a:solidFill>
              <a:latin typeface="Century Gothic" pitchFamily="34" charset="0"/>
              <a:hlinkClick r:id="rId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1510993" y="4509241"/>
            <a:ext cx="70640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algn="just"/>
            <a:r>
              <a:rPr lang="ru-RU" sz="2000" dirty="0" smtClean="0">
                <a:solidFill>
                  <a:schemeClr val="bg1"/>
                </a:solidFill>
                <a:latin typeface="Century Gothic" pitchFamily="34" charset="0"/>
              </a:rPr>
              <a:t>Во всех перечисленных аналогах экспонаты представлены в виде фотографий, так  же видеоролики , прогулки по залам музеев.</a:t>
            </a:r>
            <a:endParaRPr lang="ru-RU" sz="20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08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6" y="645983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22223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4770200">
            <a:off x="3300713" y="4600170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384325">
            <a:off x="2260701" y="328861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20858643">
            <a:off x="1682298" y="420711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226557" y="3519040"/>
            <a:ext cx="3557456" cy="2808287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70FAA79-B836-4BC0-900A-B061A449C299}"/>
              </a:ext>
            </a:extLst>
          </p:cNvPr>
          <p:cNvSpPr txBox="1"/>
          <p:nvPr/>
        </p:nvSpPr>
        <p:spPr>
          <a:xfrm>
            <a:off x="1119352" y="817912"/>
            <a:ext cx="92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Структура издержек и бизнес-модель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5214" y="1476255"/>
            <a:ext cx="1079937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 algn="just"/>
            <a:r>
              <a:rPr lang="ru-RU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Коммерциализация проекта будет реализована таким образом, что для всех пользователей, кроме студентов и сотрудников АГАУ, будет необходимо приобрести платную подписку, которая будет давать доступ к 3</a:t>
            </a:r>
            <a:r>
              <a:rPr lang="en-US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D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моделям и образовательному контенту.</a:t>
            </a:r>
          </a:p>
          <a:p>
            <a:pPr indent="536575" algn="just"/>
            <a:r>
              <a:rPr lang="ru-RU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Стоимость подписки в месяц для 1 студента будет равняться 250 рублей.</a:t>
            </a:r>
          </a:p>
          <a:p>
            <a:r>
              <a:rPr lang="ru-RU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      Также есть вариант, связанный с разработкой 3</a:t>
            </a:r>
            <a:r>
              <a:rPr lang="en-US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d </a:t>
            </a:r>
            <a:r>
              <a:rPr lang="ru-RU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моделей для других  организаций по заказу. Создание банка 3D моделей с созданием сайта  и т.д.</a:t>
            </a:r>
          </a:p>
          <a:p>
            <a:endParaRPr lang="ru-RU" sz="2000" dirty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Мы подсчитали себестоимость нашего проекта с учетом труда специалистов и возможных дальнейших затрат. </a:t>
            </a:r>
          </a:p>
          <a:p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Срок окупаемости при покупке подписки 1 ВУЗом будет равняться:</a:t>
            </a:r>
            <a:endParaRPr lang="en-US" sz="2000" b="1" dirty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547 000 /</a:t>
            </a:r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125 000 = 5 месяцев.</a:t>
            </a:r>
          </a:p>
          <a:p>
            <a:endParaRPr lang="ru-RU" sz="2000" dirty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rgbClr val="FF0000"/>
                </a:solidFill>
                <a:latin typeface="Century Gothic" pitchFamily="34" charset="0"/>
              </a:rPr>
              <a:t>     </a:t>
            </a:r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Смета затрат на создание сайта и 1</a:t>
            </a:r>
            <a:r>
              <a:rPr lang="en-US" sz="2000" b="1" dirty="0">
                <a:solidFill>
                  <a:schemeClr val="bg1"/>
                </a:solidFill>
                <a:latin typeface="Century Gothic" pitchFamily="34" charset="0"/>
              </a:rPr>
              <a:t> 3D-</a:t>
            </a:r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Модель представлена в таблице:</a:t>
            </a:r>
          </a:p>
          <a:p>
            <a:endParaRPr lang="ru-RU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40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>
          <a:xfrm>
            <a:off x="8958262" y="6380335"/>
            <a:ext cx="2825751" cy="350838"/>
          </a:xfrm>
        </p:spPr>
        <p:txBody>
          <a:bodyPr/>
          <a:lstStyle/>
          <a:p>
            <a:fld id="{E28D30DC-0AF1-485A-8EB2-0E279CBF4106}" type="slidenum">
              <a:rPr lang="ru-RU" altLang="ru-RU" smtClean="0"/>
              <a:pPr/>
              <a:t>15</a:t>
            </a:fld>
            <a:endParaRPr lang="ru-RU" alt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6" y="645983"/>
            <a:ext cx="11376025" cy="5616575"/>
          </a:xfrm>
          <a:prstGeom prst="roundRect">
            <a:avLst>
              <a:gd name="adj" fmla="val 8527"/>
            </a:avLst>
          </a:prstGeom>
          <a:gradFill>
            <a:gsLst>
              <a:gs pos="0">
                <a:schemeClr val="tx1"/>
              </a:gs>
              <a:gs pos="100000">
                <a:srgbClr val="26262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22223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4770200">
            <a:off x="3300713" y="4600170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384325">
            <a:off x="2260701" y="328861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20858643">
            <a:off x="1682298" y="420711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226557" y="3519040"/>
            <a:ext cx="3557456" cy="2808287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70FAA79-B836-4BC0-900A-B061A449C299}"/>
              </a:ext>
            </a:extLst>
          </p:cNvPr>
          <p:cNvSpPr txBox="1"/>
          <p:nvPr/>
        </p:nvSpPr>
        <p:spPr>
          <a:xfrm>
            <a:off x="829633" y="607505"/>
            <a:ext cx="10532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Себестоимость проекта (смета затрат</a:t>
            </a:r>
            <a:r>
              <a:rPr lang="ru-RU" sz="3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975323"/>
              </p:ext>
            </p:extLst>
          </p:nvPr>
        </p:nvGraphicFramePr>
        <p:xfrm>
          <a:off x="407984" y="1152080"/>
          <a:ext cx="11376026" cy="5626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0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22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758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440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248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Ресурс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измерения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Стоимость, руб.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9873"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Моделирование 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 препарата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2*70*350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300" b="1" baseline="0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 за час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50000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4523"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Создание сайта</a:t>
                      </a:r>
                      <a:r>
                        <a:rPr lang="en-US" sz="1300" b="1" baseline="0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baseline="0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и добавление моделей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1*90*450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300" b="1" baseline="0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 за час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40500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115"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Создание референсов</a:t>
                      </a:r>
                      <a:r>
                        <a:rPr lang="ru-RU" sz="1300" b="1" baseline="0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 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2*10*200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300" b="1" baseline="0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 за час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000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4523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Создание и управление экономикой проекта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1*100*300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300" b="1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 за час</a:t>
                      </a:r>
                      <a:endParaRPr lang="ru-RU" sz="1300" b="1" dirty="0" smtClean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30000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</a:tr>
              <a:tr h="454523">
                <a:tc>
                  <a:txBody>
                    <a:bodyPr/>
                    <a:lstStyle/>
                    <a:p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Создание контента и аналитика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2*100*300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Чел*час*руб.</a:t>
                      </a:r>
                      <a:r>
                        <a:rPr lang="ru-RU" sz="1300" b="1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 за час</a:t>
                      </a:r>
                      <a:endParaRPr lang="ru-RU" sz="1300" b="1" dirty="0" smtClean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60000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</a:tr>
              <a:tr h="454523">
                <a:tc>
                  <a:txBody>
                    <a:bodyPr/>
                    <a:lstStyle/>
                    <a:p>
                      <a:r>
                        <a:rPr lang="en-US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3-d </a:t>
                      </a:r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сканер</a:t>
                      </a:r>
                      <a:r>
                        <a:rPr lang="en-US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 (Matter and Form V2)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штук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85000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4523">
                <a:tc>
                  <a:txBody>
                    <a:bodyPr/>
                    <a:lstStyle/>
                    <a:p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3-</a:t>
                      </a:r>
                      <a:r>
                        <a:rPr lang="en-US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d</a:t>
                      </a:r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 сканер( Российский </a:t>
                      </a:r>
                      <a:r>
                        <a:rPr lang="en-US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Thor</a:t>
                      </a:r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3</a:t>
                      </a:r>
                      <a:r>
                        <a:rPr lang="en-US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D </a:t>
                      </a:r>
                      <a:r>
                        <a:rPr lang="en-US" sz="1300" b="1" i="0" u="none" strike="noStrike" cap="none" dirty="0" err="1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Calibry</a:t>
                      </a:r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)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штук</a:t>
                      </a:r>
                    </a:p>
                    <a:p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200000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</a:tr>
              <a:tr h="278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  <a:cs typeface="Times New Roman" pitchFamily="18" charset="0"/>
                        </a:rPr>
                        <a:t>Компьютер (ноутбук)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штук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160000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Calibri"/>
                          <a:cs typeface="Times New Roman" pitchFamily="18" charset="0"/>
                        </a:rPr>
                        <a:t>Оплата за свет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220*4,53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кВТ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1000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</a:tr>
              <a:tr h="278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Calibri"/>
                          <a:cs typeface="Times New Roman" pitchFamily="18" charset="0"/>
                        </a:rPr>
                        <a:t>Интернет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месяц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1500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262626"/>
                    </a:solidFill>
                  </a:tcPr>
                </a:tc>
              </a:tr>
              <a:tr h="1036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*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*</a:t>
                      </a:r>
                    </a:p>
                  </a:txBody>
                  <a:tcP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 pitchFamily="18" charset="0"/>
                        </a:rPr>
                        <a:t>43200(если 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 pitchFamily="18" charset="0"/>
                        </a:rPr>
                        <a:t>купить зарубежный сканер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en-US" sz="1300" b="1" dirty="0" smtClean="0"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  <a:sym typeface="Arial"/>
                        </a:rPr>
                        <a:t>547000 если более совершенный и подходящий российский)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21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60786" y="748679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191594" y="818274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3025256" y="748679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5059004" y="768437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7038736" y="781618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8905687" y="818274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10905910" y="894207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17656019">
            <a:off x="3300713" y="4600170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384325">
            <a:off x="2630280" y="1836731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1330715">
            <a:off x="749978" y="4108394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E78B6F8-2334-4699-B510-B6349995A1C4}"/>
              </a:ext>
            </a:extLst>
          </p:cNvPr>
          <p:cNvSpPr txBox="1"/>
          <p:nvPr/>
        </p:nvSpPr>
        <p:spPr>
          <a:xfrm>
            <a:off x="4107705" y="781618"/>
            <a:ext cx="3937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Команда проекта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165989" y="1443647"/>
            <a:ext cx="9739921" cy="5438678"/>
            <a:chOff x="518506" y="1433637"/>
            <a:chExt cx="9739921" cy="5438678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xmlns="" id="{EFBD0446-D3BF-DD1E-ED20-04C376DBBE9F}"/>
                </a:ext>
              </a:extLst>
            </p:cNvPr>
            <p:cNvGrpSpPr/>
            <p:nvPr/>
          </p:nvGrpSpPr>
          <p:grpSpPr>
            <a:xfrm>
              <a:off x="641428" y="1433637"/>
              <a:ext cx="9503545" cy="2489843"/>
              <a:chOff x="1585732" y="2481469"/>
              <a:chExt cx="9503545" cy="2629647"/>
            </a:xfrm>
          </p:grpSpPr>
          <p:pic>
            <p:nvPicPr>
              <p:cNvPr id="45" name="Рисунок 2">
                <a:extLst>
                  <a:ext uri="{FF2B5EF4-FFF2-40B4-BE49-F238E27FC236}">
                    <a16:creationId xmlns:a16="http://schemas.microsoft.com/office/drawing/2014/main" xmlns="" id="{F808193A-D85C-4B6B-B6B6-55F9613F6875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/>
              <a:srcRect t="2351" b="2351"/>
              <a:stretch/>
            </p:blipFill>
            <p:spPr bwMode="auto">
              <a:xfrm>
                <a:off x="1585732" y="2481470"/>
                <a:ext cx="1440000" cy="1520855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DE4040"/>
                </a:solidFill>
                <a:miter lim="800000"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7" name="Рисунок 2">
                <a:extLst>
                  <a:ext uri="{FF2B5EF4-FFF2-40B4-BE49-F238E27FC236}">
                    <a16:creationId xmlns:a16="http://schemas.microsoft.com/office/drawing/2014/main" xmlns="" id="{79D27AAD-4AE8-3001-58D0-407200022302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/>
              <a:srcRect t="2743" b="2743"/>
              <a:stretch/>
            </p:blipFill>
            <p:spPr bwMode="auto">
              <a:xfrm>
                <a:off x="3559558" y="2481469"/>
                <a:ext cx="1440000" cy="1520855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DE4040"/>
                </a:solidFill>
                <a:miter lim="800000"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8" name="Рисунок 2">
                <a:extLst>
                  <a:ext uri="{FF2B5EF4-FFF2-40B4-BE49-F238E27FC236}">
                    <a16:creationId xmlns:a16="http://schemas.microsoft.com/office/drawing/2014/main" xmlns="" id="{0BAA0CAD-1BDC-109B-AB7F-42077CEFDDDA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/>
              <a:srcRect t="661" b="661"/>
              <a:stretch/>
            </p:blipFill>
            <p:spPr bwMode="auto">
              <a:xfrm>
                <a:off x="5587684" y="2481469"/>
                <a:ext cx="1440000" cy="1520855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DE4040"/>
                </a:solidFill>
                <a:miter lim="800000"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9" name="Рисунок 2">
                <a:extLst>
                  <a:ext uri="{FF2B5EF4-FFF2-40B4-BE49-F238E27FC236}">
                    <a16:creationId xmlns:a16="http://schemas.microsoft.com/office/drawing/2014/main" xmlns="" id="{5D0C8146-F1F6-7FF4-A49E-8DF36801ABA2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6"/>
              <a:srcRect l="2069" r="2069"/>
              <a:stretch/>
            </p:blipFill>
            <p:spPr bwMode="auto">
              <a:xfrm>
                <a:off x="7500772" y="2481469"/>
                <a:ext cx="1440000" cy="1520855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DE4040"/>
                </a:solidFill>
                <a:miter lim="800000"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10" name="Рисунок 2">
                <a:extLst>
                  <a:ext uri="{FF2B5EF4-FFF2-40B4-BE49-F238E27FC236}">
                    <a16:creationId xmlns:a16="http://schemas.microsoft.com/office/drawing/2014/main" xmlns="" id="{FFE586A2-6325-A3F7-7600-EFEFE40063DA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583081" y="2481469"/>
                <a:ext cx="1440000" cy="1520855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DE4040"/>
                </a:solidFill>
                <a:miter lim="800000"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44531E9A-AD1D-BF1E-9FC8-17DBCCC5014E}"/>
                  </a:ext>
                </a:extLst>
              </p:cNvPr>
              <p:cNvSpPr txBox="1"/>
              <p:nvPr/>
            </p:nvSpPr>
            <p:spPr>
              <a:xfrm>
                <a:off x="1653246" y="4005919"/>
                <a:ext cx="1304974" cy="1105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Артём Олешко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/>
                </a:r>
                <a:b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</a:br>
                <a:r>
                  <a:rPr lang="ru-RU" sz="12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Контент-менедже</a:t>
                </a:r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р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4DEF797D-3944-DAF5-5DCB-7666BE401A60}"/>
                  </a:ext>
                </a:extLst>
              </p:cNvPr>
              <p:cNvSpPr txBox="1"/>
              <p:nvPr/>
            </p:nvSpPr>
            <p:spPr>
              <a:xfrm>
                <a:off x="3654685" y="4038424"/>
                <a:ext cx="1216103" cy="1072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Солоненко Егор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/>
                </a:r>
                <a:b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</a:br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Контент-менеджер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1D5A4FAA-48A6-78B3-6CCB-8198101EEA03}"/>
                  </a:ext>
                </a:extLst>
              </p:cNvPr>
              <p:cNvSpPr txBox="1"/>
              <p:nvPr/>
            </p:nvSpPr>
            <p:spPr>
              <a:xfrm>
                <a:off x="5567275" y="4071406"/>
                <a:ext cx="1480818" cy="87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Сочивко Василий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/>
                </a:r>
                <a:b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</a:br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Программист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42E99140-D70A-F68E-57F5-221AB5523C73}"/>
                  </a:ext>
                </a:extLst>
              </p:cNvPr>
              <p:cNvSpPr txBox="1"/>
              <p:nvPr/>
            </p:nvSpPr>
            <p:spPr>
              <a:xfrm>
                <a:off x="7612350" y="4072637"/>
                <a:ext cx="1216103" cy="87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Штоколов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Семён</a:t>
                </a:r>
              </a:p>
              <a:p>
                <a:pPr algn="ctr"/>
                <a:endPara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Аналитик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5F1F72FE-FD6F-B402-5400-BED11CA444C4}"/>
                  </a:ext>
                </a:extLst>
              </p:cNvPr>
              <p:cNvSpPr txBox="1"/>
              <p:nvPr/>
            </p:nvSpPr>
            <p:spPr>
              <a:xfrm>
                <a:off x="9516885" y="4103407"/>
                <a:ext cx="1572392" cy="87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Воронина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Дана</a:t>
                </a:r>
                <a:b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</a:br>
                <a:endPara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Лидер</a:t>
                </a:r>
              </a:p>
            </p:txBody>
          </p:sp>
        </p:grp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xmlns="" id="{3D5BAE48-7D86-44F8-86EA-642C70E34F1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727001" y="4120556"/>
              <a:ext cx="1440000" cy="1270268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973129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9938137E-7494-4F33-A0BA-61E4D31CED53}"/>
                </a:ext>
              </a:extLst>
            </p:cNvPr>
            <p:cNvSpPr txBox="1"/>
            <p:nvPr/>
          </p:nvSpPr>
          <p:spPr>
            <a:xfrm>
              <a:off x="8572581" y="5446110"/>
              <a:ext cx="16858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Шевченко Ирина Юрьевна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Наставник</a:t>
              </a: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xmlns="" id="{3D5BAE48-7D86-44F8-86EA-642C70E34F1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611" y="3923480"/>
              <a:ext cx="1440000" cy="14400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973129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xmlns="" id="{3D5BAE48-7D86-44F8-86EA-642C70E34F1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8801" y="3978666"/>
              <a:ext cx="1139110" cy="1412157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973129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9938137E-7494-4F33-A0BA-61E4D31CED53}"/>
                </a:ext>
              </a:extLst>
            </p:cNvPr>
            <p:cNvSpPr txBox="1"/>
            <p:nvPr/>
          </p:nvSpPr>
          <p:spPr>
            <a:xfrm>
              <a:off x="4516155" y="5423165"/>
              <a:ext cx="16858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Юлукова </a:t>
              </a:r>
            </a:p>
            <a:p>
              <a:pPr algn="ctr"/>
              <a:r>
                <a:rPr lang="ru-RU" sz="12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Марина</a:t>
              </a:r>
              <a:endParaRPr lang="ru-RU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r>
                <a:rPr lang="ru-RU" sz="12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Дизайнер</a:t>
              </a:r>
              <a:endParaRPr lang="ru-RU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9938137E-7494-4F33-A0BA-61E4D31CED53}"/>
                </a:ext>
              </a:extLst>
            </p:cNvPr>
            <p:cNvSpPr txBox="1"/>
            <p:nvPr/>
          </p:nvSpPr>
          <p:spPr>
            <a:xfrm>
              <a:off x="2492331" y="5390824"/>
              <a:ext cx="1685846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Золотарев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Иван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/>
              </a:r>
              <a:b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Коммуникатор</a:t>
              </a:r>
            </a:p>
            <a:p>
              <a:pPr algn="ctr"/>
              <a:endParaRPr lang="ru-RU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lvl="0" algn="ctr"/>
              <a:endPara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xmlns="" id="{3D5BAE48-7D86-44F8-86EA-642C70E34F1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429" y="3923480"/>
              <a:ext cx="1440000" cy="14400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973129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9938137E-7494-4F33-A0BA-61E4D31CED53}"/>
                </a:ext>
              </a:extLst>
            </p:cNvPr>
            <p:cNvSpPr txBox="1"/>
            <p:nvPr/>
          </p:nvSpPr>
          <p:spPr>
            <a:xfrm>
              <a:off x="518506" y="5394987"/>
              <a:ext cx="168584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Головенко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Владимир</a:t>
              </a:r>
            </a:p>
            <a:p>
              <a:pPr algn="ctr"/>
              <a:endParaRPr lang="ru-RU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Программист</a:t>
              </a:r>
              <a:r>
                <a:rPr lang="ru-RU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/>
              </a:r>
              <a:br>
                <a:rPr lang="ru-RU" dirty="0">
                  <a:solidFill>
                    <a:schemeClr val="bg1"/>
                  </a:solidFill>
                  <a:latin typeface="Century Gothic" panose="020B0502020202020204" pitchFamily="34" charset="0"/>
                </a:rPr>
              </a:br>
              <a:endParaRPr lang="ru-RU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endParaRPr lang="ru-RU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lvl="0" algn="ctr"/>
              <a:endPara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xmlns="" id="{3D5BAE48-7D86-44F8-86EA-642C70E34F1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6468" y="3950824"/>
              <a:ext cx="1440000" cy="14400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973129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9938137E-7494-4F33-A0BA-61E4D31CED53}"/>
                </a:ext>
              </a:extLst>
            </p:cNvPr>
            <p:cNvSpPr txBox="1"/>
            <p:nvPr/>
          </p:nvSpPr>
          <p:spPr>
            <a:xfrm>
              <a:off x="6391253" y="5423164"/>
              <a:ext cx="16858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Шпомер</a:t>
              </a:r>
            </a:p>
            <a:p>
              <a:pPr algn="ctr"/>
              <a:r>
                <a:rPr lang="ru-RU" sz="12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Кирилл</a:t>
              </a:r>
              <a:endParaRPr lang="ru-RU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endParaRPr lang="ru-RU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Программист</a:t>
              </a:r>
              <a:endPara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32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4841902-CE1C-4132-9CBB-51660810C36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E28D30DC-0AF1-485A-8EB2-0E279CBF4106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C3934A9-C50E-420D-83D8-B15584E30024}"/>
              </a:ext>
            </a:extLst>
          </p:cNvPr>
          <p:cNvSpPr/>
          <p:nvPr/>
        </p:nvSpPr>
        <p:spPr>
          <a:xfrm>
            <a:off x="407988" y="692150"/>
            <a:ext cx="11376025" cy="5616575"/>
          </a:xfrm>
          <a:prstGeom prst="roundRect">
            <a:avLst>
              <a:gd name="adj" fmla="val 85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85FE912-732E-46C5-A333-B0B0C873BAE2}"/>
              </a:ext>
            </a:extLst>
          </p:cNvPr>
          <p:cNvCxnSpPr/>
          <p:nvPr/>
        </p:nvCxnSpPr>
        <p:spPr>
          <a:xfrm>
            <a:off x="1585732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CE006B32-8965-4452-9DF3-9D1D1C529E2F}"/>
              </a:ext>
            </a:extLst>
          </p:cNvPr>
          <p:cNvCxnSpPr/>
          <p:nvPr/>
        </p:nvCxnSpPr>
        <p:spPr>
          <a:xfrm>
            <a:off x="254643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C60CC4F-66B1-4FC2-901A-0D57E0B8E790}"/>
              </a:ext>
            </a:extLst>
          </p:cNvPr>
          <p:cNvCxnSpPr/>
          <p:nvPr/>
        </p:nvCxnSpPr>
        <p:spPr>
          <a:xfrm>
            <a:off x="3483980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B7B4F40-1A83-4EBA-974A-5A5133A39A10}"/>
              </a:ext>
            </a:extLst>
          </p:cNvPr>
          <p:cNvCxnSpPr/>
          <p:nvPr/>
        </p:nvCxnSpPr>
        <p:spPr>
          <a:xfrm>
            <a:off x="4421529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D57C8D3-1E58-4FDC-8335-AA2ECEE229B2}"/>
              </a:ext>
            </a:extLst>
          </p:cNvPr>
          <p:cNvCxnSpPr/>
          <p:nvPr/>
        </p:nvCxnSpPr>
        <p:spPr>
          <a:xfrm>
            <a:off x="5359078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B088ADA-5C2E-4994-8CDC-F72F7BD7A2B2}"/>
              </a:ext>
            </a:extLst>
          </p:cNvPr>
          <p:cNvCxnSpPr/>
          <p:nvPr/>
        </p:nvCxnSpPr>
        <p:spPr>
          <a:xfrm>
            <a:off x="6296627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7D4668E-E5C9-494F-AEC9-526DCB0FA9E2}"/>
              </a:ext>
            </a:extLst>
          </p:cNvPr>
          <p:cNvCxnSpPr/>
          <p:nvPr/>
        </p:nvCxnSpPr>
        <p:spPr>
          <a:xfrm>
            <a:off x="7234176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ADAC3D33-BADB-40A4-937D-B3BD6A0398F4}"/>
              </a:ext>
            </a:extLst>
          </p:cNvPr>
          <p:cNvCxnSpPr/>
          <p:nvPr/>
        </p:nvCxnSpPr>
        <p:spPr>
          <a:xfrm>
            <a:off x="11921921" y="692150"/>
            <a:ext cx="0" cy="5616575"/>
          </a:xfrm>
          <a:prstGeom prst="line">
            <a:avLst/>
          </a:prstGeom>
          <a:ln>
            <a:solidFill>
              <a:schemeClr val="bg1"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BF78A44-1FBD-42CD-A2BE-431C1D05D1B1}"/>
              </a:ext>
            </a:extLst>
          </p:cNvPr>
          <p:cNvSpPr/>
          <p:nvPr/>
        </p:nvSpPr>
        <p:spPr>
          <a:xfrm rot="4770200">
            <a:off x="3256703" y="4391371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F247D328-EE2B-4044-88FE-FDD69D0953FB}"/>
              </a:ext>
            </a:extLst>
          </p:cNvPr>
          <p:cNvSpPr/>
          <p:nvPr/>
        </p:nvSpPr>
        <p:spPr>
          <a:xfrm rot="384325">
            <a:off x="2260701" y="3288618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37D1F7C-D961-48DB-9BC8-19D5762D0404}"/>
              </a:ext>
            </a:extLst>
          </p:cNvPr>
          <p:cNvSpPr/>
          <p:nvPr/>
        </p:nvSpPr>
        <p:spPr>
          <a:xfrm rot="5717676">
            <a:off x="1215899" y="4509687"/>
            <a:ext cx="3516582" cy="1674831"/>
          </a:xfrm>
          <a:prstGeom prst="ellipse">
            <a:avLst/>
          </a:prstGeom>
          <a:solidFill>
            <a:srgbClr val="DE4040">
              <a:alpha val="89000"/>
            </a:srgb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4A87C299-1FAE-47BF-B6CE-63D6EB24EDB9}"/>
              </a:ext>
            </a:extLst>
          </p:cNvPr>
          <p:cNvSpPr txBox="1"/>
          <p:nvPr/>
        </p:nvSpPr>
        <p:spPr>
          <a:xfrm>
            <a:off x="5806121" y="6000948"/>
            <a:ext cx="61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202</a:t>
            </a:r>
            <a:r>
              <a:rPr lang="en-US" dirty="0">
                <a:solidFill>
                  <a:schemeClr val="bg1">
                    <a:alpha val="50000"/>
                  </a:schemeClr>
                </a:solidFill>
                <a:latin typeface="Century Gothic" panose="020B0502020202020204" pitchFamily="34" charset="0"/>
              </a:rPr>
              <a:t>4</a:t>
            </a:r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  <a:p>
            <a:endParaRPr lang="ru-RU" dirty="0">
              <a:solidFill>
                <a:schemeClr val="bg1">
                  <a:alpha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5B2BAEF-882C-4D14-A65E-3569BF57CDD5}"/>
              </a:ext>
            </a:extLst>
          </p:cNvPr>
          <p:cNvSpPr/>
          <p:nvPr/>
        </p:nvSpPr>
        <p:spPr>
          <a:xfrm>
            <a:off x="8226557" y="3519040"/>
            <a:ext cx="3557456" cy="2808287"/>
          </a:xfrm>
          <a:custGeom>
            <a:avLst/>
            <a:gdLst>
              <a:gd name="connsiteX0" fmla="*/ 1903228 w 3557456"/>
              <a:gd name="connsiteY0" fmla="*/ 0 h 2808287"/>
              <a:gd name="connsiteX1" fmla="*/ 3481415 w 3557456"/>
              <a:gd name="connsiteY1" fmla="*/ 792238 h 2808287"/>
              <a:gd name="connsiteX2" fmla="*/ 3557456 w 3557456"/>
              <a:gd name="connsiteY2" fmla="*/ 910413 h 2808287"/>
              <a:gd name="connsiteX3" fmla="*/ 3557456 w 3557456"/>
              <a:gd name="connsiteY3" fmla="*/ 2329362 h 2808287"/>
              <a:gd name="connsiteX4" fmla="*/ 3078531 w 3557456"/>
              <a:gd name="connsiteY4" fmla="*/ 2808287 h 2808287"/>
              <a:gd name="connsiteX5" fmla="*/ 330522 w 3557456"/>
              <a:gd name="connsiteY5" fmla="*/ 2808287 h 2808287"/>
              <a:gd name="connsiteX6" fmla="*/ 252156 w 3557456"/>
              <a:gd name="connsiteY6" fmla="*/ 2691324 h 2808287"/>
              <a:gd name="connsiteX7" fmla="*/ 0 w 3557456"/>
              <a:gd name="connsiteY7" fmla="*/ 1796903 h 2808287"/>
              <a:gd name="connsiteX8" fmla="*/ 1903228 w 3557456"/>
              <a:gd name="connsiteY8" fmla="*/ 0 h 28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456" h="2808287">
                <a:moveTo>
                  <a:pt x="1903228" y="0"/>
                </a:moveTo>
                <a:cubicBezTo>
                  <a:pt x="2560181" y="0"/>
                  <a:pt x="3139391" y="314258"/>
                  <a:pt x="3481415" y="792238"/>
                </a:cubicBezTo>
                <a:lnTo>
                  <a:pt x="3557456" y="910413"/>
                </a:lnTo>
                <a:lnTo>
                  <a:pt x="3557456" y="2329362"/>
                </a:lnTo>
                <a:cubicBezTo>
                  <a:pt x="3557456" y="2593865"/>
                  <a:pt x="3343034" y="2808287"/>
                  <a:pt x="3078531" y="2808287"/>
                </a:cubicBezTo>
                <a:lnTo>
                  <a:pt x="330522" y="2808287"/>
                </a:lnTo>
                <a:lnTo>
                  <a:pt x="252156" y="2691324"/>
                </a:lnTo>
                <a:cubicBezTo>
                  <a:pt x="91743" y="2427937"/>
                  <a:pt x="0" y="2122535"/>
                  <a:pt x="0" y="1796903"/>
                </a:cubicBezTo>
                <a:cubicBezTo>
                  <a:pt x="0" y="804501"/>
                  <a:pt x="852104" y="0"/>
                  <a:pt x="1903228" y="0"/>
                </a:cubicBezTo>
                <a:close/>
              </a:path>
            </a:pathLst>
          </a:custGeom>
          <a:solidFill>
            <a:srgbClr val="DE4040">
              <a:alpha val="27000"/>
            </a:srgbClr>
          </a:solidFill>
          <a:ln>
            <a:noFill/>
          </a:ln>
          <a:effectLst>
            <a:glow rad="63500">
              <a:srgbClr val="DE404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1219D33-D14A-491D-94DB-F2D12DA33A3E}"/>
              </a:ext>
            </a:extLst>
          </p:cNvPr>
          <p:cNvSpPr txBox="1"/>
          <p:nvPr/>
        </p:nvSpPr>
        <p:spPr>
          <a:xfrm>
            <a:off x="5087801" y="1019635"/>
            <a:ext cx="201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Проекты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B8C6767-5754-4C64-9788-D7BC71D3F886}"/>
              </a:ext>
            </a:extLst>
          </p:cNvPr>
          <p:cNvSpPr/>
          <p:nvPr/>
        </p:nvSpPr>
        <p:spPr>
          <a:xfrm>
            <a:off x="3333034" y="2142623"/>
            <a:ext cx="2176990" cy="2206136"/>
          </a:xfrm>
          <a:prstGeom prst="roundRect">
            <a:avLst>
              <a:gd name="adj" fmla="val 12729"/>
            </a:avLst>
          </a:prstGeom>
          <a:solidFill>
            <a:srgbClr val="DE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692590-A616-4892-9C55-F5C325DCE5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479239" y="2318903"/>
            <a:ext cx="1853576" cy="1853576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A9BE4BB0-425A-40FF-910C-70A3FE839AEE}"/>
              </a:ext>
            </a:extLst>
          </p:cNvPr>
          <p:cNvGrpSpPr/>
          <p:nvPr/>
        </p:nvGrpSpPr>
        <p:grpSpPr>
          <a:xfrm>
            <a:off x="6145681" y="2130187"/>
            <a:ext cx="2176990" cy="2206136"/>
            <a:chOff x="5003089" y="1943342"/>
            <a:chExt cx="2176990" cy="2206136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1D2D7E4B-2FDA-4105-AE90-ECFAB7CFFD92}"/>
                </a:ext>
              </a:extLst>
            </p:cNvPr>
            <p:cNvSpPr/>
            <p:nvPr/>
          </p:nvSpPr>
          <p:spPr>
            <a:xfrm>
              <a:off x="5003089" y="1943342"/>
              <a:ext cx="2176990" cy="2206136"/>
            </a:xfrm>
            <a:prstGeom prst="roundRect">
              <a:avLst>
                <a:gd name="adj" fmla="val 12729"/>
              </a:avLst>
            </a:prstGeom>
            <a:solidFill>
              <a:srgbClr val="DE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7AAFE7D0-3BF6-4CB8-B232-DB3FB288B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183653" y="2128529"/>
              <a:ext cx="1828038" cy="182803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6EB877D-10D0-3540-5435-BA464CB44457}"/>
              </a:ext>
            </a:extLst>
          </p:cNvPr>
          <p:cNvSpPr txBox="1"/>
          <p:nvPr/>
        </p:nvSpPr>
        <p:spPr>
          <a:xfrm>
            <a:off x="3495283" y="4460879"/>
            <a:ext cx="1821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Виртуальный заповедник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246D9FF-92D2-371C-55E4-1567613C8668}"/>
              </a:ext>
            </a:extLst>
          </p:cNvPr>
          <p:cNvSpPr txBox="1"/>
          <p:nvPr/>
        </p:nvSpPr>
        <p:spPr>
          <a:xfrm>
            <a:off x="6329520" y="4615406"/>
            <a:ext cx="1821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VR-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ТЭЦ</a:t>
            </a:r>
          </a:p>
        </p:txBody>
      </p:sp>
    </p:spTree>
    <p:extLst>
      <p:ext uri="{BB962C8B-B14F-4D97-AF65-F5344CB8AC3E}">
        <p14:creationId xmlns:p14="http://schemas.microsoft.com/office/powerpoint/2010/main" val="382367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10458</TotalTime>
  <Words>723</Words>
  <Application>Microsoft Office PowerPoint</Application>
  <PresentationFormat>Произвольный</PresentationFormat>
  <Paragraphs>205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Изображения ветеринарных экспонатов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EBoyarintseva</dc:creator>
  <cp:lastModifiedBy>Егор Солоненко</cp:lastModifiedBy>
  <cp:revision>347</cp:revision>
  <dcterms:created xsi:type="dcterms:W3CDTF">2018-07-01T09:56:15Z</dcterms:created>
  <dcterms:modified xsi:type="dcterms:W3CDTF">2024-12-17T07:03:16Z</dcterms:modified>
</cp:coreProperties>
</file>