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llgxOGf8mA3vm6VPHrqZJptU4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727B47-D8DD-489E-97D4-303E660C50A0}">
  <a:tblStyle styleId="{A1727B47-D8DD-489E-97D4-303E660C50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3cef785d675_0_4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1" name="Google Shape;11;g3cef785d675_0_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g3cef785d675_0_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g3cef785d675_0_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g3cef785d675_0_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3cef785d675_0_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g3cef785d675_0_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g3cef785d675_0_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g3cef785d675_0_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3cef785d675_0_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g3cef785d675_0_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g3cef785d675_0_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g3cef785d675_0_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g3cef785d675_0_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3cef785d675_0_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g3cef785d675_0_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g3cef785d675_0_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g3cef785d675_0_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g3cef785d675_0_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g3cef785d675_0_4"/>
          <p:cNvGrpSpPr/>
          <p:nvPr/>
        </p:nvGrpSpPr>
        <p:grpSpPr>
          <a:xfrm>
            <a:off x="6724502" y="0"/>
            <a:ext cx="5085303" cy="5118675"/>
            <a:chOff x="5043503" y="0"/>
            <a:chExt cx="3814072" cy="3839102"/>
          </a:xfrm>
        </p:grpSpPr>
        <p:sp>
          <p:nvSpPr>
            <p:cNvPr id="30" name="Google Shape;30;g3cef785d675_0_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3cef785d675_0_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g3cef785d675_0_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g3cef785d675_0_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g3cef785d675_0_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g3cef785d675_0_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g3cef785d675_0_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g3cef785d675_0_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g3cef785d675_0_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g3cef785d675_0_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g3cef785d675_0_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g3cef785d675_0_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g3cef785d675_0_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g3cef785d675_0_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3cef785d675_0_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g3cef785d675_0_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g3cef785d675_0_4"/>
          <p:cNvSpPr txBox="1"/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3cef785d675_0_4"/>
          <p:cNvSpPr txBox="1"/>
          <p:nvPr>
            <p:ph idx="1" type="subTitle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g3cef785d675_0_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3cef785d675_0_136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43" name="Google Shape;143;g3cef785d675_0_136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g3cef785d675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g3cef785d675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g3cef785d675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g3cef785d675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g3cef785d675_0_136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g3cef785d675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g3cef785d675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g3cef785d675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g3cef785d675_0_136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g3cef785d675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g3cef785d675_0_136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g3cef785d675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g3cef785d675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g3cef785d675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g3cef785d675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g3cef785d675_0_136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g3cef785d675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g3cef785d675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g3cef785d675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g3cef785d675_0_136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g3cef785d675_0_136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g3cef785d675_0_136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g3cef785d675_0_13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g3cef785d675_0_136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g3cef785d675_0_136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g3cef785d675_0_136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g3cef785d675_0_136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g3cef785d675_0_136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g3cef785d675_0_136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g3cef785d675_0_136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g3cef785d675_0_136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g3cef785d675_0_136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g3cef785d675_0_13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g3cef785d675_0_136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g3cef785d675_0_136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g3cef785d675_0_136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g3cef785d675_0_136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g3cef785d675_0_136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g3cef785d675_0_136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g3cef785d675_0_136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g3cef785d675_0_136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g3cef785d675_0_136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g3cef785d675_0_13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g3cef785d675_0_136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g3cef785d675_0_136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g3cef785d675_0_136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g3cef785d675_0_136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g3cef785d675_0_136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g3cef785d675_0_136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g3cef785d675_0_136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g3cef785d675_0_136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g3cef785d675_0_136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g3cef785d675_0_13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g3cef785d675_0_136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g3cef785d675_0_136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g3cef785d675_0_136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g3cef785d675_0_136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g3cef785d675_0_136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g3cef785d675_0_136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g3cef785d675_0_136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g3cef785d675_0_136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g3cef785d675_0_136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g3cef785d675_0_13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g3cef785d675_0_136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g3cef785d675_0_136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g3cef785d675_0_136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g3cef785d675_0_136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g3cef785d675_0_136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g3cef785d675_0_136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g3cef785d675_0_136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g3cef785d675_0_136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g3cef785d675_0_136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g3cef785d675_0_13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g3cef785d675_0_136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g3cef785d675_0_136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g3cef785d675_0_136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g3cef785d675_0_136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g3cef785d675_0_136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g3cef785d675_0_136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g3cef785d675_0_136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g3cef785d675_0_136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g3cef785d675_0_136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3cef785d675_0_13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g3cef785d675_0_136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g3cef785d675_0_136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g3cef785d675_0_136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g3cef785d675_0_136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g3cef785d675_0_136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g3cef785d675_0_136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g3cef785d675_0_136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g3cef785d675_0_136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g3cef785d675_0_136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g3cef785d675_0_1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g3cef785d675_0_136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g3cef785d675_0_136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g3cef785d675_0_136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g3cef785d675_0_136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g3cef785d675_0_136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g3cef785d675_0_136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g3cef785d675_0_136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g3cef785d675_0_136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g3cef785d675_0_136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g3cef785d675_0_13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g3cef785d675_0_136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g3cef785d675_0_136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g3cef785d675_0_136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g3cef785d675_0_136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g3cef785d675_0_136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g3cef785d675_0_136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g3cef785d675_0_136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g3cef785d675_0_136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g3cef785d675_0_136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g3cef785d675_0_13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g3cef785d675_0_136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g3cef785d675_0_136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g3cef785d675_0_136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g3cef785d675_0_136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g3cef785d675_0_136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g3cef785d675_0_136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g3cef785d675_0_136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g3cef785d675_0_136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g3cef785d675_0_136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g3cef785d675_0_13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g3cef785d675_0_136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g3cef785d675_0_136"/>
          <p:cNvSpPr txBox="1"/>
          <p:nvPr>
            <p:ph hasCustomPrompt="1" type="title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g3cef785d675_0_136"/>
          <p:cNvSpPr txBox="1"/>
          <p:nvPr>
            <p:ph idx="1" type="body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g3cef785d675_0_13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ef785d675_0_26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3cef785d675_0_44"/>
          <p:cNvGrpSpPr/>
          <p:nvPr/>
        </p:nvGrpSpPr>
        <p:grpSpPr>
          <a:xfrm>
            <a:off x="195687" y="4541"/>
            <a:ext cx="1644245" cy="1846001"/>
            <a:chOff x="146769" y="3406"/>
            <a:chExt cx="1233215" cy="1384535"/>
          </a:xfrm>
        </p:grpSpPr>
        <p:grpSp>
          <p:nvGrpSpPr>
            <p:cNvPr id="51" name="Google Shape;51;g3cef785d675_0_4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g3cef785d675_0_4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g3cef785d675_0_4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g3cef785d675_0_4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g3cef785d675_0_4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g3cef785d675_0_4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g3cef785d675_0_4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g3cef785d675_0_4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g3cef785d675_0_4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g3cef785d675_0_4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g3cef785d675_0_4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g3cef785d675_0_4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g3cef785d675_0_44"/>
          <p:cNvGrpSpPr/>
          <p:nvPr/>
        </p:nvGrpSpPr>
        <p:grpSpPr>
          <a:xfrm>
            <a:off x="9033219" y="3871914"/>
            <a:ext cx="2914791" cy="2985925"/>
            <a:chOff x="6775084" y="2904008"/>
            <a:chExt cx="2186148" cy="2239500"/>
          </a:xfrm>
        </p:grpSpPr>
        <p:grpSp>
          <p:nvGrpSpPr>
            <p:cNvPr id="64" name="Google Shape;64;g3cef785d675_0_4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g3cef785d675_0_4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g3cef785d675_0_4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g3cef785d675_0_4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g3cef785d675_0_4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g3cef785d675_0_4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g3cef785d675_0_4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g3cef785d675_0_4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g3cef785d675_0_4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g3cef785d675_0_4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g3cef785d675_0_4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g3cef785d675_0_4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g3cef785d675_0_4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g3cef785d675_0_4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g3cef785d675_0_4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g3cef785d675_0_4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g3cef785d675_0_4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g3cef785d675_0_4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g3cef785d675_0_44"/>
          <p:cNvSpPr txBox="1"/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g3cef785d675_0_4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3cef785d675_0_79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86" name="Google Shape;86;g3cef785d675_0_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3cef785d675_0_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g3cef785d675_0_79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9" name="Google Shape;89;g3cef785d675_0_79"/>
          <p:cNvSpPr txBox="1"/>
          <p:nvPr>
            <p:ph idx="1" type="body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0" name="Google Shape;90;g3cef785d675_0_79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3cef785d675_0_8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3" name="Google Shape;93;g3cef785d675_0_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g3cef785d675_0_8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g3cef785d675_0_86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6" name="Google Shape;96;g3cef785d675_0_86"/>
          <p:cNvSpPr txBox="1"/>
          <p:nvPr>
            <p:ph idx="1" type="body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7" name="Google Shape;97;g3cef785d675_0_86"/>
          <p:cNvSpPr txBox="1"/>
          <p:nvPr>
            <p:ph idx="2" type="body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g3cef785d675_0_8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3cef785d675_0_9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1" name="Google Shape;101;g3cef785d675_0_9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g3cef785d675_0_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g3cef785d675_0_94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4" name="Google Shape;104;g3cef785d675_0_9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3cef785d675_0_100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7" name="Google Shape;107;g3cef785d675_0_10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g3cef785d675_0_10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g3cef785d675_0_100"/>
          <p:cNvSpPr txBox="1"/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0" name="Google Shape;110;g3cef785d675_0_100"/>
          <p:cNvSpPr txBox="1"/>
          <p:nvPr>
            <p:ph idx="1" type="body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1" name="Google Shape;111;g3cef785d675_0_10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3cef785d675_0_107"/>
          <p:cNvGrpSpPr/>
          <p:nvPr/>
        </p:nvGrpSpPr>
        <p:grpSpPr>
          <a:xfrm>
            <a:off x="9155392" y="1742"/>
            <a:ext cx="3023192" cy="3468833"/>
            <a:chOff x="6790514" y="1306"/>
            <a:chExt cx="2267451" cy="2601690"/>
          </a:xfrm>
        </p:grpSpPr>
        <p:grpSp>
          <p:nvGrpSpPr>
            <p:cNvPr id="114" name="Google Shape;114;g3cef785d675_0_107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g3cef785d675_0_10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g3cef785d675_0_10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g3cef785d675_0_10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g3cef785d675_0_107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g3cef785d675_0_107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g3cef785d675_0_10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g3cef785d675_0_10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g3cef785d675_0_107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g3cef785d675_0_10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g3cef785d675_0_10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g3cef785d675_0_107"/>
          <p:cNvSpPr txBox="1"/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g3cef785d675_0_107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3cef785d675_0_122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29" name="Google Shape;129;g3cef785d675_0_1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g3cef785d675_0_1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g3cef785d675_0_122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g3cef785d675_0_122"/>
          <p:cNvSpPr txBox="1"/>
          <p:nvPr>
            <p:ph idx="1" type="subTitle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3" name="Google Shape;133;g3cef785d675_0_122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4" name="Google Shape;134;g3cef785d675_0_12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3cef785d675_0_130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37" name="Google Shape;137;g3cef785d675_0_13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3cef785d675_0_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g3cef785d675_0_130"/>
          <p:cNvSpPr txBox="1"/>
          <p:nvPr>
            <p:ph idx="1" type="body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40" name="Google Shape;140;g3cef785d675_0_13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cef785d675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sz="37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g3cef785d675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g3cef785d675_0_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 txBox="1"/>
          <p:nvPr/>
        </p:nvSpPr>
        <p:spPr>
          <a:xfrm>
            <a:off x="406400" y="406400"/>
            <a:ext cx="1473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Кейс</a:t>
            </a:r>
            <a:endParaRPr/>
          </a:p>
        </p:txBody>
      </p:sp>
      <p:sp>
        <p:nvSpPr>
          <p:cNvPr id="278" name="Google Shape;278;p1"/>
          <p:cNvSpPr txBox="1"/>
          <p:nvPr/>
        </p:nvSpPr>
        <p:spPr>
          <a:xfrm>
            <a:off x="533400" y="1001314"/>
            <a:ext cx="5376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Кроссплатформенная обучающая игра с элементами информационной безопасности для школьников средних классов (5-9 класс) Киберstud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9" name="Google Shape;279;p1"/>
          <p:cNvSpPr txBox="1"/>
          <p:nvPr/>
        </p:nvSpPr>
        <p:spPr>
          <a:xfrm>
            <a:off x="6879166" y="969696"/>
            <a:ext cx="2709334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Инфоscams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0" name="Google Shape;280;p1"/>
          <p:cNvSpPr txBox="1"/>
          <p:nvPr/>
        </p:nvSpPr>
        <p:spPr>
          <a:xfrm>
            <a:off x="531275" y="2485849"/>
            <a:ext cx="1684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Участники</a:t>
            </a:r>
            <a:endParaRPr/>
          </a:p>
        </p:txBody>
      </p:sp>
      <p:sp>
        <p:nvSpPr>
          <p:cNvPr id="281" name="Google Shape;281;p1"/>
          <p:cNvSpPr txBox="1"/>
          <p:nvPr/>
        </p:nvSpPr>
        <p:spPr>
          <a:xfrm>
            <a:off x="894050" y="5715000"/>
            <a:ext cx="132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Москвин Сергей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Google Shape;282;p1"/>
          <p:cNvSpPr txBox="1"/>
          <p:nvPr/>
        </p:nvSpPr>
        <p:spPr>
          <a:xfrm>
            <a:off x="3604375" y="5715000"/>
            <a:ext cx="140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Смирнов Егор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3" name="Google Shape;283;p1"/>
          <p:cNvSpPr txBox="1"/>
          <p:nvPr/>
        </p:nvSpPr>
        <p:spPr>
          <a:xfrm>
            <a:off x="6400200" y="5715000"/>
            <a:ext cx="14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Соколов Никита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9261725" y="5715000"/>
            <a:ext cx="160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Андреева Елизавета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"/>
          <p:cNvPicPr preferRelativeResize="0"/>
          <p:nvPr/>
        </p:nvPicPr>
        <p:blipFill rotWithShape="1">
          <a:blip r:embed="rId3">
            <a:alphaModFix/>
          </a:blip>
          <a:srcRect b="5197" l="5190" r="3603" t="2321"/>
          <a:stretch/>
        </p:blipFill>
        <p:spPr>
          <a:xfrm>
            <a:off x="233200" y="889750"/>
            <a:ext cx="5880650" cy="36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"/>
          <p:cNvPicPr preferRelativeResize="0"/>
          <p:nvPr/>
        </p:nvPicPr>
        <p:blipFill rotWithShape="1">
          <a:blip r:embed="rId4">
            <a:alphaModFix/>
          </a:blip>
          <a:srcRect b="4372" l="3895" r="5730" t="4554"/>
          <a:stretch/>
        </p:blipFill>
        <p:spPr>
          <a:xfrm>
            <a:off x="6207525" y="4272500"/>
            <a:ext cx="5880650" cy="2493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"/>
          <p:cNvSpPr txBox="1"/>
          <p:nvPr/>
        </p:nvSpPr>
        <p:spPr>
          <a:xfrm>
            <a:off x="233202" y="228600"/>
            <a:ext cx="63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Актуальность и проблема</a:t>
            </a:r>
            <a:endParaRPr/>
          </a:p>
        </p:txBody>
      </p:sp>
      <p:sp>
        <p:nvSpPr>
          <p:cNvPr id="292" name="Google Shape;292;p2"/>
          <p:cNvSpPr txBox="1"/>
          <p:nvPr/>
        </p:nvSpPr>
        <p:spPr>
          <a:xfrm>
            <a:off x="381000" y="5487353"/>
            <a:ext cx="1143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 txBox="1"/>
          <p:nvPr/>
        </p:nvSpPr>
        <p:spPr>
          <a:xfrm>
            <a:off x="233211" y="228600"/>
            <a:ext cx="33058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Цели и задачи</a:t>
            </a:r>
            <a:endParaRPr/>
          </a:p>
        </p:txBody>
      </p:sp>
      <p:sp>
        <p:nvSpPr>
          <p:cNvPr id="298" name="Google Shape;298;p3"/>
          <p:cNvSpPr txBox="1"/>
          <p:nvPr/>
        </p:nvSpPr>
        <p:spPr>
          <a:xfrm flipH="1">
            <a:off x="233258" y="905933"/>
            <a:ext cx="92337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Целью данного проекта является разработка концепции и создание макета компьютерной игры , направленной на популяризацию ИБ среди подростков и формирование у них базовых знаний об актуальных киберугрозах.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"/>
          <p:cNvSpPr txBox="1"/>
          <p:nvPr/>
        </p:nvSpPr>
        <p:spPr>
          <a:xfrm flipH="1">
            <a:off x="233225" y="2531525"/>
            <a:ext cx="5792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Анализ предметной области.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Анализ существующих решений.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Проектирование макета.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Интеграция обучающего компонента.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Получение гранта на реализацию игры.</a:t>
            </a:r>
            <a:endParaRPr/>
          </a:p>
        </p:txBody>
      </p:sp>
      <p:pic>
        <p:nvPicPr>
          <p:cNvPr descr="Picture background" id="300" name="Google Shape;3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6175" y="3232350"/>
            <a:ext cx="6062151" cy="32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/>
          <p:nvPr/>
        </p:nvSpPr>
        <p:spPr>
          <a:xfrm>
            <a:off x="233210" y="228600"/>
            <a:ext cx="84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Анализ существующих решений</a:t>
            </a:r>
            <a:endParaRPr/>
          </a:p>
        </p:txBody>
      </p:sp>
      <p:graphicFrame>
        <p:nvGraphicFramePr>
          <p:cNvPr id="306" name="Google Shape;306;p7"/>
          <p:cNvGraphicFramePr/>
          <p:nvPr/>
        </p:nvGraphicFramePr>
        <p:xfrm>
          <a:off x="233188" y="8531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{A1727B47-D8DD-489E-97D4-303E660C50A0}</a:tableStyleId>
              </a:tblPr>
              <a:tblGrid>
                <a:gridCol w="2920850"/>
                <a:gridCol w="2920850"/>
                <a:gridCol w="2920850"/>
                <a:gridCol w="2920850"/>
              </a:tblGrid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Критерий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Mission IHI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Amanita Whitehat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Minecraft Education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Жанр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Ролевая игра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Сюжетный квест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Образовательная песочница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Обучающий компонент по ИБ 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>
                          <a:latin typeface="Arial"/>
                          <a:ea typeface="Arial"/>
                          <a:cs typeface="Arial"/>
                          <a:sym typeface="Arial"/>
                        </a:rPr>
                        <a:t>Е</a:t>
                      </a: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сть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>
                          <a:latin typeface="Arial"/>
                          <a:ea typeface="Arial"/>
                          <a:cs typeface="Arial"/>
                          <a:sym typeface="Arial"/>
                        </a:rPr>
                        <a:t>Е</a:t>
                      </a: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сть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>
                          <a:latin typeface="Arial"/>
                          <a:ea typeface="Arial"/>
                          <a:cs typeface="Arial"/>
                          <a:sym typeface="Arial"/>
                        </a:rPr>
                        <a:t>Е</a:t>
                      </a: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сть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Целевая аудитория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14+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10-15 лет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7-18 лет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Кроссплатформенность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iPad, macOS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Любой браузер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ПК (требуется лицензия)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Популярность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5.000 пользователей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1.500 пользователей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1.000.000 пользователей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Способ распространения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Подписка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Техническая поддержка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Есть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62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Информационная безопасность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пентестингу и защите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Основы этичного хакинга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Фишинг, пароли, шифрование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Ограничения платформы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Только Apple устройства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Требуется браузер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Требуется лицензия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Поддержка языков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Английский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Английский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304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Множество языков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/>
        </p:nvSpPr>
        <p:spPr>
          <a:xfrm>
            <a:off x="108810" y="149050"/>
            <a:ext cx="84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Предполагаемое решение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444225" y="1081455"/>
            <a:ext cx="1005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"/>
          <p:cNvSpPr txBox="1"/>
          <p:nvPr/>
        </p:nvSpPr>
        <p:spPr>
          <a:xfrm>
            <a:off x="233210" y="228600"/>
            <a:ext cx="84887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Демонстрация макета</a:t>
            </a:r>
            <a:endParaRPr/>
          </a:p>
        </p:txBody>
      </p:sp>
      <p:pic>
        <p:nvPicPr>
          <p:cNvPr id="318" name="Google Shape;3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750" y="1054375"/>
            <a:ext cx="5598361" cy="55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200" y="1054375"/>
            <a:ext cx="5555725" cy="55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"/>
          <p:cNvSpPr txBox="1"/>
          <p:nvPr/>
        </p:nvSpPr>
        <p:spPr>
          <a:xfrm>
            <a:off x="4255649" y="298939"/>
            <a:ext cx="33980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Преимущества</a:t>
            </a:r>
            <a:endParaRPr/>
          </a:p>
        </p:txBody>
      </p:sp>
      <p:sp>
        <p:nvSpPr>
          <p:cNvPr id="325" name="Google Shape;325;p10"/>
          <p:cNvSpPr txBox="1"/>
          <p:nvPr/>
        </p:nvSpPr>
        <p:spPr>
          <a:xfrm>
            <a:off x="816218" y="1655829"/>
            <a:ext cx="2259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Новизна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4380832" y="1655829"/>
            <a:ext cx="31476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Практическая польза</a:t>
            </a:r>
            <a:endParaRPr/>
          </a:p>
        </p:txBody>
      </p:sp>
      <p:sp>
        <p:nvSpPr>
          <p:cNvPr id="327" name="Google Shape;327;p10"/>
          <p:cNvSpPr txBox="1"/>
          <p:nvPr/>
        </p:nvSpPr>
        <p:spPr>
          <a:xfrm>
            <a:off x="8535866" y="1628726"/>
            <a:ext cx="22596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Возможность внедрения</a:t>
            </a:r>
            <a:endParaRPr/>
          </a:p>
        </p:txBody>
      </p:sp>
      <p:cxnSp>
        <p:nvCxnSpPr>
          <p:cNvPr id="328" name="Google Shape;328;p10"/>
          <p:cNvCxnSpPr>
            <a:endCxn id="325" idx="0"/>
          </p:cNvCxnSpPr>
          <p:nvPr/>
        </p:nvCxnSpPr>
        <p:spPr>
          <a:xfrm flipH="1">
            <a:off x="1946030" y="822129"/>
            <a:ext cx="3012900" cy="833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9" name="Google Shape;329;p10"/>
          <p:cNvCxnSpPr>
            <a:stCxn id="324" idx="2"/>
            <a:endCxn id="326" idx="0"/>
          </p:cNvCxnSpPr>
          <p:nvPr/>
        </p:nvCxnSpPr>
        <p:spPr>
          <a:xfrm>
            <a:off x="5954656" y="822159"/>
            <a:ext cx="0" cy="833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0" name="Google Shape;330;p10"/>
          <p:cNvCxnSpPr>
            <a:endCxn id="327" idx="0"/>
          </p:cNvCxnSpPr>
          <p:nvPr/>
        </p:nvCxnSpPr>
        <p:spPr>
          <a:xfrm>
            <a:off x="7063778" y="822026"/>
            <a:ext cx="2601900" cy="80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1" name="Google Shape;331;p10"/>
          <p:cNvSpPr txBox="1"/>
          <p:nvPr/>
        </p:nvSpPr>
        <p:spPr>
          <a:xfrm>
            <a:off x="262303" y="2179049"/>
            <a:ext cx="3784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Жанр игры + Кибербезопасность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Процедурная генерация киберугроз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Перманентная смерть = анализ ошибок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Враги = реальные атаки (фишинг, DDoS, SQL)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Артефакты = реальные средства защиты</a:t>
            </a:r>
            <a:endParaRPr i="1"/>
          </a:p>
        </p:txBody>
      </p:sp>
      <p:sp>
        <p:nvSpPr>
          <p:cNvPr id="332" name="Google Shape;332;p10"/>
          <p:cNvSpPr txBox="1"/>
          <p:nvPr/>
        </p:nvSpPr>
        <p:spPr>
          <a:xfrm>
            <a:off x="4350727" y="2179049"/>
            <a:ext cx="34905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школьников: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логики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Цифровая грамотность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Интерес к ИБ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школ: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Готовый инструмент для  уроков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Интерактив вместо теории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Проведение кибер-турниров</a:t>
            </a:r>
            <a:endParaRPr i="1"/>
          </a:p>
        </p:txBody>
      </p:sp>
      <p:sp>
        <p:nvSpPr>
          <p:cNvPr id="333" name="Google Shape;333;p10"/>
          <p:cNvSpPr txBox="1"/>
          <p:nvPr/>
        </p:nvSpPr>
        <p:spPr>
          <a:xfrm>
            <a:off x="8170185" y="2379490"/>
            <a:ext cx="3701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Формат внедрения: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Урок информатики (20 мин игры + разбор)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Модуль из 4 занятий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Перспектива: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Фест</a:t>
            </a: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вали кибербезопасности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Лицензирование образовательным учреждениям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/>
          <p:nvPr/>
        </p:nvSpPr>
        <p:spPr>
          <a:xfrm>
            <a:off x="233210" y="228600"/>
            <a:ext cx="57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Заключение</a:t>
            </a:r>
            <a:endParaRPr/>
          </a:p>
        </p:txBody>
      </p:sp>
      <p:sp>
        <p:nvSpPr>
          <p:cNvPr id="339" name="Google Shape;339;p11"/>
          <p:cNvSpPr txBox="1"/>
          <p:nvPr/>
        </p:nvSpPr>
        <p:spPr>
          <a:xfrm flipH="1">
            <a:off x="233237" y="905933"/>
            <a:ext cx="105813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 ходе нашей проектной деятельности была проделана работа по созданию концепции игры, которая сможет </a:t>
            </a:r>
            <a:r>
              <a:rPr lang="ru-RU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популяризировать</a:t>
            </a:r>
            <a:r>
              <a:rPr lang="ru-RU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ИБ среди школьников</a:t>
            </a:r>
            <a:endParaRPr/>
          </a:p>
        </p:txBody>
      </p:sp>
      <p:sp>
        <p:nvSpPr>
          <p:cNvPr id="340" name="Google Shape;340;p11"/>
          <p:cNvSpPr txBox="1"/>
          <p:nvPr/>
        </p:nvSpPr>
        <p:spPr>
          <a:xfrm flipH="1">
            <a:off x="171675" y="2892225"/>
            <a:ext cx="7223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Получение гранта на создание игры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Внедрение игры в школьный процесс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При успешном запуске игры создать продолжение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Разработка новых механик</a:t>
            </a:r>
            <a:endParaRPr/>
          </a:p>
        </p:txBody>
      </p:sp>
      <p:sp>
        <p:nvSpPr>
          <p:cNvPr id="341" name="Google Shape;341;p11"/>
          <p:cNvSpPr txBox="1"/>
          <p:nvPr/>
        </p:nvSpPr>
        <p:spPr>
          <a:xfrm>
            <a:off x="171663" y="2272739"/>
            <a:ext cx="6233746" cy="37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 перспективах у нас есть следующие планы: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2026-02-14T11:06:34Z</dcterms:created>
  <dc:creator>Никита Малышкин</dc:creator>
</cp:coreProperties>
</file>