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2" r:id="rId3"/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1315700" cx="20104100"/>
  <p:notesSz cx="9947275" cy="68151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ru-RU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6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9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1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5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5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4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4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3.jpg"/><Relationship Id="rId4" Type="http://schemas.openxmlformats.org/officeDocument/2006/relationships/image" Target="../media/image5.png"/><Relationship Id="rId5" Type="http://schemas.openxmlformats.org/officeDocument/2006/relationships/image" Target="../media/image1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5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19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jpg"/><Relationship Id="rId3" Type="http://schemas.openxmlformats.org/officeDocument/2006/relationships/image" Target="../media/image16.png"/><Relationship Id="rId4" Type="http://schemas.openxmlformats.org/officeDocument/2006/relationships/image" Target="../media/image5.png"/><Relationship Id="rId5" Type="http://schemas.openxmlformats.org/officeDocument/2006/relationships/image" Target="../media/image19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jpg"/><Relationship Id="rId3" Type="http://schemas.openxmlformats.org/officeDocument/2006/relationships/image" Target="../media/image31.png"/><Relationship Id="rId4" Type="http://schemas.openxmlformats.org/officeDocument/2006/relationships/image" Target="../media/image5.png"/><Relationship Id="rId5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3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4" type="body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5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6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7" name="Google Shape;4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7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7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7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7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7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7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7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7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7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7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7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7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5" name="Google Shape;75;p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8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8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9"/>
          <p:cNvPicPr preferRelativeResize="0"/>
          <p:nvPr/>
        </p:nvPicPr>
        <p:blipFill rotWithShape="1">
          <a:blip r:embed="rId3">
            <a:alphaModFix/>
          </a:blip>
          <a:srcRect b="8318" l="-911" r="6517" t="0"/>
          <a:stretch/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 txBox="1"/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9"/>
          <p:cNvSpPr txBox="1"/>
          <p:nvPr>
            <p:ph idx="1" type="subTitle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9"/>
          <p:cNvSpPr txBox="1"/>
          <p:nvPr>
            <p:ph idx="2" type="body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4" name="Google Shape;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0" name="Google Shape;90;p10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0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10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0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2"/>
          <p:cNvSpPr txBox="1"/>
          <p:nvPr>
            <p:ph idx="1" type="subTitle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12"/>
          <p:cNvSpPr txBox="1"/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12"/>
          <p:cNvSpPr txBox="1"/>
          <p:nvPr>
            <p:ph idx="11" type="ftr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3" name="Google Shape;10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/>
          <p:nvPr>
            <p:ph idx="1" type="subTitle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6" name="Google Shape;10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/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13"/>
          <p:cNvSpPr txBox="1"/>
          <p:nvPr>
            <p:ph idx="11" type="ftr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13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14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15" name="Google Shape;11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4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4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15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/>
          <p:cNvPicPr preferRelativeResize="0"/>
          <p:nvPr/>
        </p:nvPicPr>
        <p:blipFill rotWithShape="1">
          <a:blip r:embed="rId3">
            <a:alphaModFix/>
          </a:blip>
          <a:srcRect b="31480" l="9099" r="12464" t="15719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4" name="Google Shape;134;p16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Relationship Id="rId4" Type="http://schemas.openxmlformats.org/officeDocument/2006/relationships/image" Target="../media/image27.png"/><Relationship Id="rId5" Type="http://schemas.openxmlformats.org/officeDocument/2006/relationships/image" Target="../media/image26.png"/><Relationship Id="rId6" Type="http://schemas.openxmlformats.org/officeDocument/2006/relationships/image" Target="../media/image23.png"/><Relationship Id="rId7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5400"/>
              <a:t>GPT- практикум для начинающих</a:t>
            </a:r>
            <a:endParaRPr sz="6600"/>
          </a:p>
        </p:txBody>
      </p:sp>
      <p:sp>
        <p:nvSpPr>
          <p:cNvPr id="140" name="Google Shape;140;p17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300"/>
              <a:t>Центр профессиональной адаптации и трудоустройства СПбГЭТУ «ЛЭТИ»</a:t>
            </a:r>
            <a:endParaRPr sz="33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/>
          <p:nvPr>
            <p:ph idx="1" type="body"/>
          </p:nvPr>
        </p:nvSpPr>
        <p:spPr>
          <a:xfrm>
            <a:off x="871550" y="2390450"/>
            <a:ext cx="15138600" cy="73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3500"/>
              <a:t>GPT- практикум для начинающих</a:t>
            </a:r>
            <a:r>
              <a:rPr b="1" lang="ru-RU" sz="6600"/>
              <a:t> </a:t>
            </a:r>
            <a:r>
              <a:rPr b="1" lang="ru-RU" sz="3500"/>
              <a:t>-</a:t>
            </a:r>
            <a:r>
              <a:rPr b="1" lang="ru-RU" sz="6600"/>
              <a:t> </a:t>
            </a:r>
            <a:r>
              <a:rPr lang="ru-RU" sz="3500"/>
              <a:t>Первый шаг к использованию AI начинающими пользователями. 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/>
              <a:t>Комплексное использование GPT-нейросетей позволит качественно обрабатывать в разы, если не на порядки большие объемы информации.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500"/>
              <a:t>Устойчивый навык работы с пакетом GPT-нейросетей должен стать таким же обыденным как работа с компьютером, смартфоном или ЭПС, что в итоге позволит человеку общаться с машиной/её алгоритмом на ранее неизвестном уровне, усилит возможности человека в разы.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46" name="Google Shape;146;p18"/>
          <p:cNvSpPr txBox="1"/>
          <p:nvPr>
            <p:ph type="title"/>
          </p:nvPr>
        </p:nvSpPr>
        <p:spPr>
          <a:xfrm>
            <a:off x="87153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Актуальность проекта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/>
          <p:nvPr>
            <p:ph idx="1" type="body"/>
          </p:nvPr>
        </p:nvSpPr>
        <p:spPr>
          <a:xfrm>
            <a:off x="679625" y="2478300"/>
            <a:ext cx="18516000" cy="71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/>
              <a:t>С развитием IT – технологий человечество столкнулось с неожиданной и серьезной проблемой 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/>
              <a:t>1. Гигантский информационный поток порождает постоянные перегрузки, невозможность усвоения информации в полном объем. 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/>
              <a:t>2. Потребитель вынужден принимать информацию на веру, как следствие, пренебрегать её достоверностью. 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/>
              <a:t>3. В итоге усиливается влияние, а нередко манипулирование массой пользователей как традиционными медиа, так и SMM.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52" name="Google Shape;152;p19"/>
          <p:cNvSpPr txBox="1"/>
          <p:nvPr>
            <p:ph type="title"/>
          </p:nvPr>
        </p:nvSpPr>
        <p:spPr>
          <a:xfrm>
            <a:off x="871538" y="6717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/>
          <p:nvPr>
            <p:ph idx="1" type="body"/>
          </p:nvPr>
        </p:nvSpPr>
        <p:spPr>
          <a:xfrm>
            <a:off x="894600" y="1728850"/>
            <a:ext cx="18203400" cy="26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500"/>
              <a:t>Одним из путей решения проблемы является активный on-the-job training. </a:t>
            </a:r>
            <a:endParaRPr sz="4500"/>
          </a:p>
        </p:txBody>
      </p:sp>
      <p:sp>
        <p:nvSpPr>
          <p:cNvPr id="158" name="Google Shape;158;p2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>
            <p:ph idx="1" type="body"/>
          </p:nvPr>
        </p:nvSpPr>
        <p:spPr>
          <a:xfrm>
            <a:off x="871600" y="2253575"/>
            <a:ext cx="12519600" cy="3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“По прогнозам, объем рынка искусственного интеллекта (ИИ) в сфере образования в 2023 году составит до 3,68 миллиарда долларов, а к 2030 году уже достигнет 80 миллиардов долларов – невероятная скорость роста”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https://www.reksoft.ru/blog/2022/10/03/vnedrenie-ii-v-rossiiskoe-obrazovanie/?ysclid=ll53xryb4b17560846</a:t>
            </a:r>
            <a:endParaRPr sz="3500"/>
          </a:p>
        </p:txBody>
      </p:sp>
      <p:sp>
        <p:nvSpPr>
          <p:cNvPr id="164" name="Google Shape;164;p21"/>
          <p:cNvSpPr txBox="1"/>
          <p:nvPr>
            <p:ph type="title"/>
          </p:nvPr>
        </p:nvSpPr>
        <p:spPr>
          <a:xfrm>
            <a:off x="871538" y="43720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Бизнес-модель</a:t>
            </a:r>
            <a:endParaRPr/>
          </a:p>
        </p:txBody>
      </p:sp>
      <p:pic>
        <p:nvPicPr>
          <p:cNvPr id="170" name="Google Shape;17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857025"/>
            <a:ext cx="6849148" cy="230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2"/>
          <p:cNvSpPr txBox="1"/>
          <p:nvPr/>
        </p:nvSpPr>
        <p:spPr>
          <a:xfrm>
            <a:off x="894600" y="2020825"/>
            <a:ext cx="17890500" cy="47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solidFill>
                  <a:schemeClr val="dk1"/>
                </a:solidFill>
              </a:rPr>
              <a:t>GPT- практикум для начинающих это</a:t>
            </a:r>
            <a:r>
              <a:rPr lang="ru-RU" sz="3500"/>
              <a:t> основной инструмент продвижения и привлечения клиентов</a:t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/>
              <a:t>1. Обучение на курсе </a:t>
            </a:r>
            <a:r>
              <a:rPr lang="ru-RU" sz="3500">
                <a:solidFill>
                  <a:schemeClr val="dk1"/>
                </a:solidFill>
              </a:rPr>
              <a:t>GPT - практикум для начинающих</a:t>
            </a:r>
            <a:r>
              <a:rPr lang="ru-RU" sz="3500"/>
              <a:t> - бесплатно</a:t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/>
              <a:t>2. Оплата доступа к функционалу сервиса AI2Media “http://ai2media.com” при выполнении заданий на практических занятиях и при тестировании на сертификат </a:t>
            </a:r>
            <a:r>
              <a:rPr lang="ru-RU" sz="3500">
                <a:solidFill>
                  <a:schemeClr val="dk1"/>
                </a:solidFill>
              </a:rPr>
              <a:t>курса “GPT - практикум для начинающих”</a:t>
            </a:r>
            <a:r>
              <a:rPr lang="ru-RU" sz="3500"/>
              <a:t>.</a:t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 txBox="1"/>
          <p:nvPr>
            <p:ph idx="1" type="body"/>
          </p:nvPr>
        </p:nvSpPr>
        <p:spPr>
          <a:xfrm>
            <a:off x="871550" y="1921375"/>
            <a:ext cx="14474100" cy="80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/>
              <a:t>Проект находится на стадии прототипа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500"/>
              <a:t>Что сделано: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/>
              <a:t>1.</a:t>
            </a:r>
            <a:r>
              <a:rPr lang="ru-RU" sz="3500"/>
              <a:t>Сформирована рабочая</a:t>
            </a:r>
            <a:r>
              <a:rPr lang="ru-RU" sz="3500"/>
              <a:t> команды проекта.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500"/>
              <a:t>2.Проведен а</a:t>
            </a:r>
            <a:r>
              <a:rPr lang="ru-RU" sz="3500"/>
              <a:t>нализ потребностей бизнеса (B-to-B) и проблем пользователя (B-to-C).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500"/>
              <a:t>3.Branding проекта, создание медиа-ресурсов.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/>
              <a:t>4.Разработка методических материалов и набора кейсов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/>
              <a:t>5.Разработка образовательной программы, тренинг спикеров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500"/>
              <a:t>6.Информационная кампания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500"/>
              <a:t>7.Набор участников при поддержке </a:t>
            </a:r>
            <a:r>
              <a:rPr lang="ru-RU" sz="3300"/>
              <a:t>Центра профессиональной адаптации и трудоустройства СПбГЭТУ «ЛЭТИ»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3500"/>
          </a:p>
        </p:txBody>
      </p:sp>
      <p:sp>
        <p:nvSpPr>
          <p:cNvPr id="177" name="Google Shape;177;p23"/>
          <p:cNvSpPr txBox="1"/>
          <p:nvPr>
            <p:ph type="title"/>
          </p:nvPr>
        </p:nvSpPr>
        <p:spPr>
          <a:xfrm>
            <a:off x="871538" y="4372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Текущие результаты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4"/>
          <p:cNvPicPr preferRelativeResize="0"/>
          <p:nvPr/>
        </p:nvPicPr>
        <p:blipFill rotWithShape="1">
          <a:blip r:embed="rId3">
            <a:alphaModFix amt="48000"/>
          </a:blip>
          <a:srcRect b="34928" l="12508" r="19245" t="15043"/>
          <a:stretch/>
        </p:blipFill>
        <p:spPr>
          <a:xfrm>
            <a:off x="7350514" y="10968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184" name="Google Shape;184;p24"/>
          <p:cNvSpPr txBox="1"/>
          <p:nvPr>
            <p:ph idx="2" type="body"/>
          </p:nvPr>
        </p:nvSpPr>
        <p:spPr>
          <a:xfrm>
            <a:off x="894588" y="759114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Доцент кафедры экономической теории СПбГЭТУ «ЛЭТИ»</a:t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Куратор</a:t>
            </a:r>
            <a:endParaRPr sz="2400"/>
          </a:p>
        </p:txBody>
      </p:sp>
      <p:sp>
        <p:nvSpPr>
          <p:cNvPr id="185" name="Google Shape;185;p24"/>
          <p:cNvSpPr txBox="1"/>
          <p:nvPr>
            <p:ph idx="4" type="body"/>
          </p:nvPr>
        </p:nvSpPr>
        <p:spPr>
          <a:xfrm>
            <a:off x="894588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Александр Яковлев</a:t>
            </a:r>
            <a:r>
              <a:rPr lang="ru-RU"/>
              <a:t> </a:t>
            </a:r>
            <a:endParaRPr/>
          </a:p>
        </p:txBody>
      </p:sp>
      <p:sp>
        <p:nvSpPr>
          <p:cNvPr id="186" name="Google Shape;186;p24"/>
          <p:cNvSpPr txBox="1"/>
          <p:nvPr>
            <p:ph idx="5" type="body"/>
          </p:nvPr>
        </p:nvSpPr>
        <p:spPr>
          <a:xfrm>
            <a:off x="5644134" y="759114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Студент ГФ СПбГЭТУ «ЛЭТИ»</a:t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Лидер</a:t>
            </a:r>
            <a:endParaRPr sz="2400"/>
          </a:p>
        </p:txBody>
      </p:sp>
      <p:sp>
        <p:nvSpPr>
          <p:cNvPr id="187" name="Google Shape;187;p24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Филюшин Станислав</a:t>
            </a:r>
            <a:endParaRPr/>
          </a:p>
        </p:txBody>
      </p:sp>
      <p:sp>
        <p:nvSpPr>
          <p:cNvPr id="188" name="Google Shape;188;p24"/>
          <p:cNvSpPr txBox="1"/>
          <p:nvPr>
            <p:ph idx="8" type="body"/>
          </p:nvPr>
        </p:nvSpPr>
        <p:spPr>
          <a:xfrm>
            <a:off x="10393668" y="759114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Студент ГФ СПбГЭТУ «ЛЭТИ»</a:t>
            </a:r>
            <a:endParaRPr sz="2400"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Администратор</a:t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89" name="Google Shape;189;p24"/>
          <p:cNvSpPr txBox="1"/>
          <p:nvPr>
            <p:ph idx="13" type="body"/>
          </p:nvPr>
        </p:nvSpPr>
        <p:spPr>
          <a:xfrm>
            <a:off x="15143193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Казадой Даниил</a:t>
            </a:r>
            <a:endParaRPr/>
          </a:p>
        </p:txBody>
      </p:sp>
      <p:sp>
        <p:nvSpPr>
          <p:cNvPr id="190" name="Google Shape;190;p24"/>
          <p:cNvSpPr txBox="1"/>
          <p:nvPr>
            <p:ph idx="14" type="body"/>
          </p:nvPr>
        </p:nvSpPr>
        <p:spPr>
          <a:xfrm>
            <a:off x="15144001" y="759114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Студент ГФ СПбГЭТУ «ЛЭТИ»</a:t>
            </a:r>
            <a:endParaRPr sz="2400"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Производитель</a:t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91" name="Google Shape;191;p24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92" name="Google Shape;192;p24"/>
          <p:cNvSpPr txBox="1"/>
          <p:nvPr>
            <p:ph idx="16" type="body"/>
          </p:nvPr>
        </p:nvSpPr>
        <p:spPr>
          <a:xfrm>
            <a:off x="10393676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Прищепа Богдан</a:t>
            </a:r>
            <a:endParaRPr/>
          </a:p>
        </p:txBody>
      </p:sp>
      <p:pic>
        <p:nvPicPr>
          <p:cNvPr id="193" name="Google Shape;19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44000" y="3721650"/>
            <a:ext cx="2312224" cy="23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4113" y="3522553"/>
            <a:ext cx="2139950" cy="256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93675" y="3721645"/>
            <a:ext cx="2369637" cy="2369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1550" y="3622082"/>
            <a:ext cx="2369626" cy="2369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/>
          <p:nvPr>
            <p:ph idx="1" type="body"/>
          </p:nvPr>
        </p:nvSpPr>
        <p:spPr>
          <a:xfrm>
            <a:off x="871550" y="1862700"/>
            <a:ext cx="8060100" cy="52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2023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К 1 сентября: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Подготовить прототип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К 31 декабря: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Оформить организационно-правовой статус проекта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Апробация сервиса AI2Media и проведение тестовых on-line занятий</a:t>
            </a:r>
            <a:endParaRPr sz="3500"/>
          </a:p>
        </p:txBody>
      </p:sp>
      <p:sp>
        <p:nvSpPr>
          <p:cNvPr id="202" name="Google Shape;202;p25"/>
          <p:cNvSpPr txBox="1"/>
          <p:nvPr>
            <p:ph type="title"/>
          </p:nvPr>
        </p:nvSpPr>
        <p:spPr>
          <a:xfrm>
            <a:off x="871538" y="47630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203" name="Google Shape;203;p25"/>
          <p:cNvSpPr txBox="1"/>
          <p:nvPr>
            <p:ph idx="1" type="body"/>
          </p:nvPr>
        </p:nvSpPr>
        <p:spPr>
          <a:xfrm>
            <a:off x="10095650" y="1765000"/>
            <a:ext cx="8060100" cy="52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2024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Формирование и развитие клиентской базы в рамках заключаемых со школами и вузами соглашений.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Трудовое воспитание, выполнение домашних заданий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Организация учебного процесса на базе сети создаваемых в регионах off-line представительств и офисов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Получение аккредитации на освещение мероприятий</a:t>
            </a:r>
            <a:endParaRPr sz="35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/>
              <a:t>Регистрация ООО</a:t>
            </a:r>
            <a:endParaRPr sz="3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6"/>
          <p:cNvSpPr txBox="1"/>
          <p:nvPr>
            <p:ph idx="1" type="subTitle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6"/>
          <p:cNvSpPr txBox="1"/>
          <p:nvPr>
            <p:ph type="title"/>
          </p:nvPr>
        </p:nvSpPr>
        <p:spPr>
          <a:xfrm>
            <a:off x="906475" y="4564850"/>
            <a:ext cx="11820300" cy="21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/>
              <a:t>Филюшин Станислав (лидер проекта)</a:t>
            </a:r>
            <a:endParaRPr/>
          </a:p>
        </p:txBody>
      </p:sp>
      <p:sp>
        <p:nvSpPr>
          <p:cNvPr id="210" name="Google Shape;210;p26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ru-RU" sz="2800">
                <a:solidFill>
                  <a:schemeClr val="dk1"/>
                </a:solidFill>
              </a:rPr>
              <a:t>981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)123-</a:t>
            </a:r>
            <a:r>
              <a:rPr lang="ru-RU" sz="2800">
                <a:solidFill>
                  <a:schemeClr val="dk1"/>
                </a:solidFill>
              </a:rPr>
              <a:t>27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2800">
                <a:solidFill>
                  <a:schemeClr val="dk1"/>
                </a:solidFill>
              </a:rPr>
              <a:t>94</a:t>
            </a:r>
            <a:endParaRPr/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</a:rPr>
              <a:t>stas812spb@gmail.com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