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</p:sldIdLst>
  <p:sldSz cy="6858000" cx="12192000"/>
  <p:notesSz cx="12192000" cy="6858000"/>
  <p:embeddedFontLst>
    <p:embeddedFont>
      <p:font typeface="Roboto"/>
      <p:regular r:id="rId64"/>
      <p:bold r:id="rId65"/>
      <p:italic r:id="rId66"/>
      <p:boldItalic r:id="rId67"/>
    </p:embeddedFont>
    <p:embeddedFont>
      <p:font typeface="Montserrat"/>
      <p:regular r:id="rId68"/>
      <p:bold r:id="rId69"/>
      <p:italic r:id="rId70"/>
      <p:boldItalic r:id="rId71"/>
    </p:embeddedFont>
    <p:embeddedFont>
      <p:font typeface="Arial Black"/>
      <p:regular r:id="rId7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8767E66-E13D-404E-8EC3-A664556D7905}">
  <a:tblStyle styleId="{38767E66-E13D-404E-8EC3-A664556D7905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F2D11E3A-BA8E-4055-A682-C61F2A394EF8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  <a:tcStyle>
        <a:fill>
          <a:solidFill>
            <a:srgbClr val="CDD4EA"/>
          </a:solidFill>
        </a:fill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840"/>
        <p:guide pos="216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2" Type="http://schemas.openxmlformats.org/officeDocument/2006/relationships/font" Target="fonts/ArialBlack-regular.fntdata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71" Type="http://schemas.openxmlformats.org/officeDocument/2006/relationships/font" Target="fonts/Montserrat-boldItalic.fntdata"/><Relationship Id="rId70" Type="http://schemas.openxmlformats.org/officeDocument/2006/relationships/font" Target="fonts/Montserrat-italic.fntdata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20" Type="http://schemas.openxmlformats.org/officeDocument/2006/relationships/slide" Target="slides/slide14.xml"/><Relationship Id="rId64" Type="http://schemas.openxmlformats.org/officeDocument/2006/relationships/font" Target="fonts/Roboto-regular.fntdata"/><Relationship Id="rId63" Type="http://schemas.openxmlformats.org/officeDocument/2006/relationships/slide" Target="slides/slide57.xml"/><Relationship Id="rId22" Type="http://schemas.openxmlformats.org/officeDocument/2006/relationships/slide" Target="slides/slide16.xml"/><Relationship Id="rId66" Type="http://schemas.openxmlformats.org/officeDocument/2006/relationships/font" Target="fonts/Roboto-italic.fntdata"/><Relationship Id="rId21" Type="http://schemas.openxmlformats.org/officeDocument/2006/relationships/slide" Target="slides/slide15.xml"/><Relationship Id="rId65" Type="http://schemas.openxmlformats.org/officeDocument/2006/relationships/font" Target="fonts/Roboto-bold.fntdata"/><Relationship Id="rId24" Type="http://schemas.openxmlformats.org/officeDocument/2006/relationships/slide" Target="slides/slide18.xml"/><Relationship Id="rId68" Type="http://schemas.openxmlformats.org/officeDocument/2006/relationships/font" Target="fonts/Montserrat-regular.fntdata"/><Relationship Id="rId23" Type="http://schemas.openxmlformats.org/officeDocument/2006/relationships/slide" Target="slides/slide17.xml"/><Relationship Id="rId67" Type="http://schemas.openxmlformats.org/officeDocument/2006/relationships/font" Target="fonts/Roboto-boldItalic.fntdata"/><Relationship Id="rId60" Type="http://schemas.openxmlformats.org/officeDocument/2006/relationships/slide" Target="slides/slide54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69" Type="http://schemas.openxmlformats.org/officeDocument/2006/relationships/font" Target="fonts/Montserrat-bold.fntdata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slide" Target="slides/slide53.xml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3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4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5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6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7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7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8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8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9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9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91f30a77a3_5_0:notes"/>
          <p:cNvSpPr/>
          <p:nvPr>
            <p:ph idx="2" type="sldImg"/>
          </p:nvPr>
        </p:nvSpPr>
        <p:spPr>
          <a:xfrm>
            <a:off x="2032400" y="514350"/>
            <a:ext cx="81285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291f30a77a3_5_0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0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10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1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12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13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14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15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16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7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17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8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18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9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19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0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20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2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22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23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24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2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25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2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26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27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27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28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28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29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29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30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30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3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3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3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32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291f30a77a3_2_1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g291f30a77a3_2_15:notes"/>
          <p:cNvSpPr/>
          <p:nvPr>
            <p:ph idx="2" type="sldImg"/>
          </p:nvPr>
        </p:nvSpPr>
        <p:spPr>
          <a:xfrm>
            <a:off x="2032400" y="514350"/>
            <a:ext cx="81285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3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33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3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34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3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35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3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p36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37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p37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38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38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39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39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40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p40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4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4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4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8" name="Google Shape;568;p42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4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1" name="Google Shape;581;p43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4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9" name="Google Shape;589;p44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4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p45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4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0" name="Google Shape;610;p46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47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1" name="Google Shape;621;p47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48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48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49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p49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50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50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5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2" name="Google Shape;662;p5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5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2" name="Google Shape;672;p52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5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2" name="Google Shape;682;p53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5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3" name="Google Shape;693;p54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5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3" name="Google Shape;703;p55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839788" y="2505074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6172200" y="2505074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pmutmn.ru/2023#!/tab/644929188-3" TargetMode="External"/><Relationship Id="rId4" Type="http://schemas.openxmlformats.org/officeDocument/2006/relationships/image" Target="../media/image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wiki.miem.hse.ru/edu/courses/producation/project_kpi/TRL" TargetMode="External"/><Relationship Id="rId4" Type="http://schemas.openxmlformats.org/officeDocument/2006/relationships/image" Target="../media/image4.png"/><Relationship Id="rId5" Type="http://schemas.openxmlformats.org/officeDocument/2006/relationships/image" Target="../media/image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://visittyumen.ru/" TargetMode="Externa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17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hyperlink" Target="https://wordstat.yandex.ru" TargetMode="External"/><Relationship Id="rId4" Type="http://schemas.openxmlformats.org/officeDocument/2006/relationships/hyperlink" Target="https://yandex.ru/company/researches" TargetMode="External"/><Relationship Id="rId5" Type="http://schemas.openxmlformats.org/officeDocument/2006/relationships/hyperlink" Target="https://sberindex.ru/ru" TargetMode="External"/><Relationship Id="rId6" Type="http://schemas.openxmlformats.org/officeDocument/2006/relationships/image" Target="../media/image4.png"/><Relationship Id="rId7" Type="http://schemas.openxmlformats.org/officeDocument/2006/relationships/image" Target="../media/image9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hyperlink" Target="https://admitad.pro/ru/blog/monetizatsiya-startapa" TargetMode="External"/><Relationship Id="rId4" Type="http://schemas.openxmlformats.org/officeDocument/2006/relationships/image" Target="../media/image4.png"/><Relationship Id="rId5" Type="http://schemas.openxmlformats.org/officeDocument/2006/relationships/image" Target="../media/image9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4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hyperlink" Target="https://slidesgo.com/" TargetMode="External"/><Relationship Id="rId4" Type="http://schemas.openxmlformats.org/officeDocument/2006/relationships/hyperlink" Target="https://slidesgo.com/" TargetMode="External"/><Relationship Id="rId5" Type="http://schemas.openxmlformats.org/officeDocument/2006/relationships/hyperlink" Target="https://www.flaticon.com/" TargetMode="External"/><Relationship Id="rId6" Type="http://schemas.openxmlformats.org/officeDocument/2006/relationships/hyperlink" Target="https://unsplash.com/" TargetMode="External"/><Relationship Id="rId7" Type="http://schemas.openxmlformats.org/officeDocument/2006/relationships/image" Target="../media/image4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3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0" y="0"/>
            <a:ext cx="12192000" cy="5868365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732731" y="2482813"/>
            <a:ext cx="2534668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 Black"/>
              <a:buNone/>
            </a:pPr>
            <a:r>
              <a:rPr b="0" i="0" lang="ru-RU" sz="4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ДЕНЬ 1</a:t>
            </a:r>
            <a:endParaRPr b="0" i="0" sz="4400" u="none" cap="none" strike="noStrike">
              <a:solidFill>
                <a:srgbClr val="FFFFF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732731" y="3223593"/>
            <a:ext cx="470314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Проблема. Целевая аудитория. Идея.</a:t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7" name="Google Shape;8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19097" y="6091773"/>
            <a:ext cx="995423" cy="5997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/>
          <p:nvPr/>
        </p:nvSpPr>
        <p:spPr>
          <a:xfrm>
            <a:off x="0" y="0"/>
            <a:ext cx="12192000" cy="586836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4"/>
          <p:cNvSpPr/>
          <p:nvPr/>
        </p:nvSpPr>
        <p:spPr>
          <a:xfrm>
            <a:off x="6551271" y="-3433845"/>
            <a:ext cx="8348704" cy="8348704"/>
          </a:xfrm>
          <a:prstGeom prst="ellipse">
            <a:avLst/>
          </a:prstGeom>
          <a:gradFill>
            <a:gsLst>
              <a:gs pos="0">
                <a:srgbClr val="E63035"/>
              </a:gs>
              <a:gs pos="80000">
                <a:srgbClr val="000000">
                  <a:alpha val="0"/>
                </a:srgbClr>
              </a:gs>
              <a:gs pos="100000">
                <a:srgbClr val="000000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4" name="Google Shape;9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19097" y="6091773"/>
            <a:ext cx="995423" cy="599781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/>
          <p:nvPr/>
        </p:nvSpPr>
        <p:spPr>
          <a:xfrm>
            <a:off x="-2141107" y="1952160"/>
            <a:ext cx="4922177" cy="4922177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rgbClr val="000000">
                  <a:alpha val="0"/>
                </a:srgbClr>
              </a:gs>
              <a:gs pos="100000">
                <a:srgbClr val="000000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/>
          <p:cNvSpPr txBox="1"/>
          <p:nvPr/>
        </p:nvSpPr>
        <p:spPr>
          <a:xfrm>
            <a:off x="682029" y="1208258"/>
            <a:ext cx="6906058" cy="21236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 Black"/>
              <a:buNone/>
            </a:pPr>
            <a:r>
              <a:rPr b="0" i="0" lang="ru-RU" sz="4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Заботливый Луч: Сервис Помощи Пожилым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732731" y="3223593"/>
            <a:ext cx="87060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Создание умного сервиса, который связывает пожилых людей с добровольцами для оказания помощи в повседневных задачах, обеспечивая им надежную и доступную поддержку вне зависимости от расстояния.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5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5"/>
          <p:cNvSpPr txBox="1"/>
          <p:nvPr/>
        </p:nvSpPr>
        <p:spPr>
          <a:xfrm>
            <a:off x="1102459" y="1184710"/>
            <a:ext cx="6213817" cy="2652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Соберите команду </a:t>
            </a:r>
            <a:r>
              <a:rPr b="1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от 3 до 6 человек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Заполните </a:t>
            </a:r>
            <a:r>
              <a:rPr b="1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слайд</a:t>
            </a: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«Профиль команды»: </a:t>
            </a:r>
            <a:b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впишите </a:t>
            </a:r>
            <a:r>
              <a:rPr b="1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ФИО</a:t>
            </a: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под карточки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Информацию о роли в проекте и компетенциях участников можно заполнить позже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P.S. компетенции должны обосновывать, почему участник занимает именно эту роль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104" name="Google Shape;10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114407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105" name="Google Shape;10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1798608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106" name="Google Shape;106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2580928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Часы контур" id="107" name="Google Shape;107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781" y="5844269"/>
            <a:ext cx="555332" cy="555332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5"/>
          <p:cNvSpPr txBox="1"/>
          <p:nvPr/>
        </p:nvSpPr>
        <p:spPr>
          <a:xfrm>
            <a:off x="1102461" y="5937269"/>
            <a:ext cx="114165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15 минут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5"/>
          <p:cNvSpPr txBox="1"/>
          <p:nvPr/>
        </p:nvSpPr>
        <p:spPr>
          <a:xfrm>
            <a:off x="246595" y="295199"/>
            <a:ext cx="749115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ПРОФИЛЬ КОМАНДЫ | задание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5" name="Google Shape;115;p16"/>
          <p:cNvPicPr preferRelativeResize="0"/>
          <p:nvPr/>
        </p:nvPicPr>
        <p:blipFill rotWithShape="1">
          <a:blip r:embed="rId3">
            <a:alphaModFix/>
          </a:blip>
          <a:srcRect b="3403" l="0" r="0" t="3954"/>
          <a:stretch/>
        </p:blipFill>
        <p:spPr>
          <a:xfrm>
            <a:off x="1623460" y="1830038"/>
            <a:ext cx="2895598" cy="2895598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6"/>
          <p:cNvSpPr txBox="1"/>
          <p:nvPr/>
        </p:nvSpPr>
        <p:spPr>
          <a:xfrm>
            <a:off x="246595" y="295199"/>
            <a:ext cx="764183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ПРОФИЛЬ КОМАНДЫ | примеры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6"/>
          <p:cNvSpPr txBox="1"/>
          <p:nvPr/>
        </p:nvSpPr>
        <p:spPr>
          <a:xfrm>
            <a:off x="1031860" y="4808475"/>
            <a:ext cx="4078798" cy="1169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Иван Петров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Веб-дизайнер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более 3-х лет делает сайты (Tilda), </a:t>
            </a:r>
            <a:br>
              <a:rPr b="0" i="0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знает языки программирования </a:t>
            </a:r>
            <a:br>
              <a:rPr b="0" i="0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HTML, CSS, JavaScript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6"/>
          <p:cNvSpPr txBox="1"/>
          <p:nvPr/>
        </p:nvSpPr>
        <p:spPr>
          <a:xfrm>
            <a:off x="7081341" y="4808475"/>
            <a:ext cx="4078798" cy="800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Иван Петров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Руководитель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Мужской профиль контур" id="119" name="Google Shape;119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43017" y="2332301"/>
            <a:ext cx="2355448" cy="2355448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6"/>
          <p:cNvSpPr/>
          <p:nvPr/>
        </p:nvSpPr>
        <p:spPr>
          <a:xfrm>
            <a:off x="7830164" y="2013995"/>
            <a:ext cx="2581155" cy="2581155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6"/>
          <p:cNvSpPr/>
          <p:nvPr/>
        </p:nvSpPr>
        <p:spPr>
          <a:xfrm>
            <a:off x="5902515" y="800598"/>
            <a:ext cx="386969" cy="5810193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6"/>
          <p:cNvSpPr txBox="1"/>
          <p:nvPr/>
        </p:nvSpPr>
        <p:spPr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Хороший пример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6"/>
          <p:cNvSpPr txBox="1"/>
          <p:nvPr/>
        </p:nvSpPr>
        <p:spPr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Плохой пример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17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129" name="Google Shape;129;p17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17"/>
            <p:cNvSpPr/>
            <p:nvPr/>
          </p:nvSpPr>
          <p:spPr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17"/>
            <p:cNvSpPr txBox="1"/>
            <p:nvPr/>
          </p:nvSpPr>
          <p:spPr>
            <a:xfrm>
              <a:off x="419315" y="402364"/>
              <a:ext cx="2977097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1800" u="none" cap="none" strike="noStrike">
                  <a:solidFill>
                    <a:schemeClr val="dk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ПРОФИЛЬ КОМАНДЫ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2" name="Google Shape;132;p17"/>
          <p:cNvSpPr/>
          <p:nvPr/>
        </p:nvSpPr>
        <p:spPr>
          <a:xfrm>
            <a:off x="327875" y="1635760"/>
            <a:ext cx="2895600" cy="288544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08C8D6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03200" sx="79000" rotWithShape="0" algn="ctr" dir="2580000" dist="152400" sy="79000">
              <a:srgbClr val="000000">
                <a:alpha val="1882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7"/>
          <p:cNvSpPr txBox="1"/>
          <p:nvPr/>
        </p:nvSpPr>
        <p:spPr>
          <a:xfrm>
            <a:off x="837722" y="4687995"/>
            <a:ext cx="17844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Имя Фамилия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лидер команды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опыт, навыки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7"/>
          <p:cNvSpPr txBox="1"/>
          <p:nvPr/>
        </p:nvSpPr>
        <p:spPr>
          <a:xfrm>
            <a:off x="4086329" y="2110321"/>
            <a:ext cx="18246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</a:rPr>
              <a:t>Илья Дронов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</a:rPr>
              <a:t>Веб-дизайнер.</a:t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</a:rPr>
              <a:t> </a:t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35" name="Google Shape;135;p17"/>
          <p:cNvSpPr txBox="1"/>
          <p:nvPr/>
        </p:nvSpPr>
        <p:spPr>
          <a:xfrm>
            <a:off x="4086325" y="4687999"/>
            <a:ext cx="18246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</a:rPr>
              <a:t>Игорь Бабушкин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</a:rPr>
              <a:t>Backend разработчик, Знает язык серверного программирования Java</a:t>
            </a:r>
            <a:endParaRPr i="0" sz="1600" u="none" cap="none" strike="noStrike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7"/>
          <p:cNvSpPr txBox="1"/>
          <p:nvPr/>
        </p:nvSpPr>
        <p:spPr>
          <a:xfrm>
            <a:off x="6883350" y="2110325"/>
            <a:ext cx="2037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</a:rPr>
              <a:t>Жуков Дмитрий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</a:rPr>
              <a:t>Маркетолог, аналитик рынка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7"/>
          <p:cNvSpPr txBox="1"/>
          <p:nvPr/>
        </p:nvSpPr>
        <p:spPr>
          <a:xfrm>
            <a:off x="6883350" y="4688000"/>
            <a:ext cx="2157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</a:rPr>
              <a:t>Блохин Дмитрий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</a:rPr>
              <a:t>СММщик / Дизайнер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17"/>
          <p:cNvSpPr txBox="1"/>
          <p:nvPr/>
        </p:nvSpPr>
        <p:spPr>
          <a:xfrm>
            <a:off x="9661476" y="2110321"/>
            <a:ext cx="1824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</a:rPr>
              <a:t>Тимур Тимерзянов</a:t>
            </a:r>
            <a:endParaRPr b="1" sz="18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</a:rPr>
              <a:t>Аналитик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17"/>
          <p:cNvSpPr txBox="1"/>
          <p:nvPr/>
        </p:nvSpPr>
        <p:spPr>
          <a:xfrm>
            <a:off x="9661476" y="4687995"/>
            <a:ext cx="1824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</a:rPr>
              <a:t>Александр Козин</a:t>
            </a:r>
            <a:endParaRPr b="1" sz="1800">
              <a:solidFill>
                <a:schemeClr val="dk1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</a:rPr>
              <a:t>Дизайнер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8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8"/>
          <p:cNvSpPr txBox="1"/>
          <p:nvPr/>
        </p:nvSpPr>
        <p:spPr>
          <a:xfrm>
            <a:off x="1102457" y="1184709"/>
            <a:ext cx="7906240" cy="34750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Сформулируй</a:t>
            </a: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 </a:t>
            </a:r>
            <a:r>
              <a:rPr b="1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проблему</a:t>
            </a: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которую будете решать в проекте </a:t>
            </a:r>
            <a:b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P.S. Можете использовать </a:t>
            </a:r>
            <a:r>
              <a:rPr b="1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инструмент «5 бесит» </a:t>
            </a: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(сл. слайд)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Проверьте, что она соответствует следующим </a:t>
            </a:r>
            <a:r>
              <a:rPr b="1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условиям</a:t>
            </a: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Может быть решена максимум </a:t>
            </a:r>
            <a:r>
              <a:rPr b="1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 3 года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Решается усилиями вашей команды с привлечением экспертов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b="1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Конкретна</a:t>
            </a: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а не глобальна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Стоимость решения – </a:t>
            </a:r>
            <a:r>
              <a:rPr b="1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 1 млн рублей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Найдите данные, которые </a:t>
            </a:r>
            <a:r>
              <a:rPr b="1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подтверждают существование</a:t>
            </a: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проблемы или тренда (статистика из открытых источников / опросы /…)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146" name="Google Shape;146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114407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147" name="Google Shape;14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4003571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148" name="Google Shape;14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23195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Часы контур" id="149" name="Google Shape;149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781" y="5844269"/>
            <a:ext cx="555332" cy="555332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8"/>
          <p:cNvSpPr txBox="1"/>
          <p:nvPr/>
        </p:nvSpPr>
        <p:spPr>
          <a:xfrm>
            <a:off x="1102460" y="5937268"/>
            <a:ext cx="1131480" cy="3661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 минут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8"/>
          <p:cNvSpPr txBox="1"/>
          <p:nvPr/>
        </p:nvSpPr>
        <p:spPr>
          <a:xfrm>
            <a:off x="246595" y="295199"/>
            <a:ext cx="5160387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ПРОБЛЕМА | задание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9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9"/>
          <p:cNvSpPr txBox="1"/>
          <p:nvPr/>
        </p:nvSpPr>
        <p:spPr>
          <a:xfrm>
            <a:off x="246594" y="295198"/>
            <a:ext cx="4518844" cy="5794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ПРОБЛЕМА | 5 БЕСИТ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9"/>
          <p:cNvSpPr/>
          <p:nvPr/>
        </p:nvSpPr>
        <p:spPr>
          <a:xfrm>
            <a:off x="731529" y="1237633"/>
            <a:ext cx="5253799" cy="316671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19"/>
          <p:cNvSpPr txBox="1"/>
          <p:nvPr/>
        </p:nvSpPr>
        <p:spPr>
          <a:xfrm>
            <a:off x="338760" y="849207"/>
            <a:ext cx="697627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6000" u="none" cap="none" strike="noStrike">
                <a:latin typeface="Arial Black"/>
                <a:ea typeface="Arial Black"/>
                <a:cs typeface="Arial Black"/>
                <a:sym typeface="Arial Black"/>
              </a:rPr>
              <a:t>1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9"/>
          <p:cNvSpPr txBox="1"/>
          <p:nvPr/>
        </p:nvSpPr>
        <p:spPr>
          <a:xfrm>
            <a:off x="974742" y="1280285"/>
            <a:ext cx="5021921" cy="29569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Индивидуально сформулируйте 5 вещей / процессов (или больше), которые не устраивают вас в повседневной жизни.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Выполняя задание, постарайтесь ответить на следующие вопросы: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✔"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Какие процессы кажутся монотонными?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✔"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Что вас раздражает?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✔"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Какие предметы / сервисы / услуги кажутся вам неудобными?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✔"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 какими проблемами вы сталкивались и не могли быстро найти решение?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1" name="Google Shape;161;p19"/>
          <p:cNvGrpSpPr/>
          <p:nvPr/>
        </p:nvGrpSpPr>
        <p:grpSpPr>
          <a:xfrm>
            <a:off x="6205241" y="1814790"/>
            <a:ext cx="5287887" cy="1222118"/>
            <a:chOff x="0" y="0"/>
            <a:chExt cx="5287887" cy="1222118"/>
          </a:xfrm>
        </p:grpSpPr>
        <p:sp>
          <p:nvSpPr>
            <p:cNvPr id="162" name="Google Shape;162;p19"/>
            <p:cNvSpPr/>
            <p:nvPr/>
          </p:nvSpPr>
          <p:spPr>
            <a:xfrm>
              <a:off x="506108" y="342126"/>
              <a:ext cx="4781779" cy="879992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19"/>
            <p:cNvSpPr txBox="1"/>
            <p:nvPr/>
          </p:nvSpPr>
          <p:spPr>
            <a:xfrm>
              <a:off x="659998" y="412657"/>
              <a:ext cx="4517658" cy="7318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Индивидуально проанализируйте список проблем и оставьте ТОП-3 наиболее интересных и актуальных для вас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19"/>
            <p:cNvSpPr txBox="1"/>
            <p:nvPr/>
          </p:nvSpPr>
          <p:spPr>
            <a:xfrm>
              <a:off x="0" y="0"/>
              <a:ext cx="697627" cy="10156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6000" u="none" cap="none" strike="noStrike">
                  <a:latin typeface="Arial Black"/>
                  <a:ea typeface="Arial Black"/>
                  <a:cs typeface="Arial Black"/>
                  <a:sym typeface="Arial Black"/>
                </a:rPr>
                <a:t>2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5" name="Google Shape;165;p19"/>
          <p:cNvGrpSpPr/>
          <p:nvPr/>
        </p:nvGrpSpPr>
        <p:grpSpPr>
          <a:xfrm>
            <a:off x="6197133" y="3345914"/>
            <a:ext cx="5287889" cy="1222119"/>
            <a:chOff x="6197134" y="1981308"/>
            <a:chExt cx="5287889" cy="1222119"/>
          </a:xfrm>
        </p:grpSpPr>
        <p:sp>
          <p:nvSpPr>
            <p:cNvPr id="166" name="Google Shape;166;p19"/>
            <p:cNvSpPr/>
            <p:nvPr/>
          </p:nvSpPr>
          <p:spPr>
            <a:xfrm>
              <a:off x="6703243" y="2323435"/>
              <a:ext cx="4781780" cy="879992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19"/>
            <p:cNvSpPr txBox="1"/>
            <p:nvPr/>
          </p:nvSpPr>
          <p:spPr>
            <a:xfrm>
              <a:off x="6843702" y="2404126"/>
              <a:ext cx="4638380" cy="7386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В группе составьте общий список проблем команды. Проанализируйте каждую на предмет актуальности и реализуемости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19"/>
            <p:cNvSpPr txBox="1"/>
            <p:nvPr/>
          </p:nvSpPr>
          <p:spPr>
            <a:xfrm>
              <a:off x="6197134" y="1981308"/>
              <a:ext cx="697627" cy="10156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6000" u="none" cap="none" strike="noStrike">
                  <a:latin typeface="Arial Black"/>
                  <a:ea typeface="Arial Black"/>
                  <a:cs typeface="Arial Black"/>
                  <a:sym typeface="Arial Black"/>
                </a:rPr>
                <a:t>3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9" name="Google Shape;169;p19"/>
          <p:cNvGrpSpPr/>
          <p:nvPr/>
        </p:nvGrpSpPr>
        <p:grpSpPr>
          <a:xfrm>
            <a:off x="6206671" y="4877038"/>
            <a:ext cx="5369168" cy="1027829"/>
            <a:chOff x="6206672" y="3364945"/>
            <a:chExt cx="5369168" cy="1027829"/>
          </a:xfrm>
        </p:grpSpPr>
        <p:sp>
          <p:nvSpPr>
            <p:cNvPr id="170" name="Google Shape;170;p19"/>
            <p:cNvSpPr/>
            <p:nvPr/>
          </p:nvSpPr>
          <p:spPr>
            <a:xfrm>
              <a:off x="6712781" y="3707072"/>
              <a:ext cx="4781780" cy="685702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19"/>
            <p:cNvSpPr txBox="1"/>
            <p:nvPr/>
          </p:nvSpPr>
          <p:spPr>
            <a:xfrm>
              <a:off x="6853239" y="3772791"/>
              <a:ext cx="4722601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Выберите 1 проблему, которую будете прорабатывать с командой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19"/>
            <p:cNvSpPr txBox="1"/>
            <p:nvPr/>
          </p:nvSpPr>
          <p:spPr>
            <a:xfrm>
              <a:off x="6206672" y="3364945"/>
              <a:ext cx="697627" cy="10156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6000" u="none" cap="none" strike="noStrike">
                  <a:latin typeface="Arial Black"/>
                  <a:ea typeface="Arial Black"/>
                  <a:cs typeface="Arial Black"/>
                  <a:sym typeface="Arial Black"/>
                </a:rPr>
                <a:t>4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0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0"/>
          <p:cNvSpPr txBox="1"/>
          <p:nvPr/>
        </p:nvSpPr>
        <p:spPr>
          <a:xfrm>
            <a:off x="246595" y="295199"/>
            <a:ext cx="531106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ПРОБЛЕМА | примеры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20"/>
          <p:cNvSpPr txBox="1"/>
          <p:nvPr/>
        </p:nvSpPr>
        <p:spPr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Хороший пример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0"/>
          <p:cNvSpPr txBox="1"/>
          <p:nvPr/>
        </p:nvSpPr>
        <p:spPr>
          <a:xfrm>
            <a:off x="6634334" y="1848190"/>
            <a:ext cx="4997503" cy="2530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61850" lvl="0" marL="2618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 корпусе Института Государства и Права отсутствует копировальный центр для студентов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0250" lvl="0" marL="2618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1850" lvl="0" marL="2618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Большая трата времени на надоедливую рекламу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0250" lvl="0" marL="2618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1850" lvl="0" marL="2618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Культурный досуг иностранных студентов ТюмГУ в г. Тюмень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0250" lvl="0" marL="2618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20"/>
          <p:cNvSpPr txBox="1"/>
          <p:nvPr/>
        </p:nvSpPr>
        <p:spPr>
          <a:xfrm>
            <a:off x="560520" y="1848190"/>
            <a:ext cx="5227900" cy="39932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61850" lvl="0" marL="2618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Около 60% студентов тратят в среднем 5-10 минут на ожидание очереди в столовой (а после могут просто не найти свободного места). Это заставляет некоторых идти в ближайшие кафе, тратить больше времени и денег, опаздывать на занятия или оставаться голодными.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0250" lvl="0" marL="2618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0250" lvl="0" marL="2618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0250" lvl="0" marL="2618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1850" lvl="0" marL="2618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Из-за ухода компаний из РФ малый бизнес не может себе позволить хорошее сетевое оборудование, соответствующее всем требованиям, стоимостью ниже 30 000 рублей. Они вынуждены либо переплачивать, либо обходиться нестабильными продуктами.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20"/>
          <p:cNvSpPr/>
          <p:nvPr/>
        </p:nvSpPr>
        <p:spPr>
          <a:xfrm>
            <a:off x="5902515" y="879974"/>
            <a:ext cx="386969" cy="581019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20"/>
          <p:cNvSpPr txBox="1"/>
          <p:nvPr/>
        </p:nvSpPr>
        <p:spPr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Плохой пример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1"/>
          <p:cNvSpPr txBox="1"/>
          <p:nvPr/>
        </p:nvSpPr>
        <p:spPr>
          <a:xfrm>
            <a:off x="327874" y="1319512"/>
            <a:ext cx="5768700" cy="25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</a:rPr>
              <a:t>Проблема:</a:t>
            </a: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>
                <a:solidFill>
                  <a:schemeClr val="dk1"/>
                </a:solidFill>
              </a:rPr>
              <a:t>Н</a:t>
            </a: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едостаток доступной и надежной поддержки для пожилых людей в выполнении повседневных задач из-за ограниченности времени и ресурсов их родственников, требующий создания эффективной системы взаимопомощи, связывающей пожилых людей с добровольцами для обеспечения необходимой помощи в бытовых и медицинских вопросах.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9" name="Google Shape;189;p21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190" name="Google Shape;190;p21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21"/>
            <p:cNvSpPr/>
            <p:nvPr/>
          </p:nvSpPr>
          <p:spPr>
            <a:xfrm>
              <a:off x="419315" y="330200"/>
              <a:ext cx="2804160" cy="46736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21"/>
            <p:cNvSpPr txBox="1"/>
            <p:nvPr/>
          </p:nvSpPr>
          <p:spPr>
            <a:xfrm>
              <a:off x="988474" y="405643"/>
              <a:ext cx="1665841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1800" u="none" cap="none" strike="noStrike">
                  <a:solidFill>
                    <a:schemeClr val="dk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ПРОБЛЕМА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3" name="Google Shape;193;p21"/>
          <p:cNvSpPr/>
          <p:nvPr/>
        </p:nvSpPr>
        <p:spPr>
          <a:xfrm>
            <a:off x="6228081" y="1458410"/>
            <a:ext cx="5265580" cy="3569309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08C8D6"/>
            </a:solidFill>
            <a:prstDash val="lgDash"/>
            <a:miter lim="800000"/>
            <a:headEnd len="sm" w="sm" type="none"/>
            <a:tailEnd len="sm" w="sm" type="none"/>
          </a:ln>
          <a:effectLst>
            <a:outerShdw blurRad="203200" sx="79000" rotWithShape="0" algn="ctr" dir="2580000" dist="152400" sy="79000">
              <a:srgbClr val="000000">
                <a:alpha val="1882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21"/>
          <p:cNvSpPr txBox="1"/>
          <p:nvPr/>
        </p:nvSpPr>
        <p:spPr>
          <a:xfrm>
            <a:off x="7295985" y="5241950"/>
            <a:ext cx="3235483" cy="6404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Статистика «___________»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Источник: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Круговая диаграмма контур" id="195" name="Google Shape;19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96268" y="1966937"/>
            <a:ext cx="1790173" cy="17901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Диаграмма с подъемом контур" id="196" name="Google Shape;196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34824" y="1966938"/>
            <a:ext cx="1790173" cy="17901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" name="Google Shape;201;p22"/>
          <p:cNvGrpSpPr/>
          <p:nvPr/>
        </p:nvGrpSpPr>
        <p:grpSpPr>
          <a:xfrm>
            <a:off x="0" y="0"/>
            <a:ext cx="12192000" cy="797600"/>
            <a:chOff x="0" y="0"/>
            <a:chExt cx="12192000" cy="797600"/>
          </a:xfrm>
        </p:grpSpPr>
        <p:sp>
          <p:nvSpPr>
            <p:cNvPr id="202" name="Google Shape;202;p22"/>
            <p:cNvSpPr/>
            <p:nvPr/>
          </p:nvSpPr>
          <p:spPr>
            <a:xfrm>
              <a:off x="0" y="0"/>
              <a:ext cx="12192000" cy="590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22"/>
            <p:cNvSpPr/>
            <p:nvPr/>
          </p:nvSpPr>
          <p:spPr>
            <a:xfrm>
              <a:off x="419315" y="330200"/>
              <a:ext cx="2804100" cy="46740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22"/>
            <p:cNvSpPr txBox="1"/>
            <p:nvPr/>
          </p:nvSpPr>
          <p:spPr>
            <a:xfrm>
              <a:off x="812725" y="405650"/>
              <a:ext cx="20730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chemeClr val="dk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СТАТИСТИКА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5" name="Google Shape;205;p22"/>
          <p:cNvSpPr txBox="1"/>
          <p:nvPr/>
        </p:nvSpPr>
        <p:spPr>
          <a:xfrm>
            <a:off x="694025" y="1159300"/>
            <a:ext cx="4757700" cy="11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/>
              <a:t>Здесь представлено сравнение структур мужской и женской смертности от внешних причин в России и других странах в трех возрастных группах: 20-59, 60-74 («младший» пожилой возраст) и 75 лет и старше («старший» пожилой возраст).</a:t>
            </a:r>
            <a:endParaRPr sz="1600"/>
          </a:p>
        </p:txBody>
      </p:sp>
      <p:pic>
        <p:nvPicPr>
          <p:cNvPr id="206" name="Google Shape;20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67600" y="1159288"/>
            <a:ext cx="6472000" cy="4539431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2"/>
          <p:cNvSpPr txBox="1"/>
          <p:nvPr/>
        </p:nvSpPr>
        <p:spPr>
          <a:xfrm>
            <a:off x="694025" y="2753750"/>
            <a:ext cx="4757700" cy="30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/>
              <a:t>Исходя из графика, </a:t>
            </a:r>
            <a:r>
              <a:rPr lang="ru-RU" sz="1600">
                <a:solidFill>
                  <a:schemeClr val="dk1"/>
                </a:solidFill>
              </a:rPr>
              <a:t>в России </a:t>
            </a:r>
            <a:r>
              <a:rPr lang="ru-RU" sz="1600"/>
              <a:t>в возрастах 75 лет и старше уровень смертности увеличивается и у мужчин, и у женщин за счет всего двух групп причин: «Случайные падения» и группы причин, которые мы отнесли к «Прочим внешним причинам».</a:t>
            </a:r>
            <a:r>
              <a:rPr lang="ru-RU" sz="1600">
                <a:latin typeface="Calibri"/>
                <a:ea typeface="Calibri"/>
                <a:cs typeface="Calibri"/>
                <a:sym typeface="Calibri"/>
              </a:rPr>
              <a:t>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22"/>
          <p:cNvSpPr txBox="1"/>
          <p:nvPr/>
        </p:nvSpPr>
        <p:spPr>
          <a:xfrm>
            <a:off x="5944825" y="5707400"/>
            <a:ext cx="3798900" cy="79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000"/>
              <a:t>СМЕРТНОСТЬ ПОЖИЛЫХ ОТ ВНЕШНИХ ПРИЧИН В РОССИИ </a:t>
            </a:r>
            <a:endParaRPr b="1"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000"/>
              <a:t>ИННА ДАНИЛОВА </a:t>
            </a:r>
            <a:endParaRPr i="1"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3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23"/>
          <p:cNvSpPr txBox="1"/>
          <p:nvPr/>
        </p:nvSpPr>
        <p:spPr>
          <a:xfrm>
            <a:off x="1102461" y="1184712"/>
            <a:ext cx="6212740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Составьте детальный портрет представителя целевой аудитории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Опишите, как ваши пользователи сейчас решают проблему и что им не нравится в текущих решениях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215" name="Google Shape;215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119037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216" name="Google Shape;216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2018524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Часы контур" id="217" name="Google Shape;217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781" y="5844269"/>
            <a:ext cx="555332" cy="555332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3"/>
          <p:cNvSpPr txBox="1"/>
          <p:nvPr/>
        </p:nvSpPr>
        <p:spPr>
          <a:xfrm>
            <a:off x="1102460" y="5937268"/>
            <a:ext cx="1131480" cy="3661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 минут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23"/>
          <p:cNvSpPr txBox="1"/>
          <p:nvPr/>
        </p:nvSpPr>
        <p:spPr>
          <a:xfrm>
            <a:off x="246595" y="295199"/>
            <a:ext cx="777648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ЦЕЛЕВАЯ АУДИТОРИЯ | задание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4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24"/>
          <p:cNvSpPr txBox="1"/>
          <p:nvPr/>
        </p:nvSpPr>
        <p:spPr>
          <a:xfrm>
            <a:off x="246595" y="295199"/>
            <a:ext cx="792717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ЦЕЛЕВАЯ АУДИТОРИЯ | примеры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24"/>
          <p:cNvSpPr txBox="1"/>
          <p:nvPr/>
        </p:nvSpPr>
        <p:spPr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Хороший пример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24"/>
          <p:cNvSpPr txBox="1"/>
          <p:nvPr/>
        </p:nvSpPr>
        <p:spPr>
          <a:xfrm>
            <a:off x="6634334" y="1848190"/>
            <a:ext cx="4997503" cy="20425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618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 данной проблемой чаще всего сталкиваются студенты и преподаватели вуза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02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18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Наша целевая аудитория – все жители города Тюмень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02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18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Люди от 16 до 40 лет, которые хотят жить с низким уровнем стресса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24"/>
          <p:cNvSpPr txBox="1"/>
          <p:nvPr/>
        </p:nvSpPr>
        <p:spPr>
          <a:xfrm>
            <a:off x="560521" y="1848191"/>
            <a:ext cx="5226821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Мужчина или женщина пенсионного возраста — 65+, которым сложно пользоваться современными сенсорными телефонами. Им нужен аппарат с крупными кнопками, чтобы звонить и отправлять сообщения. Они ценят удобство и надёжность продукта. Попасть в целевую аудиторию могут и более молодые потребители, которые подбирают телефон в подарок старшим родственникам.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24"/>
          <p:cNvSpPr/>
          <p:nvPr/>
        </p:nvSpPr>
        <p:spPr>
          <a:xfrm>
            <a:off x="5902515" y="879974"/>
            <a:ext cx="386969" cy="5810193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24"/>
          <p:cNvSpPr txBox="1"/>
          <p:nvPr/>
        </p:nvSpPr>
        <p:spPr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Плохой пример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" name="Google Shape;235;p25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236" name="Google Shape;236;p25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1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25"/>
            <p:cNvSpPr/>
            <p:nvPr/>
          </p:nvSpPr>
          <p:spPr>
            <a:xfrm>
              <a:off x="419315" y="330200"/>
              <a:ext cx="3170670" cy="46736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1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25"/>
            <p:cNvSpPr txBox="1"/>
            <p:nvPr/>
          </p:nvSpPr>
          <p:spPr>
            <a:xfrm>
              <a:off x="452588" y="390789"/>
              <a:ext cx="3137397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1800" u="none" cap="none" strike="noStrike">
                  <a:solidFill>
                    <a:schemeClr val="dk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ЦЕЛЕВАЯ АУДИТОРИЯ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9" name="Google Shape;239;p25"/>
          <p:cNvSpPr txBox="1"/>
          <p:nvPr/>
        </p:nvSpPr>
        <p:spPr>
          <a:xfrm>
            <a:off x="4742754" y="1306621"/>
            <a:ext cx="7560900" cy="56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3879" lvl="0" marL="28387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b="1" i="0" lang="ru-RU" sz="1800" u="none" cap="none" strike="noStrike">
                <a:solidFill>
                  <a:srgbClr val="262626"/>
                </a:solidFill>
              </a:rPr>
              <a:t>Общие характеристики: </a:t>
            </a:r>
            <a:r>
              <a:rPr b="0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Пожилые люди в возрасте 60+  с ограниченной мобильностью и ограниченной поддержкой, активные, но часто одинокие.</a:t>
            </a:r>
            <a:endParaRPr/>
          </a:p>
          <a:p>
            <a:pPr indent="-169578" lvl="0" marL="28387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3879" lvl="0" marL="28387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b="1" i="0" lang="ru-RU" sz="1800" u="none" cap="none" strike="noStrike">
                <a:solidFill>
                  <a:srgbClr val="262626"/>
                </a:solidFill>
              </a:rPr>
              <a:t>Проблемы и потребности: </a:t>
            </a:r>
            <a:r>
              <a:rPr b="0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Трудности в повседневных задачах, нужда в помощи с покупками, медицинской поддержке и социальной активности.</a:t>
            </a:r>
            <a:endParaRPr/>
          </a:p>
          <a:p>
            <a:pPr indent="-169578" lvl="0" marL="28387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3879" lvl="0" marL="28387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b="1" i="0" lang="ru-RU" sz="1800" u="none" cap="none" strike="noStrike">
                <a:solidFill>
                  <a:srgbClr val="262626"/>
                </a:solidFill>
              </a:rPr>
              <a:t>Используемые продукты:</a:t>
            </a:r>
            <a:r>
              <a:rPr b="0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Помощь от родственников, услуги доставки продуктов и лекарств, но недостаточно полные и дорогие.</a:t>
            </a:r>
            <a:endParaRPr/>
          </a:p>
          <a:p>
            <a:pPr indent="-169578" lvl="0" marL="28387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3879" lvl="0" marL="28387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b="1" i="0" lang="ru-RU" sz="1800" u="none" cap="none" strike="noStrike">
                <a:solidFill>
                  <a:srgbClr val="262626"/>
                </a:solidFill>
              </a:rPr>
              <a:t>Причины неудовлетворенности: </a:t>
            </a:r>
            <a:r>
              <a:rPr b="0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Ограниченная доступность помощи от близких, высокие расходы на услуги, несбалансированность предоставляемой поддержки.</a:t>
            </a:r>
            <a:endParaRPr/>
          </a:p>
          <a:p>
            <a:pPr indent="-169578" lvl="0" marL="28387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3879" lvl="0" marL="28387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b="1" i="0" lang="ru-RU" sz="1800" u="none" cap="none" strike="noStrike">
                <a:solidFill>
                  <a:srgbClr val="262626"/>
                </a:solidFill>
              </a:rPr>
              <a:t>Ценности и ожидания:</a:t>
            </a:r>
            <a:r>
              <a:rPr b="0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Надежность волонтеров, удобные приложения, социальные связи, эффективность, эмоциональная поддержка.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0" name="Google Shape;24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6300" y="1232910"/>
            <a:ext cx="4437954" cy="2958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6300" y="4305850"/>
            <a:ext cx="4437951" cy="255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6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26"/>
          <p:cNvSpPr txBox="1"/>
          <p:nvPr/>
        </p:nvSpPr>
        <p:spPr>
          <a:xfrm>
            <a:off x="1102460" y="1184710"/>
            <a:ext cx="7013190" cy="30483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Определите </a:t>
            </a: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минимум 3 варианта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решения проблемы пользователя с помощь</a:t>
            </a:r>
            <a:r>
              <a:rPr b="0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ю </a:t>
            </a:r>
            <a:r>
              <a:rPr b="1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технологического продукта</a:t>
            </a:r>
            <a:endParaRPr b="0" i="0" sz="18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Выберите 1 идею, которая станет основой вашего проекта, опишите её </a:t>
            </a:r>
            <a:r>
              <a:rPr b="1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в 1 предложении </a:t>
            </a:r>
            <a:endParaRPr b="0" i="0" sz="18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При выборе помните </a:t>
            </a:r>
            <a:r>
              <a:rPr b="1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критерии решения</a:t>
            </a:r>
            <a:r>
              <a:rPr b="0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b="0" i="0" sz="18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Noto Sans Symbols"/>
              <a:buChar char="✔"/>
            </a:pPr>
            <a:r>
              <a:rPr b="0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может быть создано за срок до 3-х лет</a:t>
            </a:r>
            <a:endParaRPr b="0" i="0" sz="18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Noto Sans Symbols"/>
              <a:buChar char="✔"/>
            </a:pPr>
            <a:r>
              <a:rPr b="0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для создания нужно менее 1 млн рублей</a:t>
            </a:r>
            <a:endParaRPr b="0" i="0" sz="18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Noto Sans Symbols"/>
              <a:buChar char="✔"/>
            </a:pPr>
            <a:r>
              <a:rPr b="0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может быть создано силами ваш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ей команды </a:t>
            </a:r>
            <a:b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 привлеченных экспертов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248" name="Google Shape;24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119037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249" name="Google Shape;24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0" y="197385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Часы контур" id="250" name="Google Shape;250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781" y="5844269"/>
            <a:ext cx="555332" cy="555332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26"/>
          <p:cNvSpPr txBox="1"/>
          <p:nvPr/>
        </p:nvSpPr>
        <p:spPr>
          <a:xfrm>
            <a:off x="1102461" y="5937269"/>
            <a:ext cx="114165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 минут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26"/>
          <p:cNvSpPr txBox="1"/>
          <p:nvPr/>
        </p:nvSpPr>
        <p:spPr>
          <a:xfrm>
            <a:off x="246595" y="295199"/>
            <a:ext cx="682751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ГЕНЕРАЦИЯ ИДЕИ | задание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253" name="Google Shape;253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0" y="277210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7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27"/>
          <p:cNvSpPr txBox="1"/>
          <p:nvPr/>
        </p:nvSpPr>
        <p:spPr>
          <a:xfrm>
            <a:off x="246595" y="295199"/>
            <a:ext cx="697819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ГЕНЕРАЦИЯ ИДЕЙ | примеры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27"/>
          <p:cNvSpPr txBox="1"/>
          <p:nvPr/>
        </p:nvSpPr>
        <p:spPr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Хороший пример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27"/>
          <p:cNvSpPr txBox="1"/>
          <p:nvPr/>
        </p:nvSpPr>
        <p:spPr>
          <a:xfrm>
            <a:off x="6634334" y="1848190"/>
            <a:ext cx="4997503" cy="3017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618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Наша команда предлагает благоустроить район города Тюмени и улучшить экологическую обстановку.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02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18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Мы предлагаем провести серию мероприятий по профориентации.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02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18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Наше решение – строительство коворкинга в центре города.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27"/>
          <p:cNvSpPr txBox="1"/>
          <p:nvPr/>
        </p:nvSpPr>
        <p:spPr>
          <a:xfrm>
            <a:off x="560520" y="1848190"/>
            <a:ext cx="5227180" cy="27740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618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Создание анонимного Телеграм-бота для приема заявок от граждан о противоправном поведении несовершеннолетних в городе и их последующей передачи правоохранительным органам.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02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18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Мы предлагаем создать многофункциональное устройство, которое будет сочетать в себе автокормушку для котов, динамик для голосовой связи с питомцем и камеру наблюдения за питомцем.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27"/>
          <p:cNvSpPr/>
          <p:nvPr/>
        </p:nvSpPr>
        <p:spPr>
          <a:xfrm>
            <a:off x="5902515" y="879974"/>
            <a:ext cx="386969" cy="5810193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27"/>
          <p:cNvSpPr txBox="1"/>
          <p:nvPr/>
        </p:nvSpPr>
        <p:spPr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Плохой пример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9" name="Google Shape;269;p28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270" name="Google Shape;270;p28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1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28"/>
            <p:cNvSpPr/>
            <p:nvPr/>
          </p:nvSpPr>
          <p:spPr>
            <a:xfrm>
              <a:off x="419315" y="330200"/>
              <a:ext cx="3099387" cy="46736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1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28"/>
            <p:cNvSpPr txBox="1"/>
            <p:nvPr/>
          </p:nvSpPr>
          <p:spPr>
            <a:xfrm>
              <a:off x="794644" y="390789"/>
              <a:ext cx="2226892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1800" u="none" cap="none" strike="noStrike">
                  <a:solidFill>
                    <a:schemeClr val="dk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ИДЕЯ ПРОЕКТА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3" name="Google Shape;273;p28"/>
          <p:cNvSpPr txBox="1"/>
          <p:nvPr/>
        </p:nvSpPr>
        <p:spPr>
          <a:xfrm>
            <a:off x="931250" y="1027800"/>
            <a:ext cx="7504500" cy="48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Предлагаемая идея</a:t>
            </a: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Создать интегрированную платформу, объединяющую пожилых людей и добровольцев. Это мобильное приложение предоставит возможность пожилым людям заказывать услуги волонтеров для помощи в бытовых задачах, покупках и медицинской поддержке. Платформа также будет предоставлять функции социального взаимодействия, позволяя пожилым людям общаться между собой и участвовать в социокультурных мероприятиях. Часть средств от месячных подписок будет направляться на оплату волонтеров, обеспечивая надежную и доступную помощь пожилым людям и поддерживая их активное участие в обществе.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Мы сможем </a:t>
            </a:r>
            <a:r>
              <a:rPr b="0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реализовать проект в период до 3-х лет, за сумму до 1 млн р</a:t>
            </a: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ублей, силами нашей команды.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9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29"/>
          <p:cNvSpPr txBox="1"/>
          <p:nvPr/>
        </p:nvSpPr>
        <p:spPr>
          <a:xfrm>
            <a:off x="1102462" y="1184712"/>
            <a:ext cx="7011392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Подготовить небольшой питч в формате «Проблема - Целевая аудитория - Решение»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Выбрать 1 спикера от команды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Подготовить выступление длительностью не более 1 минуты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флажок установлен контур" id="280" name="Google Shape;28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119037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281" name="Google Shape;281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1955636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29"/>
          <p:cNvSpPr txBox="1"/>
          <p:nvPr/>
        </p:nvSpPr>
        <p:spPr>
          <a:xfrm>
            <a:off x="246595" y="295199"/>
            <a:ext cx="210987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ПЛЕНАР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283" name="Google Shape;283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25259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0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30"/>
          <p:cNvSpPr txBox="1"/>
          <p:nvPr/>
        </p:nvSpPr>
        <p:spPr>
          <a:xfrm>
            <a:off x="1102459" y="1184709"/>
            <a:ext cx="7030828" cy="1737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Завершить заполнение всех блоков презентации.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Заполнить </a:t>
            </a:r>
            <a:r>
              <a:rPr b="0" i="0" lang="ru-RU" sz="1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контрольную точку 1 дня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Найти минимум</a:t>
            </a: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5 конкурентных решений проблемы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(прямых и/или косвенных)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флажок установлен контур" id="290" name="Google Shape;290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780" y="1142746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291" name="Google Shape;291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780" y="1689625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30"/>
          <p:cNvSpPr txBox="1"/>
          <p:nvPr/>
        </p:nvSpPr>
        <p:spPr>
          <a:xfrm>
            <a:off x="246595" y="295199"/>
            <a:ext cx="534793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ДОМАШНЕЕ ЗАДАНИЕ</a:t>
            </a:r>
            <a:endParaRPr b="0" i="0" sz="3200" u="none" cap="none" strike="noStrike">
              <a:solidFill>
                <a:srgbClr val="FFFFF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descr="флажок установлен контур" id="293" name="Google Shape;293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780" y="22420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1"/>
          <p:cNvSpPr/>
          <p:nvPr/>
        </p:nvSpPr>
        <p:spPr>
          <a:xfrm>
            <a:off x="0" y="0"/>
            <a:ext cx="12192000" cy="5868365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31"/>
          <p:cNvSpPr txBox="1"/>
          <p:nvPr/>
        </p:nvSpPr>
        <p:spPr>
          <a:xfrm>
            <a:off x="732731" y="2482813"/>
            <a:ext cx="2534668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 Black"/>
              <a:buNone/>
            </a:pPr>
            <a:r>
              <a:rPr b="0" i="0" lang="ru-RU" sz="4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ДЕНЬ 2</a:t>
            </a:r>
            <a:endParaRPr b="0" i="0" sz="4400" u="none" cap="none" strike="noStrike">
              <a:solidFill>
                <a:srgbClr val="FFFFF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00" name="Google Shape;300;p31"/>
          <p:cNvSpPr txBox="1"/>
          <p:nvPr/>
        </p:nvSpPr>
        <p:spPr>
          <a:xfrm>
            <a:off x="732731" y="3223593"/>
            <a:ext cx="516955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Продукт. Конкурентный анализ. Гипотезы.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1" name="Google Shape;30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19097" y="6091773"/>
            <a:ext cx="995423" cy="5997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2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32"/>
          <p:cNvSpPr txBox="1"/>
          <p:nvPr/>
        </p:nvSpPr>
        <p:spPr>
          <a:xfrm>
            <a:off x="1102459" y="1184711"/>
            <a:ext cx="7351018" cy="27740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Опишите </a:t>
            </a:r>
            <a:r>
              <a:rPr b="1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r>
              <a:rPr b="0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вашего проекта:</a:t>
            </a:r>
            <a:endParaRPr b="0" i="0" sz="18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Noto Sans Symbols"/>
              <a:buChar char="✔"/>
            </a:pPr>
            <a:r>
              <a:rPr b="0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какой продукт вы разрабатываете?</a:t>
            </a:r>
            <a:br>
              <a:rPr b="0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14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(сервис, приложение, чат-бот, серия мероприятий, …)</a:t>
            </a:r>
            <a:endParaRPr b="0" i="0" sz="18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Noto Sans Symbols"/>
              <a:buChar char="✔"/>
            </a:pPr>
            <a:r>
              <a:rPr b="0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примеры внешнего вида / интерфейсов</a:t>
            </a:r>
            <a:endParaRPr b="0" i="0" sz="18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Noto Sans Symbols"/>
              <a:buChar char="✔"/>
            </a:pPr>
            <a:r>
              <a:rPr b="0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основные функциональные возможности </a:t>
            </a:r>
            <a:endParaRPr b="0" i="0" sz="18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Noto Sans Symbols"/>
              <a:buChar char="✔"/>
            </a:pPr>
            <a:r>
              <a:rPr b="0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перечень предлагаемых услуг</a:t>
            </a:r>
            <a:endParaRPr b="0" i="0" sz="18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Опишите или изобразите </a:t>
            </a:r>
            <a:r>
              <a:rPr b="1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базовый сценарий использования </a:t>
            </a:r>
            <a:r>
              <a:rPr b="0" i="0" lang="ru-RU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вашего продукта, другими словами, как ваша аудитория его использует / с ним взаимодействует</a:t>
            </a:r>
            <a:endParaRPr b="0" i="0" sz="1400" u="none" cap="none" strike="noStrik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флажок установлен контур" id="308" name="Google Shape;30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114407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309" name="Google Shape;309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303697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Часы контур" id="310" name="Google Shape;310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781" y="5844269"/>
            <a:ext cx="555332" cy="555332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32"/>
          <p:cNvSpPr txBox="1"/>
          <p:nvPr/>
        </p:nvSpPr>
        <p:spPr>
          <a:xfrm>
            <a:off x="1102461" y="5937269"/>
            <a:ext cx="114165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25 минут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32"/>
          <p:cNvSpPr txBox="1"/>
          <p:nvPr/>
        </p:nvSpPr>
        <p:spPr>
          <a:xfrm>
            <a:off x="246595" y="295199"/>
            <a:ext cx="705193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ПРОДУКТ ПРОЕКТА | задание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3"/>
          <p:cNvSpPr/>
          <p:nvPr/>
        </p:nvSpPr>
        <p:spPr>
          <a:xfrm>
            <a:off x="327875" y="88046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33"/>
          <p:cNvSpPr txBox="1"/>
          <p:nvPr/>
        </p:nvSpPr>
        <p:spPr>
          <a:xfrm>
            <a:off x="246595" y="295199"/>
            <a:ext cx="720261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ПРОДУКТ ПРОЕКТА | примеры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33"/>
          <p:cNvSpPr/>
          <p:nvPr/>
        </p:nvSpPr>
        <p:spPr>
          <a:xfrm>
            <a:off x="5902515" y="879974"/>
            <a:ext cx="386969" cy="5810193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33"/>
          <p:cNvSpPr txBox="1"/>
          <p:nvPr/>
        </p:nvSpPr>
        <p:spPr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Хороший пример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33"/>
          <p:cNvSpPr txBox="1"/>
          <p:nvPr/>
        </p:nvSpPr>
        <p:spPr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Плохой пример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2" name="Google Shape;322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58659" y="2523840"/>
            <a:ext cx="1586546" cy="1357642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33"/>
          <p:cNvSpPr txBox="1"/>
          <p:nvPr/>
        </p:nvSpPr>
        <p:spPr>
          <a:xfrm>
            <a:off x="436881" y="1670038"/>
            <a:ext cx="5308324" cy="35394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Мы предлагаем создать умный браслет для людей пенсионного возраста, который будет оснащен датчиками мониторинга состояния здоровья.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Основные функции включают: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измерение кровяного давления, пульса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отслеживание активности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мониторинг сна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уведомления о принятии лекарств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система экстренного вызова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Сценарий использования: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Покупка браслета – подключение браслета к мобильному приложению – регистрация и авторизация – настройка (в т.ч. график приёма лекарств, параметры здоровья, уведомления) – …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33"/>
          <p:cNvSpPr txBox="1"/>
          <p:nvPr/>
        </p:nvSpPr>
        <p:spPr>
          <a:xfrm>
            <a:off x="6496571" y="1670038"/>
            <a:ext cx="4815840" cy="17851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Организация мероприятий на базе научных площадок в развлекательно-познавательном формате. 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Интерактив и приглашение интересных и авторитетных спикеров. Участие и привлечение большого количества людей</a:t>
            </a:r>
            <a:r>
              <a:rPr b="0" i="0" lang="ru-RU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br>
              <a:rPr b="0" i="0" lang="ru-RU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9" name="Google Shape;329;p34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330" name="Google Shape;330;p34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" name="Google Shape;331;p34"/>
            <p:cNvSpPr/>
            <p:nvPr/>
          </p:nvSpPr>
          <p:spPr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34"/>
            <p:cNvSpPr txBox="1"/>
            <p:nvPr/>
          </p:nvSpPr>
          <p:spPr>
            <a:xfrm>
              <a:off x="542745" y="402364"/>
              <a:ext cx="2730235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 Black"/>
                <a:buNone/>
              </a:pPr>
              <a:r>
                <a:rPr b="0" i="0" lang="ru-RU" sz="18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ПРОДУКТ ПРОЕКТА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3" name="Google Shape;333;p34"/>
          <p:cNvSpPr txBox="1"/>
          <p:nvPr/>
        </p:nvSpPr>
        <p:spPr>
          <a:xfrm>
            <a:off x="5321820" y="1178559"/>
            <a:ext cx="5605200" cy="50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000000"/>
                </a:solidFill>
              </a:rPr>
              <a:t>Продукт: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Продукт проекта - умное мобильное приложение, соединяющее пожилых людей с волонтерами для помощи в бытовых задачах и медицинской поддержке, обеспечивая надежную и доступную помощь в повседневной жизни и поддерживая социальные связи.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000000"/>
                </a:solidFill>
              </a:rPr>
              <a:t>Основные функции / возможности: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Заказ бытовых услуг (покупка, уборка)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Каталог Волонтеров. Напоминание о приеме лекарств и важных событий.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Чат для взаимодействия между пользователями и волонтерами.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Участие в социокультурных мероприятиях и групповых занятиях.</a:t>
            </a:r>
            <a:endParaRPr/>
          </a:p>
        </p:txBody>
      </p:sp>
      <p:pic>
        <p:nvPicPr>
          <p:cNvPr id="334" name="Google Shape;33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900" y="1938651"/>
            <a:ext cx="4775399" cy="298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5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35"/>
          <p:cNvSpPr txBox="1"/>
          <p:nvPr/>
        </p:nvSpPr>
        <p:spPr>
          <a:xfrm>
            <a:off x="1102458" y="1184710"/>
            <a:ext cx="9187147" cy="196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Опишите технологии, которые лежат в основе продукта: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Выберите уровень технологической готовности вашего продукта на текущий момент (TRL) </a:t>
            </a:r>
            <a:r>
              <a:rPr b="0" i="0" lang="ru-RU" sz="1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из перечня 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Определите, какие </a:t>
            </a: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технологии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используются в продукте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Опишите </a:t>
            </a: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основные технические параметры 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продукта, например, производительность, мощность, емкость, скорость, разрешение и т.д.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341" name="Google Shape;341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781" y="114407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Часы контур" id="342" name="Google Shape;342;p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7781" y="5844269"/>
            <a:ext cx="555332" cy="555332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35"/>
          <p:cNvSpPr txBox="1"/>
          <p:nvPr/>
        </p:nvSpPr>
        <p:spPr>
          <a:xfrm>
            <a:off x="1102461" y="5937269"/>
            <a:ext cx="114165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30 минут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35"/>
          <p:cNvSpPr txBox="1"/>
          <p:nvPr/>
        </p:nvSpPr>
        <p:spPr>
          <a:xfrm>
            <a:off x="246595" y="295199"/>
            <a:ext cx="575189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 | задание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36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36"/>
          <p:cNvSpPr txBox="1"/>
          <p:nvPr/>
        </p:nvSpPr>
        <p:spPr>
          <a:xfrm>
            <a:off x="246595" y="295199"/>
            <a:ext cx="590257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 | примеры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36"/>
          <p:cNvSpPr txBox="1"/>
          <p:nvPr/>
        </p:nvSpPr>
        <p:spPr>
          <a:xfrm>
            <a:off x="487679" y="1056639"/>
            <a:ext cx="5715618" cy="3661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Перечень распространенных цифровых технологий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36"/>
          <p:cNvSpPr txBox="1"/>
          <p:nvPr/>
        </p:nvSpPr>
        <p:spPr>
          <a:xfrm>
            <a:off x="548639" y="1493584"/>
            <a:ext cx="5547361" cy="646331"/>
          </a:xfrm>
          <a:prstGeom prst="rect">
            <a:avLst/>
          </a:prstGeom>
          <a:noFill/>
          <a:ln cap="flat" cmpd="sng" w="9525">
            <a:solidFill>
              <a:srgbClr val="08C8D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Искусственный интеллект (ИИ): </a:t>
            </a:r>
            <a:br>
              <a:rPr b="0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ИИ включает в себя методы и алгоритмы, позволяющие компьютерам обучаться и принимать решения на основе больших объемов данных.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36"/>
          <p:cNvSpPr txBox="1"/>
          <p:nvPr/>
        </p:nvSpPr>
        <p:spPr>
          <a:xfrm>
            <a:off x="548639" y="2199086"/>
            <a:ext cx="5547361" cy="1015663"/>
          </a:xfrm>
          <a:prstGeom prst="rect">
            <a:avLst/>
          </a:prstGeom>
          <a:noFill/>
          <a:ln cap="flat" cmpd="sng" w="9525">
            <a:solidFill>
              <a:srgbClr val="08C8D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Интернет вещей (Internet of Things, IoT):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IoT объединяет устройства и предметы с сетью, позволяя им обмениваться данными и взаимодействовать с окружающей средой. Области применения: умный дом (например, робот-пылесос), промышленное оборудование, транспорт и здравоохранение.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36"/>
          <p:cNvSpPr txBox="1"/>
          <p:nvPr/>
        </p:nvSpPr>
        <p:spPr>
          <a:xfrm>
            <a:off x="548639" y="3273920"/>
            <a:ext cx="5547361" cy="1015663"/>
          </a:xfrm>
          <a:prstGeom prst="rect">
            <a:avLst/>
          </a:prstGeom>
          <a:noFill/>
          <a:ln cap="flat" cmpd="sng" w="9525">
            <a:solidFill>
              <a:srgbClr val="08C8D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Расширенная реальность (Augmented Reality, AR) и виртуальная реальность (Virtual Reality, VR):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 и VR предоставляют пользователю возможность взаимодействовать с виртуальной или дополненной средой. AR добавляет виртуальные объекты в реальный мир, тогда как VR - полностью виртуальная среда.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36"/>
          <p:cNvSpPr txBox="1"/>
          <p:nvPr/>
        </p:nvSpPr>
        <p:spPr>
          <a:xfrm>
            <a:off x="548639" y="4348753"/>
            <a:ext cx="5547361" cy="1015663"/>
          </a:xfrm>
          <a:prstGeom prst="rect">
            <a:avLst/>
          </a:prstGeom>
          <a:noFill/>
          <a:ln cap="flat" cmpd="sng" w="9525">
            <a:solidFill>
              <a:srgbClr val="08C8D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Робототехника: </a:t>
            </a:r>
            <a:br>
              <a:rPr b="1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Роботы и автоматические системы выполняют различные задачи с минимальным воздействием человека. Они используются в промышленности, медицине, авиационной и космической отраслях, а также в домашних помощниках и других сферах.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36"/>
          <p:cNvSpPr txBox="1"/>
          <p:nvPr/>
        </p:nvSpPr>
        <p:spPr>
          <a:xfrm>
            <a:off x="548639" y="5419429"/>
            <a:ext cx="5547361" cy="830997"/>
          </a:xfrm>
          <a:prstGeom prst="rect">
            <a:avLst/>
          </a:prstGeom>
          <a:noFill/>
          <a:ln cap="flat" cmpd="sng" w="9525">
            <a:solidFill>
              <a:srgbClr val="08C8D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Аналитика больших данных (Big Data Analytics):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Аналитика больших данных относится к методам и инструментам анализа и интерпретации огромных объемов данных, чтобы извлечь ценные познания и получить конкурентные преимущества.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36"/>
          <p:cNvSpPr txBox="1"/>
          <p:nvPr/>
        </p:nvSpPr>
        <p:spPr>
          <a:xfrm>
            <a:off x="6226302" y="1493584"/>
            <a:ext cx="5417060" cy="646331"/>
          </a:xfrm>
          <a:prstGeom prst="rect">
            <a:avLst/>
          </a:prstGeom>
          <a:noFill/>
          <a:ln cap="flat" cmpd="sng" w="9525">
            <a:solidFill>
              <a:srgbClr val="08C8D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Распознавание речи и обработка естественного языка: </a:t>
            </a:r>
            <a:br>
              <a:rPr b="1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Технологии распознавания речи позволяют компьютерам интерпретировать и понимать голосовые команды и разговоры..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36"/>
          <p:cNvSpPr txBox="1"/>
          <p:nvPr/>
        </p:nvSpPr>
        <p:spPr>
          <a:xfrm>
            <a:off x="6226302" y="2198046"/>
            <a:ext cx="5417060" cy="1015663"/>
          </a:xfrm>
          <a:prstGeom prst="rect">
            <a:avLst/>
          </a:prstGeom>
          <a:noFill/>
          <a:ln cap="flat" cmpd="sng" w="9525">
            <a:solidFill>
              <a:srgbClr val="08C8D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Машинное зрение (Computer Vision): </a:t>
            </a:r>
            <a:br>
              <a:rPr b="1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Машинное зрение относится к способности компьютеров распознавать и интерпретировать изображения и видео. Используется в обнаружении объектов, распознавании лиц, медицинской диагностике, автономных транспортных средствах и т.д..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36"/>
          <p:cNvSpPr txBox="1"/>
          <p:nvPr/>
        </p:nvSpPr>
        <p:spPr>
          <a:xfrm>
            <a:off x="6226302" y="3271840"/>
            <a:ext cx="5417060" cy="1015663"/>
          </a:xfrm>
          <a:prstGeom prst="rect">
            <a:avLst/>
          </a:prstGeom>
          <a:noFill/>
          <a:ln cap="flat" cmpd="sng" w="9525">
            <a:solidFill>
              <a:srgbClr val="08C8D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Разработка кроссплатформенных приложений (Cross-Platform Development): </a:t>
            </a:r>
            <a:br>
              <a:rPr b="1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Кросс-платформенная разработка позволяет создавать приложения, которые могут работать на разных операционных системах и платформах, таких как iOS, Android, Windows и веб.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36"/>
          <p:cNvSpPr txBox="1"/>
          <p:nvPr/>
        </p:nvSpPr>
        <p:spPr>
          <a:xfrm>
            <a:off x="6226301" y="4345633"/>
            <a:ext cx="5417779" cy="823320"/>
          </a:xfrm>
          <a:prstGeom prst="rect">
            <a:avLst/>
          </a:prstGeom>
          <a:noFill/>
          <a:ln cap="flat" cmpd="sng" w="9525">
            <a:solidFill>
              <a:srgbClr val="08C8D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Новые и портативные источники энергии: </a:t>
            </a:r>
            <a:br>
              <a:rPr b="1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Технологии эффективного накопления и использования энергии (переносные солнечные батареи, ветрогенераторы, переносные аккумуляторы и тд.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36"/>
          <p:cNvSpPr txBox="1"/>
          <p:nvPr/>
        </p:nvSpPr>
        <p:spPr>
          <a:xfrm>
            <a:off x="6226302" y="5234763"/>
            <a:ext cx="5417060" cy="1015663"/>
          </a:xfrm>
          <a:prstGeom prst="rect">
            <a:avLst/>
          </a:prstGeom>
          <a:noFill/>
          <a:ln cap="flat" cmpd="sng" w="9525">
            <a:solidFill>
              <a:srgbClr val="08C8D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Автономные транспортные средства (Autonomous Vehicles): </a:t>
            </a:r>
            <a:r>
              <a:rPr b="0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Автономные транспортные средства, включая автомобили, дроны и роботы, используют различные технологии, такие как компьютерное зрение, ИИ, сенсоры и алгоритмы планирования, для самостоятельного перемещения и выполнения задач без человеческого вмешательства.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6" name="Google Shape;366;p37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367" name="Google Shape;367;p37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" name="Google Shape;368;p37"/>
            <p:cNvSpPr/>
            <p:nvPr/>
          </p:nvSpPr>
          <p:spPr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" name="Google Shape;369;p37"/>
            <p:cNvSpPr txBox="1"/>
            <p:nvPr/>
          </p:nvSpPr>
          <p:spPr>
            <a:xfrm>
              <a:off x="542745" y="402364"/>
              <a:ext cx="1986441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 Black"/>
                <a:buNone/>
              </a:pPr>
              <a:r>
                <a:rPr b="0" i="0" lang="ru-RU" sz="18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ТЕХНОЛОГИЯ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0" name="Google Shape;370;p37"/>
          <p:cNvSpPr txBox="1"/>
          <p:nvPr/>
        </p:nvSpPr>
        <p:spPr>
          <a:xfrm>
            <a:off x="99753" y="869724"/>
            <a:ext cx="11687700" cy="59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000000"/>
                </a:solidFill>
              </a:rPr>
              <a:t>Технологии, используемые в решении: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13338"/>
              </a:buClr>
              <a:buSzPts val="1800"/>
              <a:buFont typeface="Arial"/>
              <a:buChar char="-"/>
            </a:pPr>
            <a:r>
              <a:rPr b="0" i="0" lang="ru-RU" sz="1800" u="none" cap="none" strike="noStrike">
                <a:solidFill>
                  <a:srgbClr val="313338"/>
                </a:solidFill>
                <a:latin typeface="Arial"/>
                <a:ea typeface="Arial"/>
                <a:cs typeface="Arial"/>
                <a:sym typeface="Arial"/>
              </a:rPr>
              <a:t>iOS и Android (Кроссплатформенное приложение)</a:t>
            </a:r>
            <a:endParaRPr/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13338"/>
              </a:buClr>
              <a:buSzPts val="1800"/>
              <a:buFont typeface="Arial"/>
              <a:buChar char="-"/>
            </a:pPr>
            <a:r>
              <a:rPr b="0" i="0" lang="ru-RU" sz="1800" u="none" cap="none" strike="noStrike">
                <a:solidFill>
                  <a:srgbClr val="313338"/>
                </a:solidFill>
                <a:latin typeface="Arial"/>
                <a:ea typeface="Arial"/>
                <a:cs typeface="Arial"/>
                <a:sym typeface="Arial"/>
              </a:rPr>
              <a:t>Языки программирования: Kotlin, Java,Swift</a:t>
            </a:r>
            <a:endParaRPr sz="1800">
              <a:solidFill>
                <a:srgbClr val="313338"/>
              </a:solidFill>
            </a:endParaRPr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13338"/>
              </a:buClr>
              <a:buSzPts val="1800"/>
              <a:buFont typeface="Arial"/>
              <a:buChar char="-"/>
            </a:pPr>
            <a:r>
              <a:rPr b="0" i="0" lang="ru-RU" sz="1800" u="none" cap="none" strike="noStrike">
                <a:solidFill>
                  <a:srgbClr val="313338"/>
                </a:solidFill>
                <a:latin typeface="Arial"/>
                <a:ea typeface="Arial"/>
                <a:cs typeface="Arial"/>
                <a:sym typeface="Arial"/>
              </a:rPr>
              <a:t>Базы данных: Firebase, SQLite</a:t>
            </a:r>
            <a:endParaRPr/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13338"/>
              </a:buClr>
              <a:buSzPts val="1800"/>
              <a:buFont typeface="Arial"/>
              <a:buChar char="-"/>
            </a:pPr>
            <a:r>
              <a:rPr b="0" i="0" lang="ru-RU" sz="1800" u="none" cap="none" strike="noStrike">
                <a:solidFill>
                  <a:srgbClr val="313338"/>
                </a:solidFill>
                <a:latin typeface="Arial"/>
                <a:ea typeface="Arial"/>
                <a:cs typeface="Arial"/>
                <a:sym typeface="Arial"/>
              </a:rPr>
              <a:t>API для геолокации и определения маршрутов: Google Maps API</a:t>
            </a:r>
            <a:endParaRPr sz="1800">
              <a:solidFill>
                <a:srgbClr val="313338"/>
              </a:solidFill>
            </a:endParaRPr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13338"/>
              </a:buClr>
              <a:buSzPts val="1800"/>
              <a:buFont typeface="Arial"/>
              <a:buChar char="-"/>
            </a:pPr>
            <a:r>
              <a:rPr b="0" i="0" lang="ru-RU" sz="1800" u="none" cap="none" strike="noStrike">
                <a:solidFill>
                  <a:srgbClr val="313338"/>
                </a:solidFill>
                <a:latin typeface="Arial"/>
                <a:ea typeface="Arial"/>
                <a:cs typeface="Arial"/>
                <a:sym typeface="Arial"/>
              </a:rPr>
              <a:t>API для отправки push-уведомлений: Firebase Cloud Messaging</a:t>
            </a:r>
            <a:endParaRPr/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13338"/>
              </a:buClr>
              <a:buSzPts val="1800"/>
              <a:buFont typeface="Arial"/>
              <a:buChar char="-"/>
            </a:pPr>
            <a:r>
              <a:rPr b="0" i="0" lang="ru-RU" sz="1800" u="none" cap="none" strike="noStrike">
                <a:solidFill>
                  <a:srgbClr val="313338"/>
                </a:solidFill>
                <a:latin typeface="Arial"/>
                <a:ea typeface="Arial"/>
                <a:cs typeface="Arial"/>
                <a:sym typeface="Arial"/>
              </a:rPr>
              <a:t>API для распознавания речи: Google Cloud Speech-to-Text API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Продукт обладает следующими техническими параметрами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0" marR="0" rtl="0" algn="l">
              <a:spcBef>
                <a:spcPts val="0"/>
              </a:spcBef>
              <a:spcAft>
                <a:spcPts val="0"/>
              </a:spcAft>
              <a:buClr>
                <a:srgbClr val="313338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rgbClr val="313338"/>
                </a:solidFill>
              </a:rPr>
              <a:t> </a:t>
            </a:r>
            <a:r>
              <a:rPr b="0" i="0" lang="ru-RU" sz="1800">
                <a:solidFill>
                  <a:srgbClr val="313338"/>
                </a:solidFill>
                <a:latin typeface="Arial"/>
                <a:ea typeface="Arial"/>
                <a:cs typeface="Arial"/>
                <a:sym typeface="Arial"/>
              </a:rPr>
              <a:t>Производительность: приложение должно быстро реагировать на действия пользователя и быстро загружать данные из базы данных.</a:t>
            </a:r>
            <a:endParaRPr/>
          </a:p>
          <a:p>
            <a:pPr indent="-114300" lvl="0" marL="0" marR="0" rtl="0" algn="l">
              <a:spcBef>
                <a:spcPts val="0"/>
              </a:spcBef>
              <a:spcAft>
                <a:spcPts val="0"/>
              </a:spcAft>
              <a:buClr>
                <a:srgbClr val="313338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rgbClr val="313338"/>
                </a:solidFill>
              </a:rPr>
              <a:t> </a:t>
            </a:r>
            <a:r>
              <a:rPr b="0" i="0" lang="ru-RU" sz="1800">
                <a:solidFill>
                  <a:srgbClr val="313338"/>
                </a:solidFill>
                <a:latin typeface="Arial"/>
                <a:ea typeface="Arial"/>
                <a:cs typeface="Arial"/>
                <a:sym typeface="Arial"/>
              </a:rPr>
              <a:t>Мощность: приложение должно потреблять минимальное количество энергии, чтобы не снижать заряд батареи устройства.</a:t>
            </a:r>
            <a:endParaRPr/>
          </a:p>
          <a:p>
            <a:pPr indent="-114300" lvl="0" marL="0" marR="0" rtl="0" algn="l">
              <a:spcBef>
                <a:spcPts val="0"/>
              </a:spcBef>
              <a:spcAft>
                <a:spcPts val="0"/>
              </a:spcAft>
              <a:buClr>
                <a:srgbClr val="313338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rgbClr val="313338"/>
                </a:solidFill>
              </a:rPr>
              <a:t> </a:t>
            </a:r>
            <a:r>
              <a:rPr b="0" i="0" lang="ru-RU" sz="1800">
                <a:solidFill>
                  <a:srgbClr val="313338"/>
                </a:solidFill>
                <a:latin typeface="Arial"/>
                <a:ea typeface="Arial"/>
                <a:cs typeface="Arial"/>
                <a:sym typeface="Arial"/>
              </a:rPr>
              <a:t>Скорость: приложение должно быстро определять местоположение пользователя и предлагать ему доступные просьбы в его районе.</a:t>
            </a:r>
            <a:endParaRPr/>
          </a:p>
          <a:p>
            <a:pPr indent="-114300" lvl="0" marL="0" marR="0" rtl="0" algn="l">
              <a:spcBef>
                <a:spcPts val="0"/>
              </a:spcBef>
              <a:spcAft>
                <a:spcPts val="0"/>
              </a:spcAft>
              <a:buClr>
                <a:srgbClr val="313338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rgbClr val="313338"/>
                </a:solidFill>
              </a:rPr>
              <a:t> </a:t>
            </a:r>
            <a:r>
              <a:rPr b="0" i="0" lang="ru-RU" sz="1800">
                <a:solidFill>
                  <a:srgbClr val="313338"/>
                </a:solidFill>
                <a:latin typeface="Arial"/>
                <a:ea typeface="Arial"/>
                <a:cs typeface="Arial"/>
                <a:sym typeface="Arial"/>
              </a:rPr>
              <a:t>Разрешение: приложение должно иметь высокое разрешение для отображения карт и другой визуальной информации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000000"/>
                </a:solidFill>
              </a:rPr>
              <a:t>Уровень готовности технологии: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TRL №</a:t>
            </a:r>
            <a:r>
              <a:rPr b="0" i="0" lang="ru-RU" sz="1800">
                <a:solidFill>
                  <a:srgbClr val="313338"/>
                </a:solidFill>
                <a:latin typeface="Arial"/>
                <a:ea typeface="Arial"/>
                <a:cs typeface="Arial"/>
                <a:sym typeface="Arial"/>
              </a:rPr>
              <a:t>TRL №2, Сформулирована техническая концепция, установлены возможные области применения разработки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37"/>
          <p:cNvSpPr txBox="1"/>
          <p:nvPr/>
        </p:nvSpPr>
        <p:spPr>
          <a:xfrm>
            <a:off x="7381702" y="1695796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38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38"/>
          <p:cNvSpPr txBox="1"/>
          <p:nvPr/>
        </p:nvSpPr>
        <p:spPr>
          <a:xfrm>
            <a:off x="1102459" y="1184711"/>
            <a:ext cx="8245099" cy="3109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Проведите анализ </a:t>
            </a: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 существующих конкурентов 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(прямых и / или косвенных) по </a:t>
            </a: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 и более критериям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При сравнении используйте только </a:t>
            </a: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объективные критерии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которые можно проверить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Заполните таблицу конкурентного анализа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Выделите преимущества своего проекта и сильные стороны конкурентов </a:t>
            </a:r>
            <a:b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(анализ, в котором по всем критериям ваш проект – лучший, считается некачественным)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Сформулируйте вашу уникальность по сравнению с конкурентами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378" name="Google Shape;378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113391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Часы контур" id="379" name="Google Shape;379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781" y="5844269"/>
            <a:ext cx="555332" cy="555332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38"/>
          <p:cNvSpPr txBox="1"/>
          <p:nvPr/>
        </p:nvSpPr>
        <p:spPr>
          <a:xfrm>
            <a:off x="1102461" y="5937269"/>
            <a:ext cx="114165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30 минут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38"/>
          <p:cNvSpPr txBox="1"/>
          <p:nvPr/>
        </p:nvSpPr>
        <p:spPr>
          <a:xfrm>
            <a:off x="246595" y="295199"/>
            <a:ext cx="851386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КОНКУРЕНТНЫЙ АНАЛИЗ | задание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382" name="Google Shape;382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2226939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383" name="Google Shape;383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2832657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384" name="Google Shape;384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3866833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39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39"/>
          <p:cNvSpPr txBox="1"/>
          <p:nvPr/>
        </p:nvSpPr>
        <p:spPr>
          <a:xfrm>
            <a:off x="246595" y="295199"/>
            <a:ext cx="866455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КОНКУРЕНТНЫЙ АНАЛИЗ | примеры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39"/>
          <p:cNvSpPr/>
          <p:nvPr/>
        </p:nvSpPr>
        <p:spPr>
          <a:xfrm>
            <a:off x="327875" y="88046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39"/>
          <p:cNvSpPr txBox="1"/>
          <p:nvPr/>
        </p:nvSpPr>
        <p:spPr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Хороший пример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93" name="Google Shape;393;p39"/>
          <p:cNvGraphicFramePr/>
          <p:nvPr/>
        </p:nvGraphicFramePr>
        <p:xfrm>
          <a:off x="650240" y="162939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{38767E66-E13D-404E-8EC3-A664556D7905}</a:tableStyleId>
              </a:tblPr>
              <a:tblGrid>
                <a:gridCol w="1730500"/>
                <a:gridCol w="2290250"/>
                <a:gridCol w="2290250"/>
                <a:gridCol w="2290250"/>
                <a:gridCol w="2290250"/>
              </a:tblGrid>
              <a:tr h="4459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Критерий / Конкурент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22850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4546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Наш проект</a:t>
                      </a:r>
                      <a:endParaRPr sz="18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«Коворкинг»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4546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«Моя территория»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4546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«Контора пароходства»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4546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«Студенческий центр Тюменской области»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2850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4546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99999"/>
                    </a:solidFill>
                  </a:tcPr>
                </a:tc>
              </a:tr>
              <a:tr h="4459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Стоимость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22850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300₽, после 20:00 вход бесплатный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300 руб/день, абонементы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На реконструкции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Бесплатно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</a:tr>
              <a:tr h="4459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Часы работы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22850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 10:00 до 00:00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Пн-Пт с 09:00 до 22:00, </a:t>
                      </a:r>
                      <a:endParaRPr sz="18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Сб-Вс с 10:00 до 20:00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 10:00 до 22:00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Пн-Пт с 09:00 до 19:00, </a:t>
                      </a:r>
                      <a:endParaRPr sz="18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Сб-Вс с 10:00 до 19:00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2850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</a:tr>
              <a:tr h="16779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Оснащенность помещений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22850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Зона для готовки; обеденная зона; рабочая зона с креслами, пуфиками; холодильники; кулеры; оборудованные компьютером столы; рабочие столы; принтер; скан; факс; копир; проектор; розетки в каждом столе; Wi-Fi; автоматы со снэками; 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Любое свободное рабочее место;</a:t>
                      </a:r>
                      <a:b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• Wi-fi;</a:t>
                      </a:r>
                      <a:b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• розетки;</a:t>
                      </a:r>
                      <a:b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• Принтер/сканер/копир/факс;</a:t>
                      </a:r>
                      <a:b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• Чай/кофе/кулер;</a:t>
                      </a:r>
                      <a:b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• Кухня/холодильник/ микроволновка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Любое свободное рабочее место;</a:t>
                      </a:r>
                      <a:b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• Wi-fi;</a:t>
                      </a:r>
                      <a:b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• розетки;</a:t>
                      </a:r>
                      <a:b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• Принтер/сканер/копир/факс;</a:t>
                      </a:r>
                      <a:b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• Чай/кофе/кулер;</a:t>
                      </a:r>
                      <a:b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• Кухня/холодильник/ микроволновка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Любое свободное рабочее место;</a:t>
                      </a:r>
                      <a:b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• Wi-fi;</a:t>
                      </a:r>
                      <a:b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• розетки; </a:t>
                      </a:r>
                      <a:b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• проектор;</a:t>
                      </a:r>
                      <a:b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• компьютеры;</a:t>
                      </a:r>
                      <a:b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• рабочие зоны;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2850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</a:tr>
              <a:tr h="6513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Целевая аудитория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22850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Студенты, фрилансеры, творческие коллективы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Молодежные организации, творческие коллективы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Региональные создатели, криэйторы, творческие сообщества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Студенты, творческие организации обучающихся вузов и сузов.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2850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0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Расположение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22850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4546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15 минут от главного корпуса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4546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25 минут от главного корпуса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4546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20 минут от главного корпуса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4546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 минут от главного корпуса</a:t>
                      </a:r>
                      <a:endParaRPr sz="1800" u="none" cap="none" strike="noStrike"/>
                    </a:p>
                  </a:txBody>
                  <a:tcPr marT="14400" marB="14400" marR="21625" marL="216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2850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4546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8D08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40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40"/>
          <p:cNvSpPr txBox="1"/>
          <p:nvPr/>
        </p:nvSpPr>
        <p:spPr>
          <a:xfrm>
            <a:off x="246595" y="295199"/>
            <a:ext cx="866455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КОНКУРЕНТНЫЙ АНАЛИЗ | примеры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40"/>
          <p:cNvSpPr/>
          <p:nvPr/>
        </p:nvSpPr>
        <p:spPr>
          <a:xfrm>
            <a:off x="327875" y="88046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40"/>
          <p:cNvSpPr txBox="1"/>
          <p:nvPr/>
        </p:nvSpPr>
        <p:spPr>
          <a:xfrm>
            <a:off x="103072" y="1055798"/>
            <a:ext cx="2159374" cy="400110"/>
          </a:xfrm>
          <a:prstGeom prst="rect">
            <a:avLst/>
          </a:prstGeom>
          <a:solidFill>
            <a:srgbClr val="E6303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Плохой пример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02" name="Google Shape;402;p40"/>
          <p:cNvGraphicFramePr/>
          <p:nvPr/>
        </p:nvGraphicFramePr>
        <p:xfrm>
          <a:off x="887730" y="173351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{38767E66-E13D-404E-8EC3-A664556D7905}</a:tableStyleId>
              </a:tblPr>
              <a:tblGrid>
                <a:gridCol w="3006525"/>
                <a:gridCol w="2004350"/>
                <a:gridCol w="1767000"/>
                <a:gridCol w="1819725"/>
                <a:gridCol w="1832925"/>
              </a:tblGrid>
              <a:tr h="791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Критерий / Субъект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Наш проект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"UTMN.Heritagе"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Музейный комплекс им. И.Я. Словцова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Исторический Парк «Россия — моя история»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Интернет-сайт Visit Tyumen</a:t>
                      </a:r>
                      <a:r>
                        <a:rPr b="0" i="0" lang="ru-RU" sz="1400" u="sng" cap="none" strike="noStrike">
                          <a:solidFill>
                            <a:schemeClr val="hlink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rId3"/>
                        </a:rPr>
                        <a:t> visittyumen.ru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</a:tr>
              <a:tr h="6381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Адаптация информации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Нет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81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Наличие скидок на посещение мероприятий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Нет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12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Доступность информации о предстоящих событиях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12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Удобный интерфейс</a:t>
                      </a:r>
                      <a:endParaRPr sz="1800" u="none" cap="none" strike="noStrike"/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Нет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5250" marB="15250" marR="22850" marL="228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7" name="Google Shape;407;p41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408" name="Google Shape;408;p41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" name="Google Shape;409;p41"/>
            <p:cNvSpPr/>
            <p:nvPr/>
          </p:nvSpPr>
          <p:spPr>
            <a:xfrm>
              <a:off x="419314" y="330200"/>
              <a:ext cx="3786925" cy="46736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0" name="Google Shape;410;p41"/>
            <p:cNvSpPr txBox="1"/>
            <p:nvPr/>
          </p:nvSpPr>
          <p:spPr>
            <a:xfrm>
              <a:off x="542745" y="402364"/>
              <a:ext cx="3554178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 Black"/>
                <a:buNone/>
              </a:pPr>
              <a:r>
                <a:rPr b="0" i="0" lang="ru-RU" sz="18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КОНКУРЕНТНЫЙ АНАЛИЗ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1" name="Google Shape;411;p41"/>
          <p:cNvSpPr txBox="1"/>
          <p:nvPr/>
        </p:nvSpPr>
        <p:spPr>
          <a:xfrm>
            <a:off x="702372" y="5053404"/>
            <a:ext cx="4125300" cy="13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rgbClr val="E63035"/>
                </a:solidFill>
                <a:latin typeface="Arial"/>
                <a:ea typeface="Arial"/>
                <a:cs typeface="Arial"/>
                <a:sym typeface="Arial"/>
              </a:rPr>
              <a:t>Сильные стороны конкурентов</a:t>
            </a:r>
            <a:br>
              <a:rPr b="1" lang="ru-RU" sz="1400">
                <a:solidFill>
                  <a:srgbClr val="E6303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200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- Бесплатность (нет финансового барьера, особенно важно для малообеспеченных)</a:t>
            </a:r>
            <a:endParaRPr/>
          </a:p>
          <a:p>
            <a:pPr indent="0" lvl="0" marL="0" marR="0" rtl="0" algn="l">
              <a:spcBef>
                <a:spcPts val="599"/>
              </a:spcBef>
              <a:spcAft>
                <a:spcPts val="0"/>
              </a:spcAft>
              <a:buNone/>
            </a:pPr>
            <a:r>
              <a:rPr lang="ru-RU" sz="1200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- Отсутствие рекламы (важно, поскольку реклама затрудняет использование приложения пенсионерами);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41"/>
          <p:cNvSpPr txBox="1"/>
          <p:nvPr/>
        </p:nvSpPr>
        <p:spPr>
          <a:xfrm>
            <a:off x="426718" y="4192983"/>
            <a:ext cx="7183479" cy="3661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41"/>
          <p:cNvSpPr txBox="1"/>
          <p:nvPr/>
        </p:nvSpPr>
        <p:spPr>
          <a:xfrm>
            <a:off x="4943514" y="4985291"/>
            <a:ext cx="4125300" cy="18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rgbClr val="E63035"/>
                </a:solidFill>
                <a:latin typeface="Arial"/>
                <a:ea typeface="Arial"/>
                <a:cs typeface="Arial"/>
                <a:sym typeface="Arial"/>
              </a:rPr>
              <a:t>Наши преимущества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599"/>
              </a:spcBef>
              <a:spcAft>
                <a:spcPts val="0"/>
              </a:spcAft>
              <a:buNone/>
            </a:pPr>
            <a:r>
              <a:rPr lang="ru-RU" sz="1200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lang="ru-RU" sz="1200">
                <a:solidFill>
                  <a:srgbClr val="2F2F2F"/>
                </a:solidFill>
              </a:rPr>
              <a:t> </a:t>
            </a:r>
            <a:r>
              <a:rPr lang="ru-RU" sz="1200">
                <a:solidFill>
                  <a:schemeClr val="dk1"/>
                </a:solidFill>
                <a:highlight>
                  <a:srgbClr val="F7F7F8"/>
                </a:highlight>
                <a:latin typeface="Roboto"/>
                <a:ea typeface="Roboto"/>
                <a:cs typeface="Roboto"/>
                <a:sym typeface="Roboto"/>
              </a:rPr>
              <a:t>Интегрированный Подход</a:t>
            </a:r>
            <a:br>
              <a:rPr lang="ru-RU" sz="1200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200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ru-RU" sz="1200">
                <a:solidFill>
                  <a:schemeClr val="dk1"/>
                </a:solidFill>
                <a:highlight>
                  <a:srgbClr val="F7F7F8"/>
                </a:highlight>
                <a:latin typeface="Roboto"/>
                <a:ea typeface="Roboto"/>
                <a:cs typeface="Roboto"/>
                <a:sym typeface="Roboto"/>
              </a:rPr>
              <a:t>Адаптивность и Индивидуализация</a:t>
            </a:r>
            <a:endParaRPr sz="1200">
              <a:solidFill>
                <a:schemeClr val="dk1"/>
              </a:solidFill>
              <a:highlight>
                <a:srgbClr val="F7F7F8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spcBef>
                <a:spcPts val="599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highlight>
                  <a:srgbClr val="F7F7F8"/>
                </a:highlight>
                <a:latin typeface="Roboto"/>
                <a:ea typeface="Roboto"/>
                <a:cs typeface="Roboto"/>
                <a:sym typeface="Roboto"/>
              </a:rPr>
              <a:t>- Социальное Взаимодействие</a:t>
            </a:r>
            <a:endParaRPr sz="1200">
              <a:solidFill>
                <a:schemeClr val="dk1"/>
              </a:solidFill>
              <a:highlight>
                <a:srgbClr val="F7F7F8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spcBef>
                <a:spcPts val="599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highlight>
                  <a:srgbClr val="F7F7F8"/>
                </a:highlight>
                <a:latin typeface="Roboto"/>
                <a:ea typeface="Roboto"/>
                <a:cs typeface="Roboto"/>
                <a:sym typeface="Roboto"/>
              </a:rPr>
              <a:t>- Удобство Использования</a:t>
            </a:r>
            <a:endParaRPr sz="1200">
              <a:solidFill>
                <a:schemeClr val="dk1"/>
              </a:solidFill>
              <a:highlight>
                <a:srgbClr val="F7F7F8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spcBef>
                <a:spcPts val="599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highlight>
                  <a:srgbClr val="F7F7F8"/>
                </a:highlight>
                <a:latin typeface="Roboto"/>
                <a:ea typeface="Roboto"/>
                <a:cs typeface="Roboto"/>
                <a:sym typeface="Roboto"/>
              </a:rPr>
              <a:t>- Обучение и Поддержка</a:t>
            </a:r>
            <a:endParaRPr sz="1200">
              <a:solidFill>
                <a:schemeClr val="dk1"/>
              </a:solidFill>
              <a:highlight>
                <a:srgbClr val="F7F7F8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spcBef>
                <a:spcPts val="599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highlight>
                  <a:srgbClr val="F7F7F8"/>
                </a:highlight>
                <a:latin typeface="Roboto"/>
                <a:ea typeface="Roboto"/>
                <a:cs typeface="Roboto"/>
                <a:sym typeface="Roboto"/>
              </a:rPr>
              <a:t>- Доступность и Низкая Стоимость</a:t>
            </a:r>
            <a:endParaRPr sz="1200">
              <a:solidFill>
                <a:schemeClr val="dk1"/>
              </a:solidFill>
              <a:highlight>
                <a:srgbClr val="F7F7F8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4" name="Google Shape;414;p41"/>
          <p:cNvSpPr txBox="1"/>
          <p:nvPr/>
        </p:nvSpPr>
        <p:spPr>
          <a:xfrm>
            <a:off x="702375" y="3083300"/>
            <a:ext cx="6137700" cy="19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>
                <a:solidFill>
                  <a:srgbClr val="374151"/>
                </a:solidFill>
                <a:highlight>
                  <a:srgbClr val="F7F7F8"/>
                </a:highlight>
                <a:latin typeface="Roboto"/>
                <a:ea typeface="Roboto"/>
                <a:cs typeface="Roboto"/>
                <a:sym typeface="Roboto"/>
              </a:rPr>
              <a:t>Уникальность проекта 'Заботливые Луч' заключается в том, что мы предоставляем высококачественные услуги бытовой помощи для пожилых людей по низкой цене, обеспечивая при этом простоту и удобство использования нашего приложения. Наш подход включает в себя не только бытовую помощь, но и обучение для волонтеров и постоянную психологическую поддержку для пожилых людей и их семей, создавая теплое и заботливое сообщество, способствующее обогащению их жизни.</a:t>
            </a:r>
            <a:endParaRPr sz="1700">
              <a:solidFill>
                <a:srgbClr val="374151"/>
              </a:solidFill>
              <a:highlight>
                <a:srgbClr val="F7F7F8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aphicFrame>
        <p:nvGraphicFramePr>
          <p:cNvPr id="415" name="Google Shape;415;p41"/>
          <p:cNvGraphicFramePr/>
          <p:nvPr/>
        </p:nvGraphicFramePr>
        <p:xfrm>
          <a:off x="702386" y="132533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{F2D11E3A-BA8E-4055-A682-C61F2A394EF8}</a:tableStyleId>
              </a:tblPr>
              <a:tblGrid>
                <a:gridCol w="1607025"/>
                <a:gridCol w="763600"/>
                <a:gridCol w="1052800"/>
                <a:gridCol w="1347775"/>
                <a:gridCol w="698700"/>
                <a:gridCol w="1587075"/>
                <a:gridCol w="2021275"/>
                <a:gridCol w="1437350"/>
              </a:tblGrid>
              <a:tr h="1953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Наш проект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Empowerji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Be </a:t>
                      </a:r>
                      <a:r>
                        <a:rPr lang="ru-RU" sz="1000" u="none" cap="none" strike="noStrike"/>
                        <a:t>My Eyes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 AARP Now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 Life360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Lively 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Приложение «Помощь»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</a:tr>
              <a:tr h="1953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Модель распространения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Подписочная</a:t>
                      </a:r>
                      <a:endParaRPr/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Freemium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Freeware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Freeware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Freemium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Freeware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Freeware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</a:tr>
              <a:tr h="1953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Наличие рекламы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Имеется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Отсутствует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Отсутствует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Имеется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Имеется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Отсутствует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Имеется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</a:tr>
              <a:tr h="363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Дата последнего выпуска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N/A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25 августа 2020 г.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17 сент. 2023 г.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26 сентября 2023 г.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2 октября 2023 г.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2 октября 2023 г.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6 октября 2023 г.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</a:tr>
              <a:tr h="543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Целевая аудитория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Пенсионеры, их родственники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Пенсионеры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Слабовидящие люди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Американцы старше 50 лет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Люди, которым важно знать, что происходит с родственником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Люди, которым может срочно потребоваться помощь.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Пожилые люди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</a:tr>
              <a:tr h="1953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Платформы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Android, iOS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Android, iOS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Android, iOS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Android, iOS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Android, iOS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Android, iOS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Android, iOS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</a:tr>
              <a:tr h="1953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Языки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Русский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Английский…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Английский, Русский …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Английский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Английский, Русский …</a:t>
                      </a:r>
                      <a:endParaRPr b="0" i="0" sz="1000" u="none" cap="none" strike="noStrike">
                        <a:solidFill>
                          <a:srgbClr val="1D1D1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Английский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Русский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25" marB="0" marR="3525" marL="3525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42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42"/>
          <p:cNvSpPr txBox="1"/>
          <p:nvPr/>
        </p:nvSpPr>
        <p:spPr>
          <a:xfrm>
            <a:off x="1102460" y="1184712"/>
            <a:ext cx="7350659" cy="3570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Сформулируйте 1 гипотезу о вашем проекте для проверки.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Помните, что гипотеза должна </a:t>
            </a: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измеряться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(содержать количественный показатель)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Определите, каким способом вы будете проверять эту гипотезу (опрос / интервью / …)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Определите целевое количество респондентов – сколько людей вы собираетесь опросить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Придумайте минимум 5 вопросов для опроса / интервью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флажок установлен контур" id="422" name="Google Shape;422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114407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423" name="Google Shape;423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231561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Часы контур" id="424" name="Google Shape;424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781" y="5844269"/>
            <a:ext cx="555332" cy="555332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42"/>
          <p:cNvSpPr txBox="1"/>
          <p:nvPr/>
        </p:nvSpPr>
        <p:spPr>
          <a:xfrm>
            <a:off x="1102461" y="5937269"/>
            <a:ext cx="114165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25 минут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42"/>
          <p:cNvSpPr txBox="1"/>
          <p:nvPr/>
        </p:nvSpPr>
        <p:spPr>
          <a:xfrm>
            <a:off x="246595" y="295199"/>
            <a:ext cx="747352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ГИПОТЕЗЫ ПРОЕКТА | задание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427" name="Google Shape;427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312841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428" name="Google Shape;428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386571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43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43"/>
          <p:cNvSpPr txBox="1"/>
          <p:nvPr/>
        </p:nvSpPr>
        <p:spPr>
          <a:xfrm>
            <a:off x="246595" y="295199"/>
            <a:ext cx="709360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ГИПОТЕЗЫ ПРОЕКТА | теория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43"/>
          <p:cNvSpPr txBox="1"/>
          <p:nvPr/>
        </p:nvSpPr>
        <p:spPr>
          <a:xfrm>
            <a:off x="538480" y="1120676"/>
            <a:ext cx="5557520" cy="52322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 случае, если вы не знаете, на основе чего сформулировать первые гипотезы, следующий список вам в помощь: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563" lvl="0" marL="182563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563" lvl="0" marL="182563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AutoNum type="arabicPeriod"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Предположение о потребности / проблеме: 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 какой проблемой сталкивается ваша аудитория, чем она пользуется для её решения и что её может не устраивать, оцените масштаб проблемы.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563" lvl="0" marL="182563" marR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AutoNum type="arabicPeriod"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Предположение о целевой аудитории: 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верно ли вы определили портрет пользователя, уточните дополнительные характеристики и детали.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563" lvl="0" marL="182563" marR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AutoNum type="arabicPeriod"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Предположение о ценностном предложении: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верно ли вы определяете ценность продукта для вашей аудитории, задумывается ли пользователь о критериях, которые вы считаете своими преимуществами.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563" lvl="0" marL="182563" marR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AutoNum type="arabicPeriod"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Предположение о предлагаемом решении: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будет ли аудитория пользоваться вашим продуктом, есть ли у неё опыт использования аналогичных решений.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563" lvl="0" marL="182563" marR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AutoNum type="arabicPeriod"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Предположение о модели монетизации: 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готовы ли пользователи платить ту цену, которую вы устанавливаете, как часто они готовы платить, действуют ли на них акции и программы лояльности.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p43"/>
          <p:cNvSpPr/>
          <p:nvPr/>
        </p:nvSpPr>
        <p:spPr>
          <a:xfrm>
            <a:off x="6455302" y="1178560"/>
            <a:ext cx="5049520" cy="5130800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chemeClr val="dk1"/>
            </a:solidFill>
            <a:prstDash val="lg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Формулируем правильные вопросы для проверки: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563" lvl="0" marL="18256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Вы не должны спрашивать о будущей или предполагаемой ситуации, думаем только о текущем опыте пользователя: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563" lvl="0" marL="18256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63035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E63035"/>
                </a:solidFill>
                <a:latin typeface="Arial"/>
                <a:ea typeface="Arial"/>
                <a:cs typeface="Arial"/>
                <a:sym typeface="Arial"/>
              </a:rPr>
              <a:t>Неверно</a:t>
            </a:r>
            <a:r>
              <a:rPr b="0" i="0" lang="ru-RU" sz="1400" u="none" cap="none" strike="noStrike">
                <a:solidFill>
                  <a:srgbClr val="E63035"/>
                </a:solidFill>
                <a:latin typeface="Arial"/>
                <a:ea typeface="Arial"/>
                <a:cs typeface="Arial"/>
                <a:sym typeface="Arial"/>
              </a:rPr>
              <a:t>: Вы бы скачали это приложение? Пойдете на наше мероприятие?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563" lvl="0" marL="18256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Верно</a:t>
            </a:r>
            <a:r>
              <a:rPr b="0" i="0" lang="ru-RU" sz="1400" u="none" cap="none" strike="noStrik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: Как часто вы ходите на подобные мероприятия? </a:t>
            </a:r>
            <a:endParaRPr b="0" i="0" sz="1400" u="none" cap="none" strike="noStrike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562" lvl="0" marL="1825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У вас был опыт скачивания таких приложений?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563" lvl="0" marL="18256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563" lvl="0" marL="18256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Не спрашиваем напрямую отношение пользователя к продукту: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563" lvl="0" marL="18256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63035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E63035"/>
                </a:solidFill>
                <a:latin typeface="Arial"/>
                <a:ea typeface="Arial"/>
                <a:cs typeface="Arial"/>
                <a:sym typeface="Arial"/>
              </a:rPr>
              <a:t>Неверно</a:t>
            </a:r>
            <a:r>
              <a:rPr b="0" i="0" lang="ru-RU" sz="1400" u="none" cap="none" strike="noStrike">
                <a:solidFill>
                  <a:srgbClr val="E63035"/>
                </a:solidFill>
                <a:latin typeface="Arial"/>
                <a:ea typeface="Arial"/>
                <a:cs typeface="Arial"/>
                <a:sym typeface="Arial"/>
              </a:rPr>
              <a:t>: Нравится ли вам мой продукт? Считаете ли вы, что проект актуальный?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563" lvl="0" marL="18256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Верно</a:t>
            </a:r>
            <a:r>
              <a:rPr b="0" i="0" lang="ru-RU" sz="1400" u="none" cap="none" strike="noStrik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: Какие функции вам кажутся более полезными?</a:t>
            </a:r>
            <a:endParaRPr b="0" i="0" sz="1400" u="none" cap="none" strike="noStrike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562" lvl="0" marL="1825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Понимаете ли вы, как работает продукт?</a:t>
            </a:r>
            <a:endParaRPr sz="180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563" lvl="0" marL="18256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E6303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563" lvl="0" marL="18256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Задаём вопросы с открытым ответом, а не только «да / нет», они дают больше информации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44"/>
          <p:cNvSpPr/>
          <p:nvPr/>
        </p:nvSpPr>
        <p:spPr>
          <a:xfrm>
            <a:off x="327875" y="88046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44"/>
          <p:cNvSpPr txBox="1"/>
          <p:nvPr/>
        </p:nvSpPr>
        <p:spPr>
          <a:xfrm>
            <a:off x="246595" y="295199"/>
            <a:ext cx="762420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ГИПОТЕЗЫ ПРОЕКТА | примеры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44"/>
          <p:cNvSpPr/>
          <p:nvPr/>
        </p:nvSpPr>
        <p:spPr>
          <a:xfrm>
            <a:off x="5902515" y="879974"/>
            <a:ext cx="386969" cy="5810193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44"/>
          <p:cNvSpPr txBox="1"/>
          <p:nvPr/>
        </p:nvSpPr>
        <p:spPr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Хороший пример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44"/>
          <p:cNvSpPr txBox="1"/>
          <p:nvPr/>
        </p:nvSpPr>
        <p:spPr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Плохой пример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44"/>
          <p:cNvSpPr txBox="1"/>
          <p:nvPr/>
        </p:nvSpPr>
        <p:spPr>
          <a:xfrm>
            <a:off x="462782" y="1631238"/>
            <a:ext cx="5257298" cy="28007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60% студентов от 18 до 23 лет интересуются музыкой (слушают музыку минимум 4 раза в неделю).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b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65% школьников 8-11 классов еще не выбрали будущую специальность для поступления.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70% людей, которые готовят 2-3 раза в неделю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не знают, что готовить на ужин или обед.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p44"/>
          <p:cNvSpPr txBox="1"/>
          <p:nvPr/>
        </p:nvSpPr>
        <p:spPr>
          <a:xfrm>
            <a:off x="6386062" y="1631238"/>
            <a:ext cx="5176018" cy="3077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Студенты будут рады пользоваться новым сервисом по поиску и прослушиванию музыки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Школьники испытывают сложности с выбором будущей профессии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Если имеются люди для которых знак зодиака партнера играет решающую роль при выборе, то наше приложение поможет облегчить поиск потенциального спутника жизни </a:t>
            </a:r>
            <a:r>
              <a:rPr b="0" i="1" lang="ru-RU" sz="1600" u="none" cap="none" strike="noStrike">
                <a:solidFill>
                  <a:srgbClr val="E63035"/>
                </a:solidFill>
                <a:latin typeface="Arial"/>
                <a:ea typeface="Arial"/>
                <a:cs typeface="Arial"/>
                <a:sym typeface="Arial"/>
              </a:rPr>
              <a:t>(для проверки гипотезы нужно уже разработанное приложение)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2" name="Google Shape;452;p45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453" name="Google Shape;453;p45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4" name="Google Shape;454;p45"/>
            <p:cNvSpPr/>
            <p:nvPr/>
          </p:nvSpPr>
          <p:spPr>
            <a:xfrm>
              <a:off x="419314" y="330200"/>
              <a:ext cx="3228125" cy="46736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5" name="Google Shape;455;p45"/>
            <p:cNvSpPr txBox="1"/>
            <p:nvPr/>
          </p:nvSpPr>
          <p:spPr>
            <a:xfrm>
              <a:off x="542745" y="402364"/>
              <a:ext cx="2967479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 Black"/>
                <a:buNone/>
              </a:pPr>
              <a:r>
                <a:rPr b="0" i="0" lang="ru-RU" sz="18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ГИПОТЕЗЫ ПРОЕКТА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6" name="Google Shape;456;p45"/>
          <p:cNvSpPr txBox="1"/>
          <p:nvPr/>
        </p:nvSpPr>
        <p:spPr>
          <a:xfrm>
            <a:off x="148640" y="797560"/>
            <a:ext cx="6723300" cy="50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000000"/>
                </a:solidFill>
              </a:rPr>
              <a:t>Гипотеза: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374151"/>
                </a:solidFill>
              </a:rPr>
              <a:t>Разработка и внедрение интегрированной системы поддержки для пожилых людей, включающей в себя умное мобильное приложение для мониторинга здоровья, телемедицинские консультации, экстренные вызовы помощи, а также услуги доставки продуктов и помощи с повседневными делами, улучшит их качество жизни, обеспечивая надежную медицинскую поддержку, социальное взаимодействие и удобный доступ к необходимым услугам.</a:t>
            </a:r>
            <a:endParaRPr sz="2200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600" u="none" cap="none" strike="noStrike">
                <a:solidFill>
                  <a:srgbClr val="000000"/>
                </a:solidFill>
              </a:rPr>
              <a:t>Способ проверки: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</a:rPr>
              <a:t>Прежде всего, нужно провести опрос среди </a:t>
            </a:r>
            <a:r>
              <a:rPr lang="ru-RU" sz="1600">
                <a:solidFill>
                  <a:schemeClr val="dk1"/>
                </a:solidFill>
              </a:rPr>
              <a:t>родственников</a:t>
            </a:r>
            <a:r>
              <a:rPr lang="ru-RU" sz="1600">
                <a:solidFill>
                  <a:schemeClr val="dk1"/>
                </a:solidFill>
              </a:rPr>
              <a:t> пожилых людей и добровольцев, чтобы узнать, как они относятся к идее такого приложения.</a:t>
            </a:r>
            <a:endParaRPr sz="16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600" u="none" cap="none" strike="noStrike">
                <a:solidFill>
                  <a:srgbClr val="000000"/>
                </a:solidFill>
              </a:rPr>
              <a:t>Целевое количество респондентов:</a:t>
            </a: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Конкретное число респондентов зависит от множества факторов, включая размер генеральной совокупности (общее число пожилых людей и волонтеров), уровень требуемой достоверности результатов и уровень значимости. Обычно для обеспечения достоверности результатов на уровне 95% и уровня значимости в 5%, необходимо опросить не менее 30-35 респондентов.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45"/>
          <p:cNvSpPr/>
          <p:nvPr/>
        </p:nvSpPr>
        <p:spPr>
          <a:xfrm>
            <a:off x="6871807" y="771696"/>
            <a:ext cx="5049520" cy="5130800"/>
          </a:xfrm>
          <a:prstGeom prst="rect">
            <a:avLst/>
          </a:prstGeom>
          <a:noFill/>
          <a:ln cap="flat" cmpd="sng" w="12700">
            <a:solidFill>
              <a:srgbClr val="08C8D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45"/>
          <p:cNvSpPr txBox="1"/>
          <p:nvPr/>
        </p:nvSpPr>
        <p:spPr>
          <a:xfrm>
            <a:off x="6871800" y="861600"/>
            <a:ext cx="5049600" cy="50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Вопросы для опроса / интервью:</a:t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1" lang="ru-RU" sz="1500">
                <a:solidFill>
                  <a:schemeClr val="dk1"/>
                </a:solidFill>
              </a:rPr>
              <a:t>1.</a:t>
            </a:r>
            <a:r>
              <a:rPr lang="ru-RU" sz="1500">
                <a:solidFill>
                  <a:schemeClr val="dk1"/>
                </a:solidFill>
              </a:rPr>
              <a:t> </a:t>
            </a:r>
            <a:r>
              <a:rPr lang="ru-RU" sz="1500">
                <a:solidFill>
                  <a:schemeClr val="dk1"/>
                </a:solidFill>
              </a:rPr>
              <a:t>Сколько вам лет?</a:t>
            </a:r>
            <a:endParaRPr sz="15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1" lang="ru-RU" sz="1500">
                <a:solidFill>
                  <a:schemeClr val="dk1"/>
                </a:solidFill>
              </a:rPr>
              <a:t>2.</a:t>
            </a:r>
            <a:r>
              <a:rPr lang="ru-RU" sz="1500">
                <a:solidFill>
                  <a:schemeClr val="dk1"/>
                </a:solidFill>
              </a:rPr>
              <a:t> </a:t>
            </a:r>
            <a:r>
              <a:rPr lang="ru-RU" sz="1500">
                <a:solidFill>
                  <a:schemeClr val="dk1"/>
                </a:solidFill>
              </a:rPr>
              <a:t>Сколько свободного времени остаётся у вас после учёбы(работы)?</a:t>
            </a:r>
            <a:endParaRPr sz="15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1" lang="ru-RU" sz="1500">
                <a:solidFill>
                  <a:schemeClr val="dk1"/>
                </a:solidFill>
              </a:rPr>
              <a:t>3.</a:t>
            </a:r>
            <a:r>
              <a:rPr lang="ru-RU" sz="1500">
                <a:solidFill>
                  <a:schemeClr val="dk1"/>
                </a:solidFill>
              </a:rPr>
              <a:t> </a:t>
            </a:r>
            <a:r>
              <a:rPr lang="ru-RU" sz="1500">
                <a:solidFill>
                  <a:schemeClr val="dk1"/>
                </a:solidFill>
              </a:rPr>
              <a:t>Какова ваша близость к пожилому члену семьи?</a:t>
            </a:r>
            <a:endParaRPr sz="15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1" lang="ru-RU" sz="1500">
                <a:solidFill>
                  <a:schemeClr val="dk1"/>
                </a:solidFill>
              </a:rPr>
              <a:t>4.</a:t>
            </a:r>
            <a:r>
              <a:rPr lang="ru-RU" sz="1500">
                <a:solidFill>
                  <a:schemeClr val="dk1"/>
                </a:solidFill>
              </a:rPr>
              <a:t> </a:t>
            </a:r>
            <a:r>
              <a:rPr lang="ru-RU" sz="1500">
                <a:solidFill>
                  <a:schemeClr val="dk1"/>
                </a:solidFill>
              </a:rPr>
              <a:t>Как часто вы посещаете пожилого члена семьи?</a:t>
            </a:r>
            <a:endParaRPr sz="15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1" lang="ru-RU" sz="1500">
                <a:solidFill>
                  <a:schemeClr val="dk1"/>
                </a:solidFill>
              </a:rPr>
              <a:t>5.</a:t>
            </a:r>
            <a:r>
              <a:rPr lang="ru-RU" sz="1500">
                <a:solidFill>
                  <a:schemeClr val="dk1"/>
                </a:solidFill>
              </a:rPr>
              <a:t> </a:t>
            </a:r>
            <a:r>
              <a:rPr lang="ru-RU" sz="1500">
                <a:solidFill>
                  <a:schemeClr val="dk1"/>
                </a:solidFill>
              </a:rPr>
              <a:t>Какие ежедневные задачи представляют для вашего пожилого родственника наибольшие трудности? (Выберите все подходящие варианты)</a:t>
            </a:r>
            <a:endParaRPr sz="15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1" lang="ru-RU" sz="1500">
                <a:solidFill>
                  <a:schemeClr val="dk1"/>
                </a:solidFill>
              </a:rPr>
              <a:t>6.</a:t>
            </a:r>
            <a:r>
              <a:rPr lang="ru-RU" sz="1500">
                <a:solidFill>
                  <a:schemeClr val="dk1"/>
                </a:solidFill>
              </a:rPr>
              <a:t> Имеет ли ваш пожилой родственник доступ к социальным мероприятиям и общению с другими людьми?</a:t>
            </a:r>
            <a:endParaRPr sz="15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1" lang="ru-RU" sz="1500">
                <a:solidFill>
                  <a:schemeClr val="dk1"/>
                </a:solidFill>
              </a:rPr>
              <a:t>7.</a:t>
            </a:r>
            <a:r>
              <a:rPr lang="ru-RU" sz="1500">
                <a:solidFill>
                  <a:schemeClr val="dk1"/>
                </a:solidFill>
              </a:rPr>
              <a:t> Какие виды поддержки вы считаете наиболее важными для вашего пожилого родственника? (Выберите все подходящие варианты)</a:t>
            </a:r>
            <a:endParaRPr sz="15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1" lang="ru-RU" sz="1500">
                <a:solidFill>
                  <a:schemeClr val="dk1"/>
                </a:solidFill>
              </a:rPr>
              <a:t>8.</a:t>
            </a:r>
            <a:r>
              <a:rPr lang="ru-RU" sz="1500">
                <a:solidFill>
                  <a:schemeClr val="dk1"/>
                </a:solidFill>
              </a:rPr>
              <a:t> Готовы ли вы платить 500 рублей в месяц для того что бы волонтёры помогали вашим пожилым родственникам?</a:t>
            </a:r>
            <a:endParaRPr sz="15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1" lang="ru-RU" sz="1500">
                <a:solidFill>
                  <a:schemeClr val="dk1"/>
                </a:solidFill>
              </a:rPr>
              <a:t>9.</a:t>
            </a:r>
            <a:r>
              <a:rPr lang="ru-RU" sz="1500">
                <a:solidFill>
                  <a:schemeClr val="dk1"/>
                </a:solidFill>
              </a:rPr>
              <a:t> Как вы считает целесообразно ли будет использование такого приложения?</a:t>
            </a:r>
            <a:endParaRPr sz="15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3" name="Google Shape;463;p46"/>
          <p:cNvGrpSpPr/>
          <p:nvPr/>
        </p:nvGrpSpPr>
        <p:grpSpPr>
          <a:xfrm>
            <a:off x="0" y="0"/>
            <a:ext cx="12192000" cy="797600"/>
            <a:chOff x="0" y="0"/>
            <a:chExt cx="12192000" cy="797600"/>
          </a:xfrm>
        </p:grpSpPr>
        <p:sp>
          <p:nvSpPr>
            <p:cNvPr id="464" name="Google Shape;464;p46"/>
            <p:cNvSpPr/>
            <p:nvPr/>
          </p:nvSpPr>
          <p:spPr>
            <a:xfrm>
              <a:off x="0" y="0"/>
              <a:ext cx="12192000" cy="590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5" name="Google Shape;465;p46"/>
            <p:cNvSpPr/>
            <p:nvPr/>
          </p:nvSpPr>
          <p:spPr>
            <a:xfrm>
              <a:off x="419314" y="330200"/>
              <a:ext cx="3228000" cy="46740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6" name="Google Shape;466;p46"/>
            <p:cNvSpPr txBox="1"/>
            <p:nvPr/>
          </p:nvSpPr>
          <p:spPr>
            <a:xfrm>
              <a:off x="542745" y="402364"/>
              <a:ext cx="29676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 Black"/>
                <a:buNone/>
              </a:pPr>
              <a:r>
                <a:rPr lang="ru-RU" sz="1700">
                  <a:latin typeface="Arial Black"/>
                  <a:ea typeface="Arial Black"/>
                  <a:cs typeface="Arial Black"/>
                  <a:sym typeface="Arial Black"/>
                </a:rPr>
                <a:t>РЕЗУЛЬТАТЫ ОПРОСА</a:t>
              </a:r>
              <a:endParaRPr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7" name="Google Shape;467;p46"/>
          <p:cNvSpPr txBox="1"/>
          <p:nvPr/>
        </p:nvSpPr>
        <p:spPr>
          <a:xfrm>
            <a:off x="148640" y="797560"/>
            <a:ext cx="6723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p46"/>
          <p:cNvSpPr txBox="1"/>
          <p:nvPr/>
        </p:nvSpPr>
        <p:spPr>
          <a:xfrm>
            <a:off x="6871800" y="861600"/>
            <a:ext cx="50496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Диаграмма ответов в Формах. Вопрос: Как вы считает целесообразно ли будет использование такого приложения?&#10;. Количество ответов: 30 ответов." id="469" name="Google Shape;469;p46" title="Как вы считает целесообразно ли будет использование такого приложения?&#10;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650" y="4118300"/>
            <a:ext cx="5916800" cy="2712701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46"/>
          <p:cNvSpPr txBox="1"/>
          <p:nvPr/>
        </p:nvSpPr>
        <p:spPr>
          <a:xfrm>
            <a:off x="6725675" y="1134625"/>
            <a:ext cx="5056500" cy="27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/>
              <a:t>ВЫВОД: </a:t>
            </a:r>
            <a:r>
              <a:rPr lang="ru-RU" sz="1600">
                <a:solidFill>
                  <a:schemeClr val="dk1"/>
                </a:solidFill>
              </a:rPr>
              <a:t>Большинство опрошенных выразили уверенность в необходимости помощи волонтеров для своих пожилых родственников и выразили готовность оформить постоянную подписку на услуги волонтеров.</a:t>
            </a:r>
            <a:endParaRPr b="1" sz="1600">
              <a:solidFill>
                <a:schemeClr val="dk1"/>
              </a:solidFill>
            </a:endParaRPr>
          </a:p>
        </p:txBody>
      </p:sp>
      <p:pic>
        <p:nvPicPr>
          <p:cNvPr descr="Диаграмма ответов в Формах. Вопрос: Готовы ли вы платить 500 рублей в месяц для того что бы волонтёры помогали вашим пожилым родственникам?&#10;. Количество ответов: 30 ответов." id="471" name="Google Shape;471;p46" title="Готовы ли вы платить 500 рублей в месяц для того что бы волонтёры помогали вашим пожилым родственникам?&#10;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17850" y="4118300"/>
            <a:ext cx="5821752" cy="26408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Диаграмма ответов в Формах. Вопрос: Какие ежедневные задачи представляют для вашего пожилого родственника наибольшие трудности? (Выберите все подходящие варианты)&#10;. Количество ответов: 29 ответов." id="472" name="Google Shape;472;p46" title="Какие ежедневные задачи представляют для вашего пожилого родственника наибольшие трудности? (Выберите все подходящие варианты)&#10;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8650" y="1134635"/>
            <a:ext cx="5834573" cy="2646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47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p47"/>
          <p:cNvSpPr txBox="1"/>
          <p:nvPr/>
        </p:nvSpPr>
        <p:spPr>
          <a:xfrm>
            <a:off x="1102462" y="1184712"/>
            <a:ext cx="7011392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Подготовить небольшой питч в формате «Проблема - Целевая аудитория – Продукт и технология – Основные конкуренты и наша уникальность – Гипотеза проекта».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Выбрать 1 спикера от команды.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Подготовить выступление длительностью не более 2-х минут.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479" name="Google Shape;479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119037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480" name="Google Shape;480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2240116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47"/>
          <p:cNvSpPr txBox="1"/>
          <p:nvPr/>
        </p:nvSpPr>
        <p:spPr>
          <a:xfrm>
            <a:off x="246595" y="295199"/>
            <a:ext cx="210987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ПЛЕНАР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482" name="Google Shape;482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281045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48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48"/>
          <p:cNvSpPr txBox="1"/>
          <p:nvPr/>
        </p:nvSpPr>
        <p:spPr>
          <a:xfrm>
            <a:off x="1102461" y="1184711"/>
            <a:ext cx="7011751" cy="20120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Завершить заполнение всех блоков презентации.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Проверить гипотезу проекта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подготовить вывод (подтвердилась гипотеза или нет) и отчет о проверке (диаграммы с ответами респондентов)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Посмотреть тренды развития рынка вашего продукта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489" name="Google Shape;489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119037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490" name="Google Shape;490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1784876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491" name="Google Shape;491;p48"/>
          <p:cNvSpPr txBox="1"/>
          <p:nvPr/>
        </p:nvSpPr>
        <p:spPr>
          <a:xfrm>
            <a:off x="246595" y="295199"/>
            <a:ext cx="534793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ДОМАШНЕЕ ЗАДАНИЕ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492" name="Google Shape;492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281963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49"/>
          <p:cNvSpPr/>
          <p:nvPr/>
        </p:nvSpPr>
        <p:spPr>
          <a:xfrm>
            <a:off x="0" y="0"/>
            <a:ext cx="12192000" cy="5868365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p49"/>
          <p:cNvSpPr txBox="1"/>
          <p:nvPr/>
        </p:nvSpPr>
        <p:spPr>
          <a:xfrm>
            <a:off x="732731" y="2482813"/>
            <a:ext cx="2534668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 Black"/>
              <a:buNone/>
            </a:pPr>
            <a:r>
              <a:rPr lang="ru-RU" sz="44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ДЕНЬ 3</a:t>
            </a:r>
            <a:endParaRPr b="0" i="0" sz="4400" u="none" cap="none" strike="noStrike">
              <a:solidFill>
                <a:srgbClr val="FFFFF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499" name="Google Shape;499;p49"/>
          <p:cNvSpPr txBox="1"/>
          <p:nvPr/>
        </p:nvSpPr>
        <p:spPr>
          <a:xfrm>
            <a:off x="732731" y="3223593"/>
            <a:ext cx="652909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Оценка рынка. Бизнес-модель. Ресурсы. Результаты.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0" name="Google Shape;500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19097" y="6091773"/>
            <a:ext cx="995423" cy="5997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50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6" name="Google Shape;506;p50"/>
          <p:cNvSpPr txBox="1"/>
          <p:nvPr/>
        </p:nvSpPr>
        <p:spPr>
          <a:xfrm>
            <a:off x="1102457" y="1184709"/>
            <a:ext cx="7369736" cy="27435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Опишите тренд развития рынка вашего продукта: растет рынок или падает?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Для этого можете также использовать любые достоверные источники, например: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b="0" i="0" lang="ru-RU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статистика запросов в Яндексе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-</a:t>
            </a:r>
            <a:r>
              <a:rPr b="0" i="0" lang="ru-RU" sz="1400" u="sng" cap="none" strike="noStrike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 исследования Яндекса</a:t>
            </a:r>
            <a:r>
              <a:rPr b="0" i="0" lang="ru-RU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- </a:t>
            </a:r>
            <a:r>
              <a:rPr b="0" i="0" lang="ru-RU" sz="1400" u="sng" cap="none" strike="noStrike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исследования Сбера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Предположите, какую </a:t>
            </a: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долю рынка в %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может занять ваш продукт при существовании текущих конкурентов (какая доля аудитории всего рынка будет покупать ваш продукт)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507" name="Google Shape;507;p5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7781" y="114407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508" name="Google Shape;508;p5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7779" y="303814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Часы контур" id="509" name="Google Shape;509;p5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87781" y="5844269"/>
            <a:ext cx="555332" cy="555332"/>
          </a:xfrm>
          <a:prstGeom prst="rect">
            <a:avLst/>
          </a:prstGeom>
          <a:noFill/>
          <a:ln>
            <a:noFill/>
          </a:ln>
        </p:spPr>
      </p:pic>
      <p:sp>
        <p:nvSpPr>
          <p:cNvPr id="510" name="Google Shape;510;p50"/>
          <p:cNvSpPr txBox="1"/>
          <p:nvPr/>
        </p:nvSpPr>
        <p:spPr>
          <a:xfrm>
            <a:off x="1102461" y="5937269"/>
            <a:ext cx="114165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 минут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50"/>
          <p:cNvSpPr txBox="1"/>
          <p:nvPr/>
        </p:nvSpPr>
        <p:spPr>
          <a:xfrm>
            <a:off x="246595" y="295199"/>
            <a:ext cx="631615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ОЦЕНКА РЫНКА | задание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51"/>
          <p:cNvSpPr/>
          <p:nvPr/>
        </p:nvSpPr>
        <p:spPr>
          <a:xfrm>
            <a:off x="327875" y="88046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E630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17;p51"/>
          <p:cNvSpPr txBox="1"/>
          <p:nvPr/>
        </p:nvSpPr>
        <p:spPr>
          <a:xfrm>
            <a:off x="246595" y="295199"/>
            <a:ext cx="6466835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ОЦЕНКА РЫНКА | примеры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8" name="Google Shape;518;p51"/>
          <p:cNvSpPr/>
          <p:nvPr/>
        </p:nvSpPr>
        <p:spPr>
          <a:xfrm>
            <a:off x="5902515" y="879974"/>
            <a:ext cx="386969" cy="5810193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9" name="Google Shape;519;p51"/>
          <p:cNvSpPr txBox="1"/>
          <p:nvPr/>
        </p:nvSpPr>
        <p:spPr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Хороший пример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p51"/>
          <p:cNvSpPr txBox="1"/>
          <p:nvPr/>
        </p:nvSpPr>
        <p:spPr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Плохой пример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1" name="Google Shape;521;p51"/>
          <p:cNvSpPr txBox="1"/>
          <p:nvPr/>
        </p:nvSpPr>
        <p:spPr>
          <a:xfrm>
            <a:off x="6514286" y="1767840"/>
            <a:ext cx="522051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 данным источников, наш рынок растет.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Мы хотим занять 100% рынка.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2" name="Google Shape;522;p51"/>
          <p:cNvSpPr txBox="1"/>
          <p:nvPr/>
        </p:nvSpPr>
        <p:spPr>
          <a:xfrm>
            <a:off x="552676" y="1767840"/>
            <a:ext cx="5220513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Рынок умных трекеров для бега за период с 2020 по 2023 гг. показывает рост в 10% ежегодно (по данным агентства X).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Несмотря на существующих конкурентов в лице компаний Fitbit, Garmin, Apple, Samsung, мы стремимся занять 15% российского рынка за счет …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7" name="Google Shape;527;p52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528" name="Google Shape;528;p52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9" name="Google Shape;529;p52"/>
            <p:cNvSpPr/>
            <p:nvPr/>
          </p:nvSpPr>
          <p:spPr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0" name="Google Shape;530;p52"/>
            <p:cNvSpPr txBox="1"/>
            <p:nvPr/>
          </p:nvSpPr>
          <p:spPr>
            <a:xfrm>
              <a:off x="804836" y="402364"/>
              <a:ext cx="2206053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 Black"/>
                <a:buNone/>
              </a:pPr>
              <a:r>
                <a:rPr b="0" i="0" lang="ru-RU" sz="18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ОБЪЁМ РЫНКА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31" name="Google Shape;531;p52"/>
          <p:cNvSpPr txBox="1"/>
          <p:nvPr/>
        </p:nvSpPr>
        <p:spPr>
          <a:xfrm>
            <a:off x="145700" y="947400"/>
            <a:ext cx="11899500" cy="48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/>
              <a:t>Рынок мобильных приложений, соединяющих пожилых людей с добровольцами для бытовой помощи и медицинской поддержки, является относительно новым, но стремительно развивающимся сектором. С развитием технологий и ростом числа пожилых людей, которые нуждаются в помощи и поддержке, данные приложения становятся все более востребованными. </a:t>
            </a:r>
            <a:endParaRPr sz="18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/>
              <a:t>Важно отметить, что рынок этого типа приложений может быть локализован в разных странах и регионах, в зависимости от спроса и готовности пользователей воспользоваться этими услугами. Однако, с приростом числа пожилых людей и увеличением осведомленности о таких приложениях, рынок в целом имеет потенциал для дальнейшего роста.</a:t>
            </a:r>
            <a:endParaRPr sz="18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/>
              <a:t>Основными конкурентами нашего рынка являются: </a:t>
            </a:r>
            <a:r>
              <a:rPr lang="ru-RU" sz="1800">
                <a:solidFill>
                  <a:schemeClr val="dk1"/>
                </a:solidFill>
              </a:rPr>
              <a:t>Empowerji; Be My Eyes</a:t>
            </a:r>
            <a:r>
              <a:rPr lang="ru-RU" sz="1800"/>
              <a:t>; </a:t>
            </a:r>
            <a:r>
              <a:rPr lang="ru-RU" sz="1800">
                <a:solidFill>
                  <a:schemeClr val="dk1"/>
                </a:solidFill>
              </a:rPr>
              <a:t>AARP Now</a:t>
            </a:r>
            <a:r>
              <a:rPr lang="ru-RU" sz="1800"/>
              <a:t>; </a:t>
            </a:r>
            <a:r>
              <a:rPr lang="ru-RU" sz="1800">
                <a:solidFill>
                  <a:schemeClr val="dk1"/>
                </a:solidFill>
              </a:rPr>
              <a:t>Life360; Lively; Приложение «Помощь»</a:t>
            </a:r>
            <a:r>
              <a:rPr lang="ru-RU" sz="1800"/>
              <a:t>.</a:t>
            </a:r>
            <a:r>
              <a:rPr lang="ru-RU" sz="1800"/>
              <a:t> </a:t>
            </a:r>
            <a:endParaRPr sz="18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/>
              <a:t>Несмотря на наших конкурентов, Мы стремимся войти на рынок труда с огромным потенциалом конкуренции и начать с небольшой доли в 5%, но с нашей преданностью к качеству и инновациям, мы уверены, что сможем постепенно увеличить свою долю до 15 - 20% в ближайшие два-три года.</a:t>
            </a:r>
            <a:endParaRPr sz="18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53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53"/>
          <p:cNvSpPr txBox="1"/>
          <p:nvPr/>
        </p:nvSpPr>
        <p:spPr>
          <a:xfrm>
            <a:off x="1102458" y="1184710"/>
            <a:ext cx="10579870" cy="33836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Опишите </a:t>
            </a: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модель монетизации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AutoNum type="arabicPeriod"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Определите, как вы будете продавать продукт (некоторые из вариантов можно найти </a:t>
            </a:r>
            <a:b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 </a:t>
            </a:r>
            <a:r>
              <a:rPr b="0" i="0" lang="ru-RU" sz="1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статье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AutoNum type="arabicPeriod"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Установите стоимость продукта и регулярность платежей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AutoNum type="arabicPeriod"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Выберите каналы сбыта (на какой площадке вы будете продавать)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Опишите </a:t>
            </a: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маркетинговую стратегию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AutoNum type="arabicPeriod"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Сформулируйте ценностное предложение (ценность, которую вы приносите пользователю)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AutoNum type="arabicPeriod"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Перечислите каналы взаимодействия с пользователем (как пользователь узнает о вашем продукте)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Перечислите ваших основных </a:t>
            </a: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партнёров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(компании / организации / отдельные лица)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538" name="Google Shape;538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781" y="114407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539" name="Google Shape;539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779" y="2833989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Часы контур" id="540" name="Google Shape;540;p5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7781" y="5844269"/>
            <a:ext cx="555332" cy="555332"/>
          </a:xfrm>
          <a:prstGeom prst="rect">
            <a:avLst/>
          </a:prstGeom>
          <a:noFill/>
          <a:ln>
            <a:noFill/>
          </a:ln>
        </p:spPr>
      </p:pic>
      <p:sp>
        <p:nvSpPr>
          <p:cNvPr id="541" name="Google Shape;541;p53"/>
          <p:cNvSpPr txBox="1"/>
          <p:nvPr/>
        </p:nvSpPr>
        <p:spPr>
          <a:xfrm>
            <a:off x="1102461" y="5937269"/>
            <a:ext cx="114165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 минут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p53"/>
          <p:cNvSpPr txBox="1"/>
          <p:nvPr/>
        </p:nvSpPr>
        <p:spPr>
          <a:xfrm>
            <a:off x="246595" y="295199"/>
            <a:ext cx="658225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БИЗНЕС-МОДЕЛЬ | задание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543" name="Google Shape;543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779" y="4170212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54"/>
          <p:cNvSpPr/>
          <p:nvPr/>
        </p:nvSpPr>
        <p:spPr>
          <a:xfrm>
            <a:off x="327875" y="88046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9" name="Google Shape;549;p54"/>
          <p:cNvSpPr txBox="1"/>
          <p:nvPr/>
        </p:nvSpPr>
        <p:spPr>
          <a:xfrm>
            <a:off x="246595" y="295199"/>
            <a:ext cx="673293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БИЗНЕС-МОДЕЛЬ | примеры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p54"/>
          <p:cNvSpPr/>
          <p:nvPr/>
        </p:nvSpPr>
        <p:spPr>
          <a:xfrm>
            <a:off x="5902515" y="879974"/>
            <a:ext cx="386969" cy="581019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p54"/>
          <p:cNvSpPr txBox="1"/>
          <p:nvPr/>
        </p:nvSpPr>
        <p:spPr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Хороший пример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p54"/>
          <p:cNvSpPr txBox="1"/>
          <p:nvPr/>
        </p:nvSpPr>
        <p:spPr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Плохой пример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p54"/>
          <p:cNvSpPr txBox="1"/>
          <p:nvPr/>
        </p:nvSpPr>
        <p:spPr>
          <a:xfrm>
            <a:off x="6514286" y="1565880"/>
            <a:ext cx="5220513" cy="24622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Модель монетизации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мы будем продавать продукт в магазинах города по стоимости от 20 000 до 50 000.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Каналы сбыта: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магазины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у нас нет конкурентов, поэтому это лучшее решение, которое вы найдете на рынке.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Каналы взаимодействия с ЦА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реклама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Партнёры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компании Тюмени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4" name="Google Shape;554;p54"/>
          <p:cNvSpPr txBox="1"/>
          <p:nvPr/>
        </p:nvSpPr>
        <p:spPr>
          <a:xfrm>
            <a:off x="552676" y="1565880"/>
            <a:ext cx="5220513" cy="54784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Модель монетизации 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для приложения по доставке еды: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Мы собираемся брать комиссию с ресторанов, включенных в перечень нашего приложения, в размере 15% с каждого заказа.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Пользователи приложения оплачивают только заказ. В случае, если доставка осуществляется в отдаленные районы города, назначается дополнительная плата в размере от 100 до 300 рублей с заказа.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Каналы сбыта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приложение, через которое оформляются заказы.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мы гарантируем, что заказ будет доставлен менее чем за 40 минут в усовершенствованном термокоробе.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Каналы взаимодействия с ЦА: 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приложение, сайт, таргетированная реклама Вконтакте, программы лояльности и внешняя реклама.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Партнёры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ресторанные сети Тюмени (Sobolov rest, Максим), курьерские и логистические компании («Сервис Экспресс»), индивидуальные курьеры.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9" name="Google Shape;559;p55"/>
          <p:cNvGrpSpPr/>
          <p:nvPr/>
        </p:nvGrpSpPr>
        <p:grpSpPr>
          <a:xfrm>
            <a:off x="0" y="0"/>
            <a:ext cx="12192000" cy="681550"/>
            <a:chOff x="0" y="0"/>
            <a:chExt cx="12192000" cy="681550"/>
          </a:xfrm>
        </p:grpSpPr>
        <p:sp>
          <p:nvSpPr>
            <p:cNvPr id="560" name="Google Shape;560;p55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1" name="Google Shape;561;p55"/>
            <p:cNvSpPr/>
            <p:nvPr/>
          </p:nvSpPr>
          <p:spPr>
            <a:xfrm>
              <a:off x="419303" y="214150"/>
              <a:ext cx="2977200" cy="46740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2" name="Google Shape;562;p55"/>
            <p:cNvSpPr txBox="1"/>
            <p:nvPr/>
          </p:nvSpPr>
          <p:spPr>
            <a:xfrm>
              <a:off x="675042" y="263189"/>
              <a:ext cx="24657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 Black"/>
                <a:buNone/>
              </a:pPr>
              <a:r>
                <a:rPr b="0" i="0" lang="ru-RU" sz="18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БИЗНЕС-МОДЕЛЬ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63" name="Google Shape;563;p55"/>
          <p:cNvSpPr txBox="1"/>
          <p:nvPr/>
        </p:nvSpPr>
        <p:spPr>
          <a:xfrm>
            <a:off x="325125" y="747012"/>
            <a:ext cx="6687000" cy="3971100"/>
          </a:xfrm>
          <a:prstGeom prst="rect">
            <a:avLst/>
          </a:prstGeom>
          <a:noFill/>
          <a:ln cap="flat" cmpd="sng" w="9525">
            <a:solidFill>
              <a:srgbClr val="08C8D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C8D6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08C8D6"/>
                </a:solidFill>
                <a:latin typeface="Arial"/>
                <a:ea typeface="Arial"/>
                <a:cs typeface="Arial"/>
                <a:sym typeface="Arial"/>
              </a:rPr>
              <a:t>Модель монетизации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000000"/>
                </a:solidFill>
              </a:rPr>
              <a:t>Модель монетизации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ru-RU" sz="1800"/>
              <a:t>Мы предлагаем нашим клиентам ежемесячную подписку в размере 499 рублей за использование приложения. Если человек относится к группе людей с ограниченными возможностями или является ветераном, им предлагается скидка в размере 30%,снижая цену подписки до 349 рублей в месяц.</a:t>
            </a:r>
            <a:endParaRPr sz="18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000000"/>
                </a:solidFill>
              </a:rPr>
              <a:t>Стоимость и регулярность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ru-RU" sz="1800"/>
              <a:t>499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рублей </a:t>
            </a:r>
            <a:r>
              <a:rPr lang="ru-RU" sz="1800"/>
              <a:t>без скидки и 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349 рублей</a:t>
            </a:r>
            <a:r>
              <a:rPr lang="ru-RU" sz="1800"/>
              <a:t> по скидке ежемесячно.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000000"/>
                </a:solidFill>
              </a:rPr>
              <a:t>Основные каналы сбыта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i="1" lang="ru-RU" sz="1800"/>
              <a:t>Google Play</a:t>
            </a:r>
            <a:r>
              <a:rPr lang="ru-RU" sz="1800"/>
              <a:t> для смартфонов на платформе Android / </a:t>
            </a:r>
            <a:r>
              <a:rPr i="1" lang="ru-RU" sz="1800"/>
              <a:t>App Store</a:t>
            </a:r>
            <a:r>
              <a:rPr lang="ru-RU" sz="1800"/>
              <a:t> для смартфонов на платформе iOS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4" name="Google Shape;564;p55"/>
          <p:cNvSpPr txBox="1"/>
          <p:nvPr/>
        </p:nvSpPr>
        <p:spPr>
          <a:xfrm>
            <a:off x="329325" y="4783575"/>
            <a:ext cx="6678600" cy="2031900"/>
          </a:xfrm>
          <a:prstGeom prst="rect">
            <a:avLst/>
          </a:prstGeom>
          <a:noFill/>
          <a:ln cap="flat" cmpd="sng" w="9525">
            <a:solidFill>
              <a:srgbClr val="08C8D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C8D6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08C8D6"/>
                </a:solidFill>
                <a:latin typeface="Arial"/>
                <a:ea typeface="Arial"/>
                <a:cs typeface="Arial"/>
                <a:sym typeface="Arial"/>
              </a:rPr>
              <a:t>Маркетинг и продвижение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000000"/>
                </a:solidFill>
              </a:rPr>
              <a:t>Ценностное предложение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Наш проект обеспечит вашим родственникам комфортную жизнь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000000"/>
                </a:solidFill>
              </a:rPr>
              <a:t>Основные каналы взаимодействия с пользователем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ru-RU" sz="1800"/>
              <a:t> Электронная почта, СМС- уведомления, Соц. Сети (ВКонтакте, Одноклассники)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5" name="Google Shape;565;p55"/>
          <p:cNvSpPr txBox="1"/>
          <p:nvPr/>
        </p:nvSpPr>
        <p:spPr>
          <a:xfrm>
            <a:off x="7140550" y="2191400"/>
            <a:ext cx="4930200" cy="3140100"/>
          </a:xfrm>
          <a:prstGeom prst="rect">
            <a:avLst/>
          </a:prstGeom>
          <a:noFill/>
          <a:ln cap="flat" cmpd="sng" w="9525">
            <a:solidFill>
              <a:srgbClr val="08C8D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C8D6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08C8D6"/>
                </a:solidFill>
                <a:latin typeface="Arial"/>
                <a:ea typeface="Arial"/>
                <a:cs typeface="Arial"/>
                <a:sym typeface="Arial"/>
              </a:rPr>
              <a:t>Партнёры:</a:t>
            </a:r>
            <a:r>
              <a:rPr b="1" lang="ru-RU" sz="1800">
                <a:solidFill>
                  <a:srgbClr val="08C8D6"/>
                </a:solidFill>
              </a:rPr>
              <a:t>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ru-RU" sz="1800"/>
              <a:t>Тюменский региональный благотворительный фонд “Старшее поколение” 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br>
              <a:rPr lang="ru-RU" sz="1800"/>
            </a:br>
            <a:r>
              <a:rPr lang="ru-RU" sz="1800"/>
              <a:t>Российский негосударственный благотворительный фонд “Старость в радость”</a:t>
            </a:r>
            <a:br>
              <a:rPr lang="ru-RU" sz="1800"/>
            </a:br>
            <a:br>
              <a:rPr lang="ru-RU" sz="1800"/>
            </a:br>
            <a:r>
              <a:rPr lang="ru-RU" sz="1800"/>
              <a:t>Сеть социальных аптек “МедФарм”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56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571" name="Google Shape;571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1242331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572" name="Google Shape;572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2425848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Часы контур" id="573" name="Google Shape;573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97541" y="5908381"/>
            <a:ext cx="555332" cy="555332"/>
          </a:xfrm>
          <a:prstGeom prst="rect">
            <a:avLst/>
          </a:prstGeom>
          <a:noFill/>
          <a:ln>
            <a:noFill/>
          </a:ln>
        </p:spPr>
      </p:pic>
      <p:sp>
        <p:nvSpPr>
          <p:cNvPr id="574" name="Google Shape;574;p56"/>
          <p:cNvSpPr txBox="1"/>
          <p:nvPr/>
        </p:nvSpPr>
        <p:spPr>
          <a:xfrm>
            <a:off x="10612221" y="6001381"/>
            <a:ext cx="114165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40 минут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5" name="Google Shape;575;p56"/>
          <p:cNvSpPr txBox="1"/>
          <p:nvPr/>
        </p:nvSpPr>
        <p:spPr>
          <a:xfrm>
            <a:off x="246595" y="295199"/>
            <a:ext cx="477566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РЕСУРСЫ | задание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576" name="Google Shape;576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3841194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577" name="Google Shape;577;p56"/>
          <p:cNvSpPr txBox="1"/>
          <p:nvPr/>
        </p:nvSpPr>
        <p:spPr>
          <a:xfrm>
            <a:off x="1202208" y="1229359"/>
            <a:ext cx="9507510" cy="47857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Определите перечень задач, которые вам нужно выполнить, чтобы реализовать проект. Перед этим советуем обсудить с командой </a:t>
            </a: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«точку завершение проекта» 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(как вы поймете, что проект реализован).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Оформите план реализации проекта в виде </a:t>
            </a: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Диаграммы Ганта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на которой отражаются задачи и закрашивается срок их исполнения. Посчитайте, сколько месяцев вам необходимо на реализацию проекта.</a:t>
            </a:r>
            <a:b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P.S. В зависимости от продолжительности проекта, план можно составлять в днях / неделях / месяцах (как будет удобнее).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Определите, какие </a:t>
            </a: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расходы 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вам необходимо понести в каждый месяц реализации. Посчитайте, с какого месяца вы начнете продавать продукт и сколько примерно будете зарабатывать.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P.S. Если у вас социальный проект, то можете не заполнять выручку от продаж, но указать размер привлеченных средств (гранта / инвестиций), которые планируете получить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Оформите </a:t>
            </a: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финансовый план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проекта и посчитайте, через сколько месяцев ваши доходы превысят расходы.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578" name="Google Shape;578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5395487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57"/>
          <p:cNvSpPr/>
          <p:nvPr/>
        </p:nvSpPr>
        <p:spPr>
          <a:xfrm>
            <a:off x="327875" y="88046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4" name="Google Shape;584;p57"/>
          <p:cNvSpPr txBox="1"/>
          <p:nvPr/>
        </p:nvSpPr>
        <p:spPr>
          <a:xfrm>
            <a:off x="246595" y="295199"/>
            <a:ext cx="492634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РЕСУРСЫ | примеры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5" name="Google Shape;585;p57"/>
          <p:cNvSpPr txBox="1"/>
          <p:nvPr/>
        </p:nvSpPr>
        <p:spPr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Хороший пример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86" name="Google Shape;586;p57"/>
          <p:cNvGraphicFramePr/>
          <p:nvPr/>
        </p:nvGraphicFramePr>
        <p:xfrm>
          <a:off x="686259" y="162619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{38767E66-E13D-404E-8EC3-A664556D7905}</a:tableStyleId>
              </a:tblPr>
              <a:tblGrid>
                <a:gridCol w="3043475"/>
                <a:gridCol w="1224000"/>
                <a:gridCol w="1224000"/>
                <a:gridCol w="1224000"/>
                <a:gridCol w="684000"/>
                <a:gridCol w="684000"/>
                <a:gridCol w="684000"/>
                <a:gridCol w="684000"/>
                <a:gridCol w="684000"/>
                <a:gridCol w="684000"/>
              </a:tblGrid>
              <a:tr h="242400"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Задача</a:t>
                      </a:r>
                      <a:endParaRPr sz="1800" u="none" cap="none" strike="noStrike"/>
                    </a:p>
                  </a:txBody>
                  <a:tcPr marT="10175" marB="10175" marR="15250" marL="152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95959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Дата</a:t>
                      </a:r>
                      <a:br>
                        <a:rPr b="1" lang="ru-RU" sz="12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b="1" lang="ru-RU" sz="12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начала</a:t>
                      </a:r>
                      <a:endParaRPr sz="1800" u="none" cap="none" strike="noStrike"/>
                    </a:p>
                  </a:txBody>
                  <a:tcPr marT="10175" marB="10175" marR="15250" marL="152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95959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Дата завершения</a:t>
                      </a:r>
                      <a:endParaRPr sz="1800" u="none" cap="none" strike="noStrike"/>
                    </a:p>
                  </a:txBody>
                  <a:tcPr marT="10175" marB="10175" marR="15250" marL="152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95959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Ответственный </a:t>
                      </a:r>
                      <a:br>
                        <a:rPr b="1" lang="ru-RU" sz="12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b="1" lang="ru-RU" sz="12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от команды</a:t>
                      </a:r>
                      <a:endParaRPr sz="1800" u="none" cap="none" strike="noStrike"/>
                    </a:p>
                  </a:txBody>
                  <a:tcPr marT="10175" marB="10175" marR="15250" marL="152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95959"/>
                    </a:solidFill>
                  </a:tcPr>
                </a:tc>
                <a:tc gridSpan="6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2023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95959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</a:tr>
              <a:tr h="413225">
                <a:tc vMerge="1"/>
                <a:tc vMerge="1"/>
                <a:tc vMerge="1"/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апрель</a:t>
                      </a:r>
                      <a:endParaRPr sz="1800" u="none" cap="none" strike="noStrike"/>
                    </a:p>
                  </a:txBody>
                  <a:tcPr marT="10175" marB="10175" marR="15250" marL="152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май</a:t>
                      </a:r>
                      <a:endParaRPr sz="1800" u="none" cap="none" strike="noStrike"/>
                    </a:p>
                  </a:txBody>
                  <a:tcPr marT="10175" marB="10175" marR="15250" marL="152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июнь</a:t>
                      </a:r>
                      <a:endParaRPr sz="1800" u="none" cap="none" strike="noStrike"/>
                    </a:p>
                  </a:txBody>
                  <a:tcPr marT="10175" marB="10175" marR="15250" marL="152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июль</a:t>
                      </a:r>
                      <a:endParaRPr sz="1800" u="none" cap="none" strike="noStrike"/>
                    </a:p>
                  </a:txBody>
                  <a:tcPr marT="10175" marB="10175" marR="15250" marL="152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август</a:t>
                      </a:r>
                      <a:endParaRPr sz="1800" u="none" cap="none" strike="noStrike"/>
                    </a:p>
                  </a:txBody>
                  <a:tcPr marT="10175" marB="10175" marR="15250" marL="152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сентябрь</a:t>
                      </a:r>
                      <a:endParaRPr sz="1800" u="none" cap="none" strike="noStrike"/>
                    </a:p>
                  </a:txBody>
                  <a:tcPr marT="10175" marB="10175" marR="15250" marL="152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233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Разработка концепции проекта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10.04.2023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16.04.2023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Максим Л.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41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Согласование проекта с Управлением корпоративными коммуникациями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17.04.2023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23.04.2023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Максим Д.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41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Определение перечня спикеров подкаста (не менее 6)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24.04.2023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14.05.2023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Алексей К./</a:t>
                      </a:r>
                      <a:b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Константин Л.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3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Запись подкастов (1 выпуск)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22.05.2023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16.06.2023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Алёна Г.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1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Публикация, продвижение, рассылка по сотрудникам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17.06.2023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29.06.2023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Артур А.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96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Сбор обратной связи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30.06.2023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04.07.2023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Анастасия Г.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3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Запись подкастов (2,3 выпуск)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05.07.2023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14.07.2023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Алёна Г.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1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Публикация, продвижение, рассылка по сотрудникам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15.07.2023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16.07.2023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Максим Д.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96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Сбор обратной связи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17.07.2023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20.07.2023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Алёна Г.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3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Запись подкастов (4,5,6 выпуск)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21.07.2023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06.08.2023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Алёна Г.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1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Публикация, продвижение, рассылка по сотрудникам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07.08.2023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08.08.2023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Максим Д.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96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Сбор обратной связи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09.08.2023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12.08.2023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4546A"/>
                        </a:buClr>
                        <a:buSzPts val="1200"/>
                        <a:buFont typeface="Arial"/>
                        <a:buNone/>
                      </a:pPr>
                      <a:r>
                        <a:rPr b="0"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Алёна Г.</a:t>
                      </a:r>
                      <a:endParaRPr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1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Формирование итогового отчета о реализации проекта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13.08.2023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08.09.2023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4546A"/>
                        </a:buClr>
                        <a:buSzPts val="1200"/>
                        <a:buFont typeface="Arial"/>
                        <a:buNone/>
                      </a:pPr>
                      <a:r>
                        <a:rPr b="0" i="1" lang="ru-RU" sz="12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Алёна Г.</a:t>
                      </a:r>
                      <a:endParaRPr sz="1800" u="none" cap="none" strike="noStrike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58"/>
          <p:cNvSpPr/>
          <p:nvPr/>
        </p:nvSpPr>
        <p:spPr>
          <a:xfrm>
            <a:off x="327875" y="88046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2" name="Google Shape;592;p58"/>
          <p:cNvSpPr txBox="1"/>
          <p:nvPr/>
        </p:nvSpPr>
        <p:spPr>
          <a:xfrm>
            <a:off x="246595" y="295199"/>
            <a:ext cx="492634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РЕСУРСЫ | примеры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3" name="Google Shape;593;p58"/>
          <p:cNvSpPr txBox="1"/>
          <p:nvPr/>
        </p:nvSpPr>
        <p:spPr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Хороший пример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94" name="Google Shape;594;p58"/>
          <p:cNvGraphicFramePr/>
          <p:nvPr/>
        </p:nvGraphicFramePr>
        <p:xfrm>
          <a:off x="528318" y="163123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{F2D11E3A-BA8E-4055-A682-C61F2A394EF8}</a:tableStyleId>
              </a:tblPr>
              <a:tblGrid>
                <a:gridCol w="3185450"/>
                <a:gridCol w="954375"/>
                <a:gridCol w="954375"/>
                <a:gridCol w="954375"/>
                <a:gridCol w="954375"/>
                <a:gridCol w="954375"/>
                <a:gridCol w="954375"/>
                <a:gridCol w="954375"/>
                <a:gridCol w="954375"/>
              </a:tblGrid>
              <a:tr h="2623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янв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фев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март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апр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май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июнь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июль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авг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262300">
                <a:tc gridSpan="9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Доходы: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Выручка от продажи продукции (цена продукта: 2500 руб)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25 000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125 000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150 000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250 000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375 000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500 000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Инвестиции / гранты / кредиты (если есть)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262300">
                <a:tc gridSpan="9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Расходы: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2623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Заработная плата специалистов: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23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 Разработчик приложения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100 000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100 000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23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 Дизайнер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30 000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23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 Команда проекта (3 человека)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150 000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150 000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150 000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150 000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150 000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200 000 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250 000 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250 000 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23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Реклама и продвижение: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23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 Оплата услуг SMM-менеджера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50 000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50 000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50 000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50 000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50 000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50 000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23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 Рекламный бюджет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75 000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75 000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45 000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45 000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45 000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45 000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23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Комиссия за выход в магазины приложений (Play Market, App Store)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10 000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23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 (доходы – расходы)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- 280 000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- 250 000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- 260 000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- 150 000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- 95 000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- 45 000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30 000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155 000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</a:tr>
            </a:tbl>
          </a:graphicData>
        </a:graphic>
      </p:graphicFrame>
      <p:sp>
        <p:nvSpPr>
          <p:cNvPr id="595" name="Google Shape;595;p58"/>
          <p:cNvSpPr txBox="1"/>
          <p:nvPr/>
        </p:nvSpPr>
        <p:spPr>
          <a:xfrm>
            <a:off x="481852" y="6110426"/>
            <a:ext cx="5323765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Запрашиваемая сумма инвестиций: 1 080 000 рублей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0" name="Google Shape;600;p59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601" name="Google Shape;601;p59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2" name="Google Shape;602;p59"/>
            <p:cNvSpPr/>
            <p:nvPr/>
          </p:nvSpPr>
          <p:spPr>
            <a:xfrm>
              <a:off x="419314" y="330200"/>
              <a:ext cx="4306649" cy="46736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3" name="Google Shape;603;p59"/>
            <p:cNvSpPr txBox="1"/>
            <p:nvPr/>
          </p:nvSpPr>
          <p:spPr>
            <a:xfrm>
              <a:off x="492113" y="402364"/>
              <a:ext cx="4233851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 Black"/>
                <a:buNone/>
              </a:pPr>
              <a:r>
                <a:rPr b="0" i="0" lang="ru-RU" sz="18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РЕСУРСЫ: ДИАГРАММА ГАНТА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04" name="Google Shape;604;p59"/>
          <p:cNvSpPr txBox="1"/>
          <p:nvPr/>
        </p:nvSpPr>
        <p:spPr>
          <a:xfrm>
            <a:off x="345440" y="6076072"/>
            <a:ext cx="660552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Общий срок реализации проекта:_____ месяцев </a:t>
            </a:r>
            <a:r>
              <a:rPr b="0" i="0" lang="ru-RU" sz="1600" u="none" cap="none" strike="noStrike">
                <a:solidFill>
                  <a:srgbClr val="E63035"/>
                </a:solidFill>
                <a:latin typeface="Arial"/>
                <a:ea typeface="Arial"/>
                <a:cs typeface="Arial"/>
                <a:sym typeface="Arial"/>
              </a:rPr>
              <a:t>(не более 3-х лет)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605" name="Google Shape;605;p59"/>
          <p:cNvGraphicFramePr/>
          <p:nvPr/>
        </p:nvGraphicFramePr>
        <p:xfrm>
          <a:off x="419314" y="112776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{38767E66-E13D-404E-8EC3-A664556D7905}</a:tableStyleId>
              </a:tblPr>
              <a:tblGrid>
                <a:gridCol w="2116125"/>
                <a:gridCol w="1075025"/>
                <a:gridCol w="1075025"/>
                <a:gridCol w="866600"/>
                <a:gridCol w="404775"/>
                <a:gridCol w="708950"/>
                <a:gridCol w="452650"/>
                <a:gridCol w="452650"/>
                <a:gridCol w="452650"/>
                <a:gridCol w="452650"/>
                <a:gridCol w="452650"/>
                <a:gridCol w="665925"/>
                <a:gridCol w="665925"/>
                <a:gridCol w="665925"/>
                <a:gridCol w="665925"/>
              </a:tblGrid>
              <a:tr h="4132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Задача</a:t>
                      </a:r>
                      <a:endParaRPr sz="1600" u="none" cap="none" strike="noStrike"/>
                    </a:p>
                  </a:txBody>
                  <a:tcPr marT="45725" marB="45725" marR="91450" marL="91450" anchor="ctr"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Дата начала</a:t>
                      </a:r>
                      <a:endParaRPr sz="1600" u="none" cap="none" strike="noStrike"/>
                    </a:p>
                  </a:txBody>
                  <a:tcPr marT="45725" marB="45725" marR="91450" marL="91450" anchor="ctr"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Дата завершения</a:t>
                      </a:r>
                      <a:endParaRPr sz="1600" u="none" cap="none" strike="noStrike"/>
                    </a:p>
                  </a:txBody>
                  <a:tcPr marT="45725" marB="45725" marR="91450" marL="91450" anchor="ctr"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Ответственный</a:t>
                      </a:r>
                      <a:endParaRPr sz="1600" u="none" cap="none" strike="noStrike"/>
                    </a:p>
                  </a:txBody>
                  <a:tcPr marT="45725" marB="45725" marR="91450" marL="91450" anchor="ctr"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lt1"/>
                          </a:solidFill>
                        </a:rPr>
                        <a:t>Январь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ctr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lt1"/>
                          </a:solidFill>
                        </a:rPr>
                        <a:t>Февраль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lt1"/>
                          </a:solidFill>
                        </a:rPr>
                        <a:t>Март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lt1"/>
                          </a:solidFill>
                        </a:rPr>
                        <a:t>Апрель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lt1"/>
                          </a:solidFill>
                        </a:rPr>
                        <a:t>Май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0175" marB="10175" marR="15250" marL="152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lt1"/>
                          </a:solidFill>
                        </a:rPr>
                        <a:t>Июнь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lt1"/>
                          </a:solidFill>
                        </a:rPr>
                        <a:t>Июль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lt1"/>
                          </a:solidFill>
                        </a:rPr>
                        <a:t>Август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0175" marB="10175" marR="15250" marL="152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lt1"/>
                          </a:solidFill>
                        </a:rPr>
                        <a:t>Сентябрь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lt1"/>
                          </a:solidFill>
                        </a:rPr>
                        <a:t>Октябрь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lt1"/>
                          </a:solidFill>
                        </a:rPr>
                        <a:t>Ноябрь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95959"/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Создание прототипа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01.01.2023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01.02.2023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chemeClr val="dk1"/>
                          </a:solidFill>
                        </a:rPr>
                        <a:t>Дронов И.С.</a:t>
                      </a:r>
                      <a:endParaRPr i="1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6432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Доработка прототипа до бета-версии на основе полученной обратной связи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14.02.2023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01.06.2023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Бабушкин И.Е.</a:t>
                      </a:r>
                      <a:endParaRPr i="1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Доработка бета-версии до релизной версии.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01.06.2023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01.09.2023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Жакаев Д.К.</a:t>
                      </a:r>
                      <a:endParaRPr i="1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Поиск СМИ и лиц, готовых сообщить о нашем продукте.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01.05.2023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14.05.2023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Жуков Д.М..</a:t>
                      </a:r>
                      <a:endParaRPr i="1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303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Определение подходящего формата рекламы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14.04.2023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01.05.2023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Козин 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А.А.</a:t>
                      </a:r>
                      <a:endParaRPr i="1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303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303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Поиск источников финансирования 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01.01.2023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01.02.2023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Блохин Д.Д.</a:t>
                      </a:r>
                      <a:endParaRPr i="1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8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Непосредственно запуск рекламы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01.08.2023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01.10.2023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chemeClr val="dk1"/>
                          </a:solidFill>
                        </a:rPr>
                        <a:t>Тимерзянов Т.Н.</a:t>
                      </a:r>
                      <a:endParaRPr i="1" sz="11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Тестирование прототипа с привлечением фокус-групп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01.02.2023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14.02.2023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i="1" lang="ru-RU" sz="1200">
                          <a:solidFill>
                            <a:schemeClr val="dk1"/>
                          </a:solidFill>
                        </a:rPr>
                        <a:t>Дронов И.С.</a:t>
                      </a:r>
                      <a:endParaRPr i="1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Пострелизная поддержка</a:t>
                      </a:r>
                      <a:endParaRPr sz="1200"/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01.09.2023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01.06.2024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Бабушкин И.Е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6452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Поиск поддержки у волонтёрских организаций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01.06.2023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200">
                          <a:solidFill>
                            <a:srgbClr val="44546A"/>
                          </a:solidFill>
                        </a:rPr>
                        <a:t>01.07.2023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Жакаев Д.К.</a:t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303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303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1" sz="12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0175" marB="10175" marR="15250" marL="152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606" name="Google Shape;606;p59"/>
          <p:cNvCxnSpPr/>
          <p:nvPr/>
        </p:nvCxnSpPr>
        <p:spPr>
          <a:xfrm flipH="1">
            <a:off x="7466038" y="905913"/>
            <a:ext cx="508000" cy="272296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607" name="Google Shape;607;p59"/>
          <p:cNvSpPr txBox="1"/>
          <p:nvPr/>
        </p:nvSpPr>
        <p:spPr>
          <a:xfrm>
            <a:off x="7924176" y="721247"/>
            <a:ext cx="354026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Можно указывать дни / недели / месяцы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2" name="Google Shape;612;p60"/>
          <p:cNvGrpSpPr/>
          <p:nvPr/>
        </p:nvGrpSpPr>
        <p:grpSpPr>
          <a:xfrm>
            <a:off x="-8737" y="141250"/>
            <a:ext cx="12192000" cy="739285"/>
            <a:chOff x="-8737" y="58275"/>
            <a:chExt cx="12192000" cy="739285"/>
          </a:xfrm>
        </p:grpSpPr>
        <p:sp>
          <p:nvSpPr>
            <p:cNvPr id="613" name="Google Shape;613;p60"/>
            <p:cNvSpPr/>
            <p:nvPr/>
          </p:nvSpPr>
          <p:spPr>
            <a:xfrm>
              <a:off x="-8737" y="58275"/>
              <a:ext cx="12192000" cy="590400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4" name="Google Shape;614;p60"/>
            <p:cNvSpPr/>
            <p:nvPr/>
          </p:nvSpPr>
          <p:spPr>
            <a:xfrm>
              <a:off x="419314" y="330200"/>
              <a:ext cx="4466951" cy="46736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5" name="Google Shape;615;p60"/>
            <p:cNvSpPr txBox="1"/>
            <p:nvPr/>
          </p:nvSpPr>
          <p:spPr>
            <a:xfrm>
              <a:off x="455738" y="330201"/>
              <a:ext cx="43941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 Black"/>
                <a:buNone/>
              </a:pPr>
              <a:r>
                <a:rPr b="0" i="0" lang="ru-RU" sz="18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РЕСУРСЫ: ФИНАНСОВЫЙ ПЛАН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16" name="Google Shape;616;p60"/>
          <p:cNvSpPr txBox="1"/>
          <p:nvPr/>
        </p:nvSpPr>
        <p:spPr>
          <a:xfrm>
            <a:off x="354875" y="6229750"/>
            <a:ext cx="7575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>
                <a:solidFill>
                  <a:schemeClr val="dk1"/>
                </a:solidFill>
              </a:rPr>
              <a:t>Запрашиваемая сумма инвестиций</a:t>
            </a: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ru-RU" sz="1600"/>
              <a:t>1 220 000</a:t>
            </a: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рублей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Период окупаемости: </a:t>
            </a:r>
            <a:r>
              <a:rPr lang="ru-RU" sz="1600"/>
              <a:t>5</a:t>
            </a: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месяцев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617" name="Google Shape;617;p60"/>
          <p:cNvGraphicFramePr/>
          <p:nvPr/>
        </p:nvGraphicFramePr>
        <p:xfrm>
          <a:off x="-8749" y="88053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{F2D11E3A-BA8E-4055-A682-C61F2A394EF8}</a:tableStyleId>
              </a:tblPr>
              <a:tblGrid>
                <a:gridCol w="3290425"/>
                <a:gridCol w="985825"/>
                <a:gridCol w="985825"/>
                <a:gridCol w="985825"/>
                <a:gridCol w="985825"/>
                <a:gridCol w="985825"/>
                <a:gridCol w="985825"/>
                <a:gridCol w="985825"/>
                <a:gridCol w="985825"/>
                <a:gridCol w="1015000"/>
              </a:tblGrid>
              <a:tr h="258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Январь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Февраль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Март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Апрель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Май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Июнь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Июль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Август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Сентябрь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287350">
                <a:tc gridSpan="10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Доходы: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488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Выручка от продажи продукции </a:t>
                      </a: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(</a:t>
                      </a:r>
                      <a:r>
                        <a:rPr lang="ru-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349р/месяц</a:t>
                      </a: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)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3 490 000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8 725 000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13 960 000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19 195 000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24 430 000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34 900 000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54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Инвестиции / гранты / кредиты </a:t>
                      </a: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(если есть)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7350">
                <a:tc gridSpan="10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Расходы: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287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Заработная плата специалистов</a:t>
                      </a: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: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7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-Команда разработчиков              </a:t>
                      </a:r>
                      <a:endParaRPr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225 000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225 000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225 000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225 000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225 000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225 000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500 000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500 000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500 000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7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-Дизайнер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50 000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3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-Команда проекта</a:t>
                      </a:r>
                      <a:endParaRPr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65 000</a:t>
                      </a:r>
                      <a:endParaRPr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65 000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65 000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275 000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775 000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775 000 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2 000 000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2 000 000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2 000 000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8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-Оплата труда волонтеров</a:t>
                      </a:r>
                      <a:endParaRPr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2 443 000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6 107 500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9 772 000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13 436 500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17 101 000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24 430 000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7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-Оплата услуг SMM-менеджера</a:t>
                      </a:r>
                      <a:endParaRPr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300 000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300 000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300 000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300 000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300 000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300 000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300 000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8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Первоначальный взнос в Google Play(Разовый)</a:t>
                      </a:r>
                      <a:endParaRPr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3 000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7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Взнос в Apple Store(В год)</a:t>
                      </a:r>
                      <a:endParaRPr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10 000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7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Аренда сервера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10 000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10 000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10 000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10 000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10 000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10 000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3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 (доходы – расходы)</a:t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-340 000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-290 000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-590 000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224 000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1 307 500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2 878 000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2 948 500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4 529 000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7 670 000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</a:tr>
            </a:tbl>
          </a:graphicData>
        </a:graphic>
      </p:graphicFrame>
      <p:sp>
        <p:nvSpPr>
          <p:cNvPr id="618" name="Google Shape;618;p60"/>
          <p:cNvSpPr txBox="1"/>
          <p:nvPr/>
        </p:nvSpPr>
        <p:spPr>
          <a:xfrm>
            <a:off x="6001608" y="511219"/>
            <a:ext cx="3540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61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4" name="Google Shape;624;p61"/>
          <p:cNvSpPr txBox="1"/>
          <p:nvPr/>
        </p:nvSpPr>
        <p:spPr>
          <a:xfrm>
            <a:off x="1102459" y="1184711"/>
            <a:ext cx="8115636" cy="24082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Сформулируйте не менее </a:t>
            </a: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 показателей результативности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b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 которым вы будете оценивать степень реализации проекта.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1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Показатели бывают:</a:t>
            </a:r>
            <a:endParaRPr i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количественные</a:t>
            </a: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— всё, что можно измерить цифрами (количество пользователей / участников, акций, публикаций, продуктов, мероприятий и т.д.).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качественные</a:t>
            </a: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— качественные положительные изменения, которые произойдут в результате реализации проекта (повышение интереса, развитие навыков и т.д.).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625" name="Google Shape;625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118471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Часы контур" id="626" name="Google Shape;626;p6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781" y="5844269"/>
            <a:ext cx="555332" cy="555332"/>
          </a:xfrm>
          <a:prstGeom prst="rect">
            <a:avLst/>
          </a:prstGeom>
          <a:noFill/>
          <a:ln>
            <a:noFill/>
          </a:ln>
        </p:spPr>
      </p:pic>
      <p:sp>
        <p:nvSpPr>
          <p:cNvPr id="627" name="Google Shape;627;p61"/>
          <p:cNvSpPr txBox="1"/>
          <p:nvPr/>
        </p:nvSpPr>
        <p:spPr>
          <a:xfrm>
            <a:off x="1102461" y="5937269"/>
            <a:ext cx="114165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 минут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8" name="Google Shape;628;p61"/>
          <p:cNvSpPr txBox="1"/>
          <p:nvPr/>
        </p:nvSpPr>
        <p:spPr>
          <a:xfrm>
            <a:off x="246595" y="295199"/>
            <a:ext cx="568296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РЕЗУЛЬТАТЫ | задание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62"/>
          <p:cNvSpPr/>
          <p:nvPr/>
        </p:nvSpPr>
        <p:spPr>
          <a:xfrm>
            <a:off x="327875" y="88046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E630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4" name="Google Shape;634;p62"/>
          <p:cNvSpPr txBox="1"/>
          <p:nvPr/>
        </p:nvSpPr>
        <p:spPr>
          <a:xfrm>
            <a:off x="246595" y="295199"/>
            <a:ext cx="5969904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РЕЗУЛЬТАТЫ | примеры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5" name="Google Shape;635;p62"/>
          <p:cNvSpPr/>
          <p:nvPr/>
        </p:nvSpPr>
        <p:spPr>
          <a:xfrm>
            <a:off x="5902515" y="879974"/>
            <a:ext cx="386969" cy="5810193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6" name="Google Shape;636;p62"/>
          <p:cNvSpPr txBox="1"/>
          <p:nvPr/>
        </p:nvSpPr>
        <p:spPr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Хороший пример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7" name="Google Shape;637;p62"/>
          <p:cNvSpPr txBox="1"/>
          <p:nvPr/>
        </p:nvSpPr>
        <p:spPr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Плохой пример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8" name="Google Shape;638;p62"/>
          <p:cNvSpPr txBox="1"/>
          <p:nvPr/>
        </p:nvSpPr>
        <p:spPr>
          <a:xfrm>
            <a:off x="6514285" y="1767839"/>
            <a:ext cx="5220873" cy="2286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618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Увеличение доли довольных клиентов.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02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18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Будет меньше бездомных животных, так как мы уменьшим нагрузку приютов.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02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18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Проведение серии мероприятий по профориентации.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9" name="Google Shape;639;p62"/>
          <p:cNvSpPr txBox="1"/>
          <p:nvPr/>
        </p:nvSpPr>
        <p:spPr>
          <a:xfrm>
            <a:off x="464298" y="1767839"/>
            <a:ext cx="5220873" cy="4480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618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Средняя оценка приложения на PlayMarket – не ниже 4,6 за первые 3 месяца с даты публикации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02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18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65% клиентов оценивают сервис нашего заведение на оценку выше 7 из 10.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02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18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Более 200 человек прошли обучение в нашем центре.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02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18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Мы провели не менее 15 образовательных мероприятий.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02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18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Участники развили навык работы с глиняными изделиями, и теперь они могут самостоятельно сделать тарелку из глины.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02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02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0250" lvl="0" marL="261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4" name="Google Shape;644;p63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645" name="Google Shape;645;p63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6" name="Google Shape;646;p63"/>
            <p:cNvSpPr/>
            <p:nvPr/>
          </p:nvSpPr>
          <p:spPr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7" name="Google Shape;647;p63"/>
            <p:cNvSpPr txBox="1"/>
            <p:nvPr/>
          </p:nvSpPr>
          <p:spPr>
            <a:xfrm>
              <a:off x="928266" y="402364"/>
              <a:ext cx="19591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 Black"/>
                <a:buNone/>
              </a:pPr>
              <a:r>
                <a:rPr b="0" i="0" lang="ru-RU" sz="18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РЕЗУЛЬТАТЫ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48" name="Google Shape;648;p63"/>
          <p:cNvSpPr txBox="1"/>
          <p:nvPr/>
        </p:nvSpPr>
        <p:spPr>
          <a:xfrm>
            <a:off x="354250" y="797550"/>
            <a:ext cx="9660900" cy="59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Количественные результаты: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	</a:t>
            </a:r>
            <a:r>
              <a:rPr lang="ru-RU" sz="1800"/>
              <a:t>Количество волонтёров, использующих приложение, превысило 1000.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	</a:t>
            </a:r>
            <a:r>
              <a:rPr lang="ru-RU" sz="1800"/>
              <a:t>Благодаря возможности быстро найти ближайшего волонтера в приложении, среднее время ожидания помощи не более 90 минут.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	Средня</a:t>
            </a:r>
            <a:r>
              <a:rPr lang="ru-RU" sz="1800"/>
              <a:t>я о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ценка приложения в </a:t>
            </a:r>
            <a:r>
              <a:rPr lang="ru-RU" sz="1800"/>
              <a:t>Google Play и App Store не менее 4 баллов.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	Благодаря приложению удалось организовать более </a:t>
            </a:r>
            <a:r>
              <a:rPr lang="ru-RU" sz="1800"/>
              <a:t>10 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благотворительных мероприятий, которые помогли собрать средства на поддержку нуждающихся людей.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5.	</a:t>
            </a:r>
            <a:r>
              <a:rPr lang="ru-RU" sz="1800"/>
              <a:t>За первый месяц использования приложения количество пожилых людей, получивших помощь от волонтеров, превышает 10000.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ru-RU" sz="1800" u="none" cap="none" strike="noStrike">
                <a:solidFill>
                  <a:srgbClr val="000000"/>
                </a:solidFill>
              </a:rPr>
              <a:t>Качественные результаты: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ru-RU" sz="1800">
                <a:solidFill>
                  <a:schemeClr val="dk1"/>
                </a:solidFill>
              </a:rPr>
              <a:t>Пенсионеры улучшили свою цифровую грамотность и стали лучше понимать, как пользоваться своими устройствами.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ru-RU" sz="1800">
                <a:solidFill>
                  <a:schemeClr val="dk1"/>
                </a:solidFill>
              </a:rPr>
              <a:t>Уровень тревоги наших клиентов снизился за счёт доступности помощи.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ru-RU" sz="1800"/>
              <a:t>Волонтёры стали оценивать свою жизнь как более осмысленную благодаря проявленному ими альтруизму.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ru-RU" sz="1800"/>
              <a:t>Наши клиенты стали чувствовать себя менее беспомощными в повседневных ситуациях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ru-RU" sz="1800">
                <a:solidFill>
                  <a:schemeClr val="dk1"/>
                </a:solidFill>
              </a:rPr>
              <a:t>Наши разработчики  получили опыт создания и сопровождения приложения для Android и iOS.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64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4" name="Google Shape;654;p64"/>
          <p:cNvSpPr txBox="1"/>
          <p:nvPr/>
        </p:nvSpPr>
        <p:spPr>
          <a:xfrm>
            <a:off x="1102459" y="1184711"/>
            <a:ext cx="7936322" cy="11890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Подведите итоги о целесообразности и необходимости реализации проекта.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Подумайте о перспективах развития проекта в ближайшие 3-5 лет.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655" name="Google Shape;655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118471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Часы контур" id="656" name="Google Shape;656;p6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781" y="5844269"/>
            <a:ext cx="555332" cy="555332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p64"/>
          <p:cNvSpPr txBox="1"/>
          <p:nvPr/>
        </p:nvSpPr>
        <p:spPr>
          <a:xfrm>
            <a:off x="1102461" y="5937269"/>
            <a:ext cx="114165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 минут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8" name="Google Shape;658;p64"/>
          <p:cNvSpPr txBox="1"/>
          <p:nvPr/>
        </p:nvSpPr>
        <p:spPr>
          <a:xfrm>
            <a:off x="246595" y="295199"/>
            <a:ext cx="474040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ВЫВОДЫ | задание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659" name="Google Shape;659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1987352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4" name="Google Shape;664;p65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665" name="Google Shape;665;p65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6" name="Google Shape;666;p65"/>
            <p:cNvSpPr/>
            <p:nvPr/>
          </p:nvSpPr>
          <p:spPr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7" name="Google Shape;667;p65"/>
            <p:cNvSpPr txBox="1"/>
            <p:nvPr/>
          </p:nvSpPr>
          <p:spPr>
            <a:xfrm>
              <a:off x="1192763" y="402364"/>
              <a:ext cx="1430199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 Black"/>
                <a:buNone/>
              </a:pPr>
              <a:r>
                <a:rPr b="0" i="0" lang="ru-RU" sz="18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ВЫВОДЫ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68" name="Google Shape;668;p65"/>
          <p:cNvSpPr txBox="1"/>
          <p:nvPr/>
        </p:nvSpPr>
        <p:spPr>
          <a:xfrm>
            <a:off x="369303" y="2062650"/>
            <a:ext cx="11289300" cy="4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Проект  целесообразен / нецелесообразен для реализации по следующим причинам: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lang="ru-RU">
                <a:solidFill>
                  <a:srgbClr val="313338"/>
                </a:solidFill>
                <a:highlight>
                  <a:srgbClr val="FFFFFF"/>
                </a:highlight>
              </a:rPr>
              <a:t>Интегрированный Подход: Наша платформа предлагает всестороннюю поддержку, начиная от мониторинга здоровья и медицинской помощи до помощи в повседневных делах и социального взаимодействия. Этот комплексный подход обеспечивает полное покрытие всех аспектов заботы.</a:t>
            </a:r>
            <a:endParaRPr>
              <a:solidFill>
                <a:srgbClr val="313338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200">
              <a:solidFill>
                <a:srgbClr val="313338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lang="ru-RU">
                <a:solidFill>
                  <a:srgbClr val="313338"/>
                </a:solidFill>
                <a:highlight>
                  <a:srgbClr val="FFFFFF"/>
                </a:highlight>
              </a:rPr>
              <a:t>Социальное Сообщество: Мы создали виртуальное пространство для социального взаимодействия и поддержки. Это позволяет нашим пользователям чувствовать себя связанными и участвовать в обществе, даже находясь в домашней обстановке.</a:t>
            </a:r>
            <a:endParaRPr>
              <a:solidFill>
                <a:srgbClr val="313338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8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lang="ru-RU">
                <a:solidFill>
                  <a:srgbClr val="313338"/>
                </a:solidFill>
                <a:highlight>
                  <a:srgbClr val="FFFFFF"/>
                </a:highlight>
              </a:rPr>
              <a:t>Доступность: Наша платформа доступна для широкого круга пользователей, вне зависимости от их финансового положения или технических навыков. Мы стремимся сделать наши услуги максимально доступными, чтобы поддержать как можно больше семей.</a:t>
            </a:r>
            <a:endParaRPr>
              <a:solidFill>
                <a:srgbClr val="313338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 среднесрочной перспективе (3-5 лет) мы планируем</a:t>
            </a:r>
            <a:r>
              <a:rPr lang="ru-RU" sz="1800"/>
              <a:t> </a:t>
            </a:r>
            <a:r>
              <a:rPr lang="ru-RU" sz="1800">
                <a:solidFill>
                  <a:srgbClr val="313338"/>
                </a:solidFill>
              </a:rPr>
              <a:t>расширить функционал приложения: Мы планируем постоянно обновлять и улучшать нашу платформу, добавляя новые функции и сервисы, которые соответствуют развивающимся потребностям пользователей. Также мы собираемся запускать образовательные программы и инициативы для повышения осведомленности об уходе за пожилыми людьми, а также предоставлять бесплатные или субсидированные услуги для нуждающихся семей.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9" name="Google Shape;669;p65"/>
          <p:cNvSpPr txBox="1"/>
          <p:nvPr/>
        </p:nvSpPr>
        <p:spPr>
          <a:xfrm>
            <a:off x="207375" y="921025"/>
            <a:ext cx="11451300" cy="7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313338"/>
                </a:solidFill>
                <a:highlight>
                  <a:srgbClr val="FFFFFF"/>
                </a:highlight>
              </a:rPr>
              <a:t>Наш проект представляет собой инновационное и впечатляющее решение для заботы о пожилых людях и их близких. Мы создали уникальную платформу, объединяющую технологические инновации и глубокую заботу, что делает повседневную жизнь пожилых более удобной, безопасной и связанной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66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5" name="Google Shape;675;p66"/>
          <p:cNvSpPr txBox="1"/>
          <p:nvPr/>
        </p:nvSpPr>
        <p:spPr>
          <a:xfrm>
            <a:off x="1102461" y="1184711"/>
            <a:ext cx="7012111" cy="1737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Подготовить выступление по всем блокам презентации (каждый блок лучше освещать тезисно и кратко).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Выбрать 1 спикера от команды.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Продолжительность выступления не более 4-х минут.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676" name="Google Shape;676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119037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677" name="Google Shape;677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1965796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66"/>
          <p:cNvSpPr txBox="1"/>
          <p:nvPr/>
        </p:nvSpPr>
        <p:spPr>
          <a:xfrm>
            <a:off x="246595" y="295199"/>
            <a:ext cx="210987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ПЛЕНАР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679" name="Google Shape;679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781" y="251581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67"/>
          <p:cNvSpPr/>
          <p:nvPr/>
        </p:nvSpPr>
        <p:spPr>
          <a:xfrm>
            <a:off x="327875" y="882308"/>
            <a:ext cx="11536250" cy="5696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5" name="Google Shape;685;p67"/>
          <p:cNvSpPr txBox="1"/>
          <p:nvPr/>
        </p:nvSpPr>
        <p:spPr>
          <a:xfrm>
            <a:off x="1102459" y="1184709"/>
            <a:ext cx="9504455" cy="36579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Завершить заполнение всех блоков презентации.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Заполнить паспорт проекта на платформе Projects (без него команда не допускается к защите)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Подготовить выступление для защиты проекта (тайминг: 4 минуты, 1 спикер).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Оформить презентацию проекта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Можно использовать: </a:t>
            </a:r>
            <a:br>
              <a:rPr b="0" i="0" lang="ru-RU" sz="1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</a:br>
            <a:r>
              <a:rPr b="0" i="0" lang="ru-RU" sz="1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бесплатные шаблоны презентаций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иконки для слайдов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фотосток для оформления слайдов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флажок установлен контур" id="686" name="Google Shape;686;p6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87781" y="119037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687" name="Google Shape;687;p6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87781" y="1723916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688" name="Google Shape;688;p67"/>
          <p:cNvSpPr txBox="1"/>
          <p:nvPr/>
        </p:nvSpPr>
        <p:spPr>
          <a:xfrm>
            <a:off x="246595" y="295199"/>
            <a:ext cx="534793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ДОМАШНЕЕ ЗАДАНИЕ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689" name="Google Shape;689;p6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87780" y="2508864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690" name="Google Shape;690;p6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87780" y="3089889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68"/>
          <p:cNvSpPr/>
          <p:nvPr/>
        </p:nvSpPr>
        <p:spPr>
          <a:xfrm>
            <a:off x="0" y="0"/>
            <a:ext cx="12205124" cy="5868363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6" name="Google Shape;696;p68"/>
          <p:cNvSpPr txBox="1"/>
          <p:nvPr/>
        </p:nvSpPr>
        <p:spPr>
          <a:xfrm>
            <a:off x="732730" y="2482812"/>
            <a:ext cx="2171041" cy="7623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 Black"/>
              <a:buNone/>
            </a:pPr>
            <a:r>
              <a:rPr lang="ru-RU" sz="44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ДЕНЬ 4</a:t>
            </a:r>
            <a:endParaRPr b="0" i="0" sz="4400" u="none" cap="none" strike="noStrike">
              <a:solidFill>
                <a:srgbClr val="FFFFF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697" name="Google Shape;697;p68"/>
          <p:cNvSpPr txBox="1"/>
          <p:nvPr/>
        </p:nvSpPr>
        <p:spPr>
          <a:xfrm>
            <a:off x="732730" y="3223593"/>
            <a:ext cx="2222280" cy="396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Защита проектов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98" name="Google Shape;698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19097" y="6091772"/>
            <a:ext cx="995422" cy="599780"/>
          </a:xfrm>
          <a:prstGeom prst="rect">
            <a:avLst/>
          </a:prstGeom>
          <a:noFill/>
          <a:ln>
            <a:noFill/>
          </a:ln>
        </p:spPr>
      </p:pic>
      <p:sp>
        <p:nvSpPr>
          <p:cNvPr id="699" name="Google Shape;699;p68"/>
          <p:cNvSpPr/>
          <p:nvPr/>
        </p:nvSpPr>
        <p:spPr>
          <a:xfrm>
            <a:off x="5039699" y="1530492"/>
            <a:ext cx="5705474" cy="1333499"/>
          </a:xfrm>
          <a:prstGeom prst="rect">
            <a:avLst/>
          </a:prstGeom>
          <a:noFill/>
          <a:ln cap="flat" cmpd="sng" w="126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 пара</a:t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Защита проекта перед своим преподавателем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Тайминг:</a:t>
            </a:r>
            <a:r>
              <a:rPr b="0" i="0" lang="ru-RU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4 минуты + вопросы / ответы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Баллы: </a:t>
            </a:r>
            <a:r>
              <a:rPr b="0" i="0" lang="ru-RU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max 10 за защиту и max 10 за занятие</a:t>
            </a:r>
            <a:endParaRPr/>
          </a:p>
        </p:txBody>
      </p:sp>
      <p:sp>
        <p:nvSpPr>
          <p:cNvPr id="700" name="Google Shape;700;p68"/>
          <p:cNvSpPr/>
          <p:nvPr/>
        </p:nvSpPr>
        <p:spPr>
          <a:xfrm>
            <a:off x="5039699" y="3131385"/>
            <a:ext cx="5705474" cy="1333499"/>
          </a:xfrm>
          <a:prstGeom prst="rect">
            <a:avLst/>
          </a:prstGeom>
          <a:noFill/>
          <a:ln cap="flat" cmpd="sng" w="126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 пара</a:t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Защита проекта перед внешним преподавателем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Тайминг:</a:t>
            </a:r>
            <a:r>
              <a:rPr b="0" i="0" lang="ru-RU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4 минуты + вопросы / ответы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Баллы: </a:t>
            </a:r>
            <a:r>
              <a:rPr b="0" i="0" lang="ru-RU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max 10 за защиту </a:t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69"/>
          <p:cNvSpPr/>
          <p:nvPr/>
        </p:nvSpPr>
        <p:spPr>
          <a:xfrm>
            <a:off x="327874" y="882307"/>
            <a:ext cx="11536249" cy="569629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6" name="Google Shape;706;p69"/>
          <p:cNvSpPr txBox="1"/>
          <p:nvPr/>
        </p:nvSpPr>
        <p:spPr>
          <a:xfrm>
            <a:off x="246594" y="295198"/>
            <a:ext cx="4181102" cy="5794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0" i="0" lang="ru-RU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КРИТЕРИИ ОЦЕНКИ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7" name="Google Shape;707;p69"/>
          <p:cNvSpPr txBox="1"/>
          <p:nvPr/>
        </p:nvSpPr>
        <p:spPr>
          <a:xfrm>
            <a:off x="525036" y="882306"/>
            <a:ext cx="5848023" cy="13414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Проблема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 балла:</a:t>
            </a:r>
            <a:endParaRPr/>
          </a:p>
          <a:p>
            <a:pPr indent="-217793" lvl="0" marL="217793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проблема, решению которой посвящен проект, обозначена конкретно и полно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7793" lvl="0" marL="217793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обозначена однозначно и конкретно целевая аудитория, которая сталкивается с данной проблемой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7793" lvl="0" marL="217793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представлена гипотеза и результаты её проверки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7793" lvl="0" marL="217793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 заданные вопросы даны развернутые ответы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8" name="Google Shape;708;p69"/>
          <p:cNvSpPr txBox="1"/>
          <p:nvPr/>
        </p:nvSpPr>
        <p:spPr>
          <a:xfrm>
            <a:off x="525036" y="2528586"/>
            <a:ext cx="5871953" cy="150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Продукт проекта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 балла: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7793" lvl="0" marL="217793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представлено проектное решение, которое полностью решает проблему для целевой аудитории проекта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7793" lvl="0" marL="217793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обозначен и раскрыт продукт проекта, представлены эскизы или схожие продукты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7793" lvl="0" marL="217793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однозначно определены лежащие в основе продукта технологии с указанием текущего задела и необходимых шагов по их применению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7793" lvl="0" marL="217793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 заданные вопросы даны развернутые ответы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9" name="Google Shape;709;p69"/>
          <p:cNvSpPr txBox="1"/>
          <p:nvPr/>
        </p:nvSpPr>
        <p:spPr>
          <a:xfrm>
            <a:off x="532647" y="4357746"/>
            <a:ext cx="5857089" cy="1844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Бизнес-модель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 балла: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7793" lvl="0" marL="217793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рынок проекта описан подробно, представлены обоснованные расчеты ёмкости в количественном и/или финансовом выражении, даны ссылки на исследования авторитетных источников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7793" lvl="0" marL="217793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представлен полноценный анализ данного решения в сравнении с решениями конкурентов (как прямых, так и косвенных)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7793" lvl="0" marL="217793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бизнес-модель проекта предложена, отличается оригинальностью и обоснованностью заявленных параметров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7793" lvl="0" marL="217793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 заданные вопросы даны развернутые ответы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0" name="Google Shape;710;p69"/>
          <p:cNvSpPr txBox="1"/>
          <p:nvPr/>
        </p:nvSpPr>
        <p:spPr>
          <a:xfrm>
            <a:off x="6563700" y="874675"/>
            <a:ext cx="5313739" cy="2347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Ресурсы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 балла: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7793" lvl="0" marL="217793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представлен подробный финансовый план проекта, обозначены запрашиваемые ресурсы, позволяющие реализовать проект в обозначенные сроки с минимальными рисками, обозначены источники дохода, даны исчерпывающие ответы об их потенциальном объёме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7793" lvl="0" marL="217793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отсутствуют ошибки в расчетах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7793" lvl="0" marL="217793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представлена команда проекта, обозначены роли участников, их опыт и компетенции способствуют реализации проекта, в случае необходимости указаны дефицитные роли и компетенции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7793" lvl="0" marL="217793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представлена подробная диаграмма Ганта с обозначением ответственных лиц, представлен и раскрыт пошаговый алгоритм реализации проекта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7793" lvl="0" marL="217793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 заданные вопросы даны развернутые ответы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1" name="Google Shape;711;p69"/>
          <p:cNvSpPr txBox="1"/>
          <p:nvPr/>
        </p:nvSpPr>
        <p:spPr>
          <a:xfrm>
            <a:off x="6563617" y="3854826"/>
            <a:ext cx="5306262" cy="2347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Выводы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 балла: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7793" lvl="0" marL="217793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указаны подробные количественные и качественные результаты реализации проекта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7793" lvl="0" marL="217793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дан развернутый ответ о необходимости и потребности в реализации представленного проекта с учётом потенциальных рисков, запрашиваемых ресурсов, актуальности и значимости проблемы для      целевой аудитории проекта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7793" lvl="0" marL="217793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выступление команды укладывается в отведённое на него время, вся команда присутствует на выступлении, презентация отличается содержательностью и лаконичностью, выдвинутые тезисы подтверждаются результатами исследований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7793" lvl="0" marL="217793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ru-RU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 заданные вопросы даны развернутые ответы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