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69" r:id="rId13"/>
    <p:sldId id="270" r:id="rId14"/>
  </p:sldIdLst>
  <p:sldSz cx="15119350" cy="10691813"/>
  <p:notesSz cx="9928225" cy="14357350"/>
  <p:embeddedFontLst>
    <p:embeddedFont>
      <p:font typeface="Arial Black" panose="020B0A04020102020204" pitchFamily="34" charset="0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590" y="78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v>1</c:v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1666666666666664E-2"/>
                  <c:y val="-0.15277777777777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847-404E-8C3F-9780560991EC}"/>
                </c:ext>
              </c:extLst>
            </c:dLbl>
            <c:dLbl>
              <c:idx val="1"/>
              <c:layout>
                <c:manualLayout>
                  <c:x val="2.7777777777777676E-2"/>
                  <c:y val="-0.41666666666666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47-404E-8C3F-9780560991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Лист1!$C$8:$C$9</c:f>
              <c:numCache>
                <c:formatCode>General</c:formatCode>
                <c:ptCount val="2"/>
                <c:pt idx="0">
                  <c:v>2019</c:v>
                </c:pt>
                <c:pt idx="1">
                  <c:v>2027</c:v>
                </c:pt>
              </c:numCache>
            </c:numRef>
          </c:cat>
          <c:val>
            <c:numRef>
              <c:f>Лист1!$D$8:$D$9</c:f>
              <c:numCache>
                <c:formatCode>General</c:formatCode>
                <c:ptCount val="2"/>
                <c:pt idx="0">
                  <c:v>7.32</c:v>
                </c:pt>
                <c:pt idx="1">
                  <c:v>35.450000000000003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47-404E-8C3F-9780560991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8180864"/>
        <c:axId val="158182400"/>
        <c:axId val="0"/>
      </c:bar3DChart>
      <c:catAx>
        <c:axId val="15818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8182400"/>
        <c:crosses val="autoZero"/>
        <c:auto val="1"/>
        <c:lblAlgn val="ctr"/>
        <c:lblOffset val="100"/>
        <c:noMultiLvlLbl val="0"/>
      </c:catAx>
      <c:valAx>
        <c:axId val="15818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8180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0.46225</cdr:x>
      <cdr:y>0.1774</cdr:y>
    </cdr:from>
    <cdr:to>
      <cdr:x>0.60253</cdr:x>
      <cdr:y>0.66935</cdr:y>
    </cdr:to>
    <cdr:sp macro="" textlink="">
      <cdr:nvSpPr>
        <cdr:cNvPr id="3" name="Стрелка: изогнутая вверх 2">
          <a:extLst xmlns:a="http://schemas.openxmlformats.org/drawingml/2006/main">
            <a:ext uri="{FF2B5EF4-FFF2-40B4-BE49-F238E27FC236}">
              <a16:creationId xmlns:a16="http://schemas.microsoft.com/office/drawing/2014/main" id="{FF087B46-048B-98A4-1755-3649568C848F}"/>
            </a:ext>
          </a:extLst>
        </cdr:cNvPr>
        <cdr:cNvSpPr/>
      </cdr:nvSpPr>
      <cdr:spPr>
        <a:xfrm xmlns:a="http://schemas.openxmlformats.org/drawingml/2006/main">
          <a:off x="3730399" y="699407"/>
          <a:ext cx="1132114" cy="1939528"/>
        </a:xfrm>
        <a:prstGeom xmlns:a="http://schemas.openxmlformats.org/drawingml/2006/main" prst="bentUpArrow">
          <a:avLst/>
        </a:prstGeom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002605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710845" y="3650675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lvl="0">
              <a:lnSpc>
                <a:spcPct val="90000"/>
              </a:lnSpc>
            </a:pPr>
            <a:r>
              <a:rPr lang="ru-RU" sz="5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Предиктивный анализ  состояния оборудования</a:t>
            </a:r>
            <a:endParaRPr sz="50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>
                <a:solidFill>
                  <a:schemeClr val="dk1"/>
                </a:solidFill>
              </a:rPr>
              <a:t>Ссылка на проект на сайте Архипелага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400" dirty="0"/>
              <a:t>Спикер:</a:t>
            </a:r>
          </a:p>
          <a:p>
            <a:r>
              <a:rPr lang="ru-RU" sz="2400" dirty="0"/>
              <a:t>Тухватуллин Мурадым </a:t>
            </a:r>
          </a:p>
          <a:p>
            <a:r>
              <a:rPr lang="ru-RU" sz="2400" dirty="0" err="1"/>
              <a:t>Мавлетдинович</a:t>
            </a:r>
            <a:endParaRPr lang="ru-RU" sz="2400" dirty="0"/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1671638"/>
            <a:ext cx="11430000" cy="734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3128453"/>
            <a:ext cx="13234200" cy="5594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400" b="1" dirty="0">
                <a:solidFill>
                  <a:schemeClr val="tx1"/>
                </a:solidFill>
              </a:rPr>
              <a:t>Предсказательная аналитика </a:t>
            </a:r>
            <a:r>
              <a:rPr lang="ru-RU" sz="2400" dirty="0">
                <a:solidFill>
                  <a:schemeClr val="tx1"/>
                </a:solidFill>
              </a:rPr>
              <a:t>(от англ. </a:t>
            </a:r>
            <a:r>
              <a:rPr lang="ru-RU" sz="2400" dirty="0" err="1">
                <a:solidFill>
                  <a:schemeClr val="tx1"/>
                </a:solidFill>
              </a:rPr>
              <a:t>predictive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analytics</a:t>
            </a:r>
            <a:r>
              <a:rPr lang="ru-RU" sz="2400" dirty="0">
                <a:solidFill>
                  <a:schemeClr val="tx1"/>
                </a:solidFill>
              </a:rPr>
              <a:t>) — класс методов анализа данных, концентрирующийся на прогнозировании будущего поведения объектов и субъектов с целью принятия оптимальных решений.</a:t>
            </a:r>
          </a:p>
          <a:p>
            <a:pPr lvl="0">
              <a:lnSpc>
                <a:spcPct val="115000"/>
              </a:lnSpc>
            </a:pPr>
            <a:r>
              <a:rPr lang="ru-RU" sz="2400" dirty="0">
                <a:solidFill>
                  <a:schemeClr val="tx1"/>
                </a:solidFill>
              </a:rPr>
              <a:t>Аналитическое исследование состояния оборудования применяется редко в виду различных причин:</a:t>
            </a:r>
          </a:p>
          <a:p>
            <a:pPr lvl="0">
              <a:lnSpc>
                <a:spcPct val="115000"/>
              </a:lnSpc>
            </a:pPr>
            <a:r>
              <a:rPr lang="ru-RU" sz="2400" dirty="0">
                <a:solidFill>
                  <a:schemeClr val="tx1"/>
                </a:solidFill>
              </a:rPr>
              <a:t>Сложности использования существующих решений:</a:t>
            </a:r>
          </a:p>
          <a:p>
            <a:pPr lvl="0">
              <a:lnSpc>
                <a:spcPct val="115000"/>
              </a:lnSpc>
            </a:pPr>
            <a:r>
              <a:rPr lang="ru-RU" sz="2400" dirty="0">
                <a:solidFill>
                  <a:schemeClr val="tx1"/>
                </a:solidFill>
              </a:rPr>
              <a:t>1. Косность традиционных систем технического обслуживания и ремонта оборудования (</a:t>
            </a:r>
            <a:r>
              <a:rPr lang="ru-RU" sz="2400" dirty="0" err="1">
                <a:solidFill>
                  <a:schemeClr val="tx1"/>
                </a:solidFill>
              </a:rPr>
              <a:t>ТОиР</a:t>
            </a:r>
            <a:r>
              <a:rPr lang="ru-RU" sz="2400" dirty="0">
                <a:solidFill>
                  <a:schemeClr val="tx1"/>
                </a:solidFill>
              </a:rPr>
              <a:t>)</a:t>
            </a:r>
          </a:p>
          <a:p>
            <a:pPr lvl="0">
              <a:lnSpc>
                <a:spcPct val="115000"/>
              </a:lnSpc>
            </a:pPr>
            <a:r>
              <a:rPr lang="ru-RU" sz="2400" dirty="0">
                <a:solidFill>
                  <a:schemeClr val="tx1"/>
                </a:solidFill>
              </a:rPr>
              <a:t>2. Отсутствие единой методологии интерпретации данных полученных в результате анализа состояния оборудования.</a:t>
            </a:r>
          </a:p>
          <a:p>
            <a:pPr lvl="0">
              <a:lnSpc>
                <a:spcPct val="115000"/>
              </a:lnSpc>
            </a:pPr>
            <a:r>
              <a:rPr lang="ru-RU" sz="2400" dirty="0">
                <a:solidFill>
                  <a:schemeClr val="tx1"/>
                </a:solidFill>
              </a:rPr>
              <a:t>3. Нехватка компетенции обслуживающего персонала</a:t>
            </a:r>
          </a:p>
          <a:p>
            <a:pPr lvl="0">
              <a:lnSpc>
                <a:spcPct val="115000"/>
              </a:lnSpc>
            </a:pPr>
            <a:r>
              <a:rPr lang="ru-RU" sz="2400" dirty="0">
                <a:solidFill>
                  <a:schemeClr val="tx1"/>
                </a:solidFill>
              </a:rPr>
              <a:t>4. Невозможность анализа состояния оборудования традиционными способами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Текст 2">
            <a:extLst>
              <a:ext uri="{FF2B5EF4-FFF2-40B4-BE49-F238E27FC236}">
                <a16:creationId xmlns:a16="http://schemas.microsoft.com/office/drawing/2014/main" id="{09A68875-1ADE-BCDA-F66E-32D6B6C375E7}"/>
              </a:ext>
            </a:extLst>
          </p:cNvPr>
          <p:cNvSpPr txBox="1">
            <a:spLocks/>
          </p:cNvSpPr>
          <p:nvPr/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2400">
                <a:solidFill>
                  <a:schemeClr val="tx1"/>
                </a:solidFill>
              </a:rPr>
              <a:t>Предсказательная аналитика – основа предсказуемости бизнес процессов.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 descr="Продаем оборудование: электродвигатели, насосы, помпы, редук">
            <a:extLst>
              <a:ext uri="{FF2B5EF4-FFF2-40B4-BE49-F238E27FC236}">
                <a16:creationId xmlns:a16="http://schemas.microsoft.com/office/drawing/2014/main" id="{A7315F63-A8E8-BAD8-38C3-327D2E825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30" b="99057" l="4592" r="98299">
                        <a14:foregroundMark x1="4592" y1="62736" x2="4592" y2="62736"/>
                        <a14:foregroundMark x1="7483" y1="62500" x2="7483" y2="62500"/>
                        <a14:foregroundMark x1="6122" y1="56840" x2="6122" y2="56840"/>
                        <a14:foregroundMark x1="51361" y1="92453" x2="51361" y2="92453"/>
                        <a14:foregroundMark x1="50850" y1="99292" x2="50850" y2="99292"/>
                        <a14:foregroundMark x1="94388" y1="38208" x2="94388" y2="38208"/>
                        <a14:foregroundMark x1="94898" y1="30660" x2="94898" y2="30660"/>
                        <a14:foregroundMark x1="98639" y1="34670" x2="98639" y2="34670"/>
                        <a14:foregroundMark x1="66667" y1="5660" x2="66667" y2="5660"/>
                        <a14:foregroundMark x1="51361" y1="7547" x2="51361" y2="7547"/>
                        <a14:foregroundMark x1="52041" y1="2830" x2="52041" y2="28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89" y="4998080"/>
            <a:ext cx="4523182" cy="326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трелка: вниз 5">
            <a:extLst>
              <a:ext uri="{FF2B5EF4-FFF2-40B4-BE49-F238E27FC236}">
                <a16:creationId xmlns:a16="http://schemas.microsoft.com/office/drawing/2014/main" id="{41560ED8-1D73-1525-5207-2DD7218CAB99}"/>
              </a:ext>
            </a:extLst>
          </p:cNvPr>
          <p:cNvSpPr/>
          <p:nvPr/>
        </p:nvSpPr>
        <p:spPr>
          <a:xfrm>
            <a:off x="1646120" y="4522862"/>
            <a:ext cx="397026" cy="926639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9">
            <a:extLst>
              <a:ext uri="{FF2B5EF4-FFF2-40B4-BE49-F238E27FC236}">
                <a16:creationId xmlns:a16="http://schemas.microsoft.com/office/drawing/2014/main" id="{0B4483F2-E56A-73E0-68B6-2E2B2DB95118}"/>
              </a:ext>
            </a:extLst>
          </p:cNvPr>
          <p:cNvSpPr/>
          <p:nvPr/>
        </p:nvSpPr>
        <p:spPr>
          <a:xfrm rot="5400000">
            <a:off x="4782718" y="5182072"/>
            <a:ext cx="419815" cy="87634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низ 10">
            <a:extLst>
              <a:ext uri="{FF2B5EF4-FFF2-40B4-BE49-F238E27FC236}">
                <a16:creationId xmlns:a16="http://schemas.microsoft.com/office/drawing/2014/main" id="{45CABC92-3560-F86F-ABCF-A5BB7572FFD3}"/>
              </a:ext>
            </a:extLst>
          </p:cNvPr>
          <p:cNvSpPr/>
          <p:nvPr/>
        </p:nvSpPr>
        <p:spPr>
          <a:xfrm rot="10800000">
            <a:off x="1324811" y="7536349"/>
            <a:ext cx="397026" cy="926639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183F56-E975-8981-6D6D-468519D8923E}"/>
              </a:ext>
            </a:extLst>
          </p:cNvPr>
          <p:cNvSpPr txBox="1"/>
          <p:nvPr/>
        </p:nvSpPr>
        <p:spPr>
          <a:xfrm>
            <a:off x="2221023" y="4001720"/>
            <a:ext cx="2255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t, C </a:t>
            </a:r>
            <a:r>
              <a:rPr lang="ru-RU" sz="2400" dirty="0"/>
              <a:t>(температура)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4833AA-4FA4-F005-A758-8840B412BFAA}"/>
              </a:ext>
            </a:extLst>
          </p:cNvPr>
          <p:cNvSpPr txBox="1"/>
          <p:nvPr/>
        </p:nvSpPr>
        <p:spPr>
          <a:xfrm>
            <a:off x="1565920" y="8600923"/>
            <a:ext cx="3432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V, </a:t>
            </a:r>
            <a:r>
              <a:rPr lang="ru-RU" sz="2400" dirty="0"/>
              <a:t>м/с </a:t>
            </a:r>
          </a:p>
          <a:p>
            <a:r>
              <a:rPr lang="ru-RU" sz="2400" dirty="0"/>
              <a:t>а, м/с</a:t>
            </a:r>
            <a:r>
              <a:rPr lang="ru-RU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ru-RU" sz="2400" dirty="0"/>
              <a:t>(вибрация)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C79987-86FB-AB3E-217A-E83CC869FD12}"/>
              </a:ext>
            </a:extLst>
          </p:cNvPr>
          <p:cNvSpPr txBox="1"/>
          <p:nvPr/>
        </p:nvSpPr>
        <p:spPr>
          <a:xfrm>
            <a:off x="4797904" y="4618504"/>
            <a:ext cx="12165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I, </a:t>
            </a:r>
            <a:r>
              <a:rPr lang="ru-RU" sz="2400" dirty="0"/>
              <a:t>А</a:t>
            </a:r>
            <a:r>
              <a:rPr lang="en-US" sz="2400" dirty="0"/>
              <a:t> </a:t>
            </a:r>
            <a:r>
              <a:rPr lang="ru-RU" sz="2400" dirty="0"/>
              <a:t>(токи)</a:t>
            </a:r>
          </a:p>
        </p:txBody>
      </p:sp>
      <p:cxnSp>
        <p:nvCxnSpPr>
          <p:cNvPr id="18" name="Соединитель: уступ 13">
            <a:extLst>
              <a:ext uri="{FF2B5EF4-FFF2-40B4-BE49-F238E27FC236}">
                <a16:creationId xmlns:a16="http://schemas.microsoft.com/office/drawing/2014/main" id="{0A2C495C-C697-C220-FDD5-170604481773}"/>
              </a:ext>
            </a:extLst>
          </p:cNvPr>
          <p:cNvCxnSpPr>
            <a:cxnSpLocks/>
          </p:cNvCxnSpPr>
          <p:nvPr/>
        </p:nvCxnSpPr>
        <p:spPr>
          <a:xfrm>
            <a:off x="1677386" y="4463385"/>
            <a:ext cx="4934138" cy="1969700"/>
          </a:xfrm>
          <a:prstGeom prst="bentConnector3">
            <a:avLst>
              <a:gd name="adj1" fmla="val 92418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Соединитель: уступ 20">
            <a:extLst>
              <a:ext uri="{FF2B5EF4-FFF2-40B4-BE49-F238E27FC236}">
                <a16:creationId xmlns:a16="http://schemas.microsoft.com/office/drawing/2014/main" id="{829CACC2-8526-E309-B09B-48DD2DCE2F5C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5064512" y="5423221"/>
            <a:ext cx="1547012" cy="1347386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Соединитель: уступ 24">
            <a:extLst>
              <a:ext uri="{FF2B5EF4-FFF2-40B4-BE49-F238E27FC236}">
                <a16:creationId xmlns:a16="http://schemas.microsoft.com/office/drawing/2014/main" id="{336EC6A4-54C9-B971-B378-06DB0FF05187}"/>
              </a:ext>
            </a:extLst>
          </p:cNvPr>
          <p:cNvCxnSpPr>
            <a:cxnSpLocks/>
          </p:cNvCxnSpPr>
          <p:nvPr/>
        </p:nvCxnSpPr>
        <p:spPr>
          <a:xfrm flipV="1">
            <a:off x="1721837" y="7152749"/>
            <a:ext cx="4889687" cy="1448174"/>
          </a:xfrm>
          <a:prstGeom prst="bentConnector3">
            <a:avLst>
              <a:gd name="adj1" fmla="val 93635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898ECC2-9CD3-E723-C584-207C2DF217C6}"/>
              </a:ext>
            </a:extLst>
          </p:cNvPr>
          <p:cNvSpPr/>
          <p:nvPr/>
        </p:nvSpPr>
        <p:spPr>
          <a:xfrm>
            <a:off x="6611524" y="6226525"/>
            <a:ext cx="1418196" cy="10881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Блок сбора сигналов</a:t>
            </a:r>
          </a:p>
        </p:txBody>
      </p:sp>
      <p:sp>
        <p:nvSpPr>
          <p:cNvPr id="22" name="Стрелка: вправо 27">
            <a:extLst>
              <a:ext uri="{FF2B5EF4-FFF2-40B4-BE49-F238E27FC236}">
                <a16:creationId xmlns:a16="http://schemas.microsoft.com/office/drawing/2014/main" id="{EE362599-E09F-B9FB-8E28-6C79EB974582}"/>
              </a:ext>
            </a:extLst>
          </p:cNvPr>
          <p:cNvSpPr/>
          <p:nvPr/>
        </p:nvSpPr>
        <p:spPr>
          <a:xfrm>
            <a:off x="8140987" y="6566104"/>
            <a:ext cx="676907" cy="4090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933941E-A1F1-5BA6-3241-36F530FC5313}"/>
              </a:ext>
            </a:extLst>
          </p:cNvPr>
          <p:cNvSpPr/>
          <p:nvPr/>
        </p:nvSpPr>
        <p:spPr>
          <a:xfrm>
            <a:off x="8967497" y="6226525"/>
            <a:ext cx="1959476" cy="10881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Блок передачи данных в ПК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EBF1735-38F3-3D3B-52C9-6FC39579B6B2}"/>
              </a:ext>
            </a:extLst>
          </p:cNvPr>
          <p:cNvSpPr/>
          <p:nvPr/>
        </p:nvSpPr>
        <p:spPr>
          <a:xfrm>
            <a:off x="11927840" y="5229267"/>
            <a:ext cx="2865119" cy="33716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Анализ состояния оборудования:</a:t>
            </a:r>
          </a:p>
          <a:p>
            <a:pPr marL="457200" indent="-457200">
              <a:buAutoNum type="arabicPeriod"/>
            </a:pPr>
            <a:r>
              <a:rPr lang="ru-RU" sz="2000" dirty="0"/>
              <a:t>Состояние в пределах нормы;</a:t>
            </a:r>
          </a:p>
          <a:p>
            <a:pPr marL="457200" indent="-457200">
              <a:buAutoNum type="arabicPeriod"/>
            </a:pPr>
            <a:r>
              <a:rPr lang="ru-RU" sz="2000" dirty="0"/>
              <a:t>Требует ремонта;</a:t>
            </a:r>
          </a:p>
          <a:p>
            <a:pPr marL="457200" indent="-457200">
              <a:buAutoNum type="arabicPeriod"/>
            </a:pPr>
            <a:r>
              <a:rPr lang="ru-RU" sz="2000" dirty="0"/>
              <a:t>Предаварийное состояние оборудования;</a:t>
            </a:r>
          </a:p>
        </p:txBody>
      </p:sp>
      <p:sp>
        <p:nvSpPr>
          <p:cNvPr id="25" name="Стрелка: вправо 31">
            <a:extLst>
              <a:ext uri="{FF2B5EF4-FFF2-40B4-BE49-F238E27FC236}">
                <a16:creationId xmlns:a16="http://schemas.microsoft.com/office/drawing/2014/main" id="{B512AC26-975D-6A64-45B5-BA4816CA2DB7}"/>
              </a:ext>
            </a:extLst>
          </p:cNvPr>
          <p:cNvSpPr/>
          <p:nvPr/>
        </p:nvSpPr>
        <p:spPr>
          <a:xfrm>
            <a:off x="11090379" y="6612849"/>
            <a:ext cx="676907" cy="4090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18AD3062-7B2A-1654-235A-3AF40B9459BE}"/>
              </a:ext>
            </a:extLst>
          </p:cNvPr>
          <p:cNvSpPr/>
          <p:nvPr/>
        </p:nvSpPr>
        <p:spPr>
          <a:xfrm>
            <a:off x="538258" y="3737052"/>
            <a:ext cx="11229028" cy="5876284"/>
          </a:xfrm>
          <a:prstGeom prst="rect">
            <a:avLst/>
          </a:prstGeom>
          <a:noFill/>
          <a:ln w="76200">
            <a:solidFill>
              <a:srgbClr val="0640BC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Google Shape;147;p15"/>
          <p:cNvSpPr txBox="1">
            <a:spLocks/>
          </p:cNvSpPr>
          <p:nvPr/>
        </p:nvSpPr>
        <p:spPr>
          <a:xfrm>
            <a:off x="651588" y="2232620"/>
            <a:ext cx="13389531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Система предиктивного анализа состояния оборудования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AB2E2CCB-B288-719A-5A8A-27F961C30A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625228"/>
              </p:ext>
            </p:extLst>
          </p:nvPr>
        </p:nvGraphicFramePr>
        <p:xfrm>
          <a:off x="1291771" y="2678654"/>
          <a:ext cx="6633029" cy="6153027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4107543">
                  <a:extLst>
                    <a:ext uri="{9D8B030D-6E8A-4147-A177-3AD203B41FA5}">
                      <a16:colId xmlns:a16="http://schemas.microsoft.com/office/drawing/2014/main" val="2559853714"/>
                    </a:ext>
                  </a:extLst>
                </a:gridCol>
                <a:gridCol w="2525486">
                  <a:extLst>
                    <a:ext uri="{9D8B030D-6E8A-4147-A177-3AD203B41FA5}">
                      <a16:colId xmlns:a16="http://schemas.microsoft.com/office/drawing/2014/main" val="1386238862"/>
                    </a:ext>
                  </a:extLst>
                </a:gridCol>
              </a:tblGrid>
              <a:tr h="648978"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Компания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Страна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0234054"/>
                  </a:ext>
                </a:extLst>
              </a:tr>
              <a:tr h="648978">
                <a:tc>
                  <a:txBody>
                    <a:bodyPr/>
                    <a:lstStyle/>
                    <a:p>
                      <a:pPr marL="85725" indent="0">
                        <a:buFont typeface="Arial" panose="020B0604020202020204" pitchFamily="34" charset="0"/>
                        <a:buNone/>
                      </a:pPr>
                      <a:r>
                        <a:rPr lang="en-US" sz="2400" dirty="0"/>
                        <a:t>Schneider Electric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Франция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48687787"/>
                  </a:ext>
                </a:extLst>
              </a:tr>
              <a:tr h="6489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dirty="0"/>
                        <a:t>ABB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dirty="0"/>
                        <a:t>Швеция</a:t>
                      </a:r>
                      <a:r>
                        <a:rPr lang="ru-RU" sz="2400" baseline="0" dirty="0"/>
                        <a:t> 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7866481"/>
                  </a:ext>
                </a:extLst>
              </a:tr>
              <a:tr h="6285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dirty="0"/>
                        <a:t>Siemens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Германия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921207"/>
                  </a:ext>
                </a:extLst>
              </a:tr>
              <a:tr h="6489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Oracle</a:t>
                      </a:r>
                      <a:endParaRPr lang="ru-RU"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США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07291574"/>
                  </a:ext>
                </a:extLst>
              </a:tr>
              <a:tr h="5263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ГК Цифра (Диспетчер)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Россия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45440106"/>
                  </a:ext>
                </a:extLst>
              </a:tr>
              <a:tr h="8178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ООО "</a:t>
                      </a:r>
                      <a:r>
                        <a:rPr lang="ru-RU" sz="24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Кибфиз</a:t>
                      </a:r>
                      <a:r>
                        <a:rPr lang="ru-RU" sz="2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" (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Cybphys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 LLC)</a:t>
                      </a:r>
                      <a:endParaRPr lang="ru-RU"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Россия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97053939"/>
                  </a:ext>
                </a:extLst>
              </a:tr>
              <a:tr h="5263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Texaco </a:t>
                      </a:r>
                      <a:endParaRPr lang="ru-RU"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США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1678895"/>
                  </a:ext>
                </a:extLst>
              </a:tr>
              <a:tr h="5263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Ctrl2GO Solutions</a:t>
                      </a:r>
                      <a:endParaRPr lang="ru-RU"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Россия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76499277"/>
                  </a:ext>
                </a:extLst>
              </a:tr>
              <a:tr h="5263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Группа Т1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Россия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67733813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AE37AF-5FE8-4564-9BE0-02FCF5D714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</a:blip>
          <a:stretch>
            <a:fillRect/>
          </a:stretch>
        </p:blipFill>
        <p:spPr>
          <a:xfrm>
            <a:off x="8199646" y="4713876"/>
            <a:ext cx="6207665" cy="41384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F830F004-AA11-9F53-872F-84EF0B79CC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0157553"/>
              </p:ext>
            </p:extLst>
          </p:nvPr>
        </p:nvGraphicFramePr>
        <p:xfrm>
          <a:off x="4342253" y="4170960"/>
          <a:ext cx="10164269" cy="4456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335052" y="2740826"/>
            <a:ext cx="123809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2019 году рынок Предиктивной аналитики  достиг объема в 7,32 миллиарда долларов, согласно исследованию AMR. </a:t>
            </a:r>
          </a:p>
          <a:p>
            <a:r>
              <a:rPr lang="ru-RU" sz="2400" dirty="0"/>
              <a:t>К 2027 году эта цифра вырастет до $35,45 миллиардов – аналитики ожидают рост сектора в 484%.*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F8B7DC45-3C44-8DAA-C531-A2E30E0859D2}"/>
              </a:ext>
            </a:extLst>
          </p:cNvPr>
          <p:cNvSpPr txBox="1">
            <a:spLocks/>
          </p:cNvSpPr>
          <p:nvPr/>
        </p:nvSpPr>
        <p:spPr>
          <a:xfrm>
            <a:off x="813861" y="9288551"/>
            <a:ext cx="11586576" cy="932365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dirty="0"/>
              <a:t>* - </a:t>
            </a:r>
            <a:r>
              <a:rPr lang="en-US" dirty="0"/>
              <a:t>https://www.alliedmarketresearch.com/predictive-analytics-market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2;p13">
            <a:extLst>
              <a:ext uri="{FF2B5EF4-FFF2-40B4-BE49-F238E27FC236}">
                <a16:creationId xmlns:a16="http://schemas.microsoft.com/office/drawing/2014/main" id="{D0F3BCB5-503D-7470-ED55-7B007C924CA3}"/>
              </a:ext>
            </a:extLst>
          </p:cNvPr>
          <p:cNvSpPr txBox="1"/>
          <p:nvPr/>
        </p:nvSpPr>
        <p:spPr>
          <a:xfrm>
            <a:off x="992700" y="2391853"/>
            <a:ext cx="13234200" cy="95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tx1"/>
                </a:solidFill>
              </a:rPr>
              <a:t>Предлагаемое техническое решение можно использовать в следующих моделях заработка: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61B9EFF-0D71-924F-1D45-107903D39801}"/>
              </a:ext>
            </a:extLst>
          </p:cNvPr>
          <p:cNvSpPr/>
          <p:nvPr/>
        </p:nvSpPr>
        <p:spPr>
          <a:xfrm>
            <a:off x="992700" y="4064001"/>
            <a:ext cx="4580786" cy="34544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1. Аренда технического решения с централизованной обработкой данных 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480576D-65D3-A715-0BBE-55B525505587}"/>
              </a:ext>
            </a:extLst>
          </p:cNvPr>
          <p:cNvSpPr/>
          <p:nvPr/>
        </p:nvSpPr>
        <p:spPr>
          <a:xfrm>
            <a:off x="9013086" y="4064001"/>
            <a:ext cx="4580786" cy="34544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2. Продажа технического решения с обучением технического персонала заказчика</a:t>
            </a:r>
          </a:p>
        </p:txBody>
      </p:sp>
      <p:sp>
        <p:nvSpPr>
          <p:cNvPr id="3" name="Стрелка: влево-вправо 2">
            <a:extLst>
              <a:ext uri="{FF2B5EF4-FFF2-40B4-BE49-F238E27FC236}">
                <a16:creationId xmlns:a16="http://schemas.microsoft.com/office/drawing/2014/main" id="{2F3EE0DD-5834-F564-4D8D-EC2EBDCB82A4}"/>
              </a:ext>
            </a:extLst>
          </p:cNvPr>
          <p:cNvSpPr/>
          <p:nvPr/>
        </p:nvSpPr>
        <p:spPr>
          <a:xfrm>
            <a:off x="5573486" y="4654264"/>
            <a:ext cx="3439600" cy="2172495"/>
          </a:xfrm>
          <a:prstGeom prst="left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>
                <a:solidFill>
                  <a:schemeClr val="lt1"/>
                </a:solidFill>
              </a:rPr>
              <a:t>Что уже сделано по продукту?</a:t>
            </a:r>
            <a:r>
              <a:rPr lang="ru-RU" sz="2500">
                <a:solidFill>
                  <a:schemeClr val="lt1"/>
                </a:solidFill>
              </a:rPr>
              <a:t> Какой удалось пройти путь. Какие были успешные кейсы, клиенты (если есть продажи, напишите количество клиентов) или предварительные договорённости, привлечённые инвестиции и другое</a:t>
            </a:r>
            <a:r>
              <a:rPr lang="ru-RU" sz="2500" b="1">
                <a:solidFill>
                  <a:schemeClr val="lt1"/>
                </a:solidFill>
              </a:rPr>
              <a:t> </a:t>
            </a:r>
            <a:br>
              <a:rPr lang="ru-RU" sz="2500" b="1">
                <a:solidFill>
                  <a:schemeClr val="lt1"/>
                </a:solidFill>
              </a:rPr>
            </a:b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2;p13">
            <a:extLst>
              <a:ext uri="{FF2B5EF4-FFF2-40B4-BE49-F238E27FC236}">
                <a16:creationId xmlns:a16="http://schemas.microsoft.com/office/drawing/2014/main" id="{0CA8C56B-1EF3-3968-DC53-822882BD5D2B}"/>
              </a:ext>
            </a:extLst>
          </p:cNvPr>
          <p:cNvSpPr txBox="1"/>
          <p:nvPr/>
        </p:nvSpPr>
        <p:spPr>
          <a:xfrm>
            <a:off x="1122825" y="2501416"/>
            <a:ext cx="13234200" cy="272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tx1"/>
                </a:solidFill>
              </a:rPr>
              <a:t>1. Разработана логика работы основного оборудования и датчиков;</a:t>
            </a:r>
          </a:p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tx1"/>
                </a:solidFill>
              </a:rPr>
              <a:t>2. Рассчитаны параметры основных датчиков;</a:t>
            </a:r>
          </a:p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tx1"/>
                </a:solidFill>
              </a:rPr>
              <a:t>3. Создана минимально работоспособная система состоящая из основных датчиков (идентификации температуры, вибрации и тока), блока сбора сигналов, блока передачи данных в ПК;</a:t>
            </a:r>
          </a:p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tx1"/>
                </a:solidFill>
              </a:rPr>
              <a:t>4. Направлены заявки для участия в акселерационных программах.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992700" y="2316950"/>
            <a:ext cx="13234200" cy="17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Напишите, как планируете развиваться. </a:t>
            </a:r>
            <a:r>
              <a:rPr lang="ru-RU" sz="2500" b="1">
                <a:solidFill>
                  <a:schemeClr val="lt1"/>
                </a:solidFill>
              </a:rPr>
              <a:t>Что в общем делаем дальше-то? </a:t>
            </a:r>
            <a:r>
              <a:rPr lang="ru-RU" sz="2500">
                <a:solidFill>
                  <a:schemeClr val="lt1"/>
                </a:solidFill>
              </a:rPr>
              <a:t>С деньгами, партнёрами грантами или без них? </a:t>
            </a:r>
            <a:br>
              <a:rPr lang="ru-RU" sz="2500">
                <a:solidFill>
                  <a:schemeClr val="lt1"/>
                </a:solidFill>
              </a:rPr>
            </a:b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2;p13">
            <a:extLst>
              <a:ext uri="{FF2B5EF4-FFF2-40B4-BE49-F238E27FC236}">
                <a16:creationId xmlns:a16="http://schemas.microsoft.com/office/drawing/2014/main" id="{C30B83C8-D608-F354-43F1-FE19984AF893}"/>
              </a:ext>
            </a:extLst>
          </p:cNvPr>
          <p:cNvSpPr txBox="1"/>
          <p:nvPr/>
        </p:nvSpPr>
        <p:spPr>
          <a:xfrm>
            <a:off x="992700" y="2391853"/>
            <a:ext cx="13234200" cy="1842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tx1"/>
                </a:solidFill>
              </a:rPr>
              <a:t>1. Разработка программного обеспечения для автоматизации обработки сигналов</a:t>
            </a:r>
          </a:p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tx1"/>
                </a:solidFill>
              </a:rPr>
              <a:t>2. Разработка программной логики для микроконтроллера для приемки сигналов от датчиков</a:t>
            </a:r>
          </a:p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tx1"/>
                </a:solidFill>
              </a:rPr>
              <a:t>3. Разработка универсального решения для массового применения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9A0A454-A40B-07D0-1906-454EBA0B84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</a:blip>
          <a:stretch>
            <a:fillRect/>
          </a:stretch>
        </p:blipFill>
        <p:spPr>
          <a:xfrm>
            <a:off x="7027977" y="4176853"/>
            <a:ext cx="6754697" cy="477331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92700" y="23169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Что есть, кто владеет? Что делаем дальше, на каких рынках, за чей счёт?</a:t>
            </a:r>
            <a:r>
              <a:rPr lang="ru-RU" sz="2500" b="1" dirty="0">
                <a:solidFill>
                  <a:schemeClr val="lt1"/>
                </a:solidFill>
              </a:rPr>
              <a:t> </a:t>
            </a:r>
            <a:br>
              <a:rPr lang="ru-RU" sz="2500" b="1" dirty="0">
                <a:solidFill>
                  <a:schemeClr val="lt1"/>
                </a:solidFill>
              </a:rPr>
            </a:b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 txBox="1">
            <a:spLocks/>
          </p:cNvSpPr>
          <p:nvPr/>
        </p:nvSpPr>
        <p:spPr>
          <a:xfrm>
            <a:off x="992700" y="2391853"/>
            <a:ext cx="5163911" cy="575268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73075" indent="-457200">
              <a:buAutoNum type="arabicPeriod"/>
            </a:pPr>
            <a:r>
              <a:rPr lang="ru-RU" sz="2400" dirty="0"/>
              <a:t>В рамках реализации проекта планируется оформление патента на полезную модель;</a:t>
            </a:r>
          </a:p>
          <a:p>
            <a:pPr marL="473075" indent="-457200">
              <a:buAutoNum type="arabicPeriod"/>
            </a:pPr>
            <a:r>
              <a:rPr lang="ru-RU" sz="2400" dirty="0"/>
              <a:t>Оформление патента на вычислительную программу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497F324-165B-2677-8F83-3A6234779C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5000"/>
          </a:blip>
          <a:stretch>
            <a:fillRect/>
          </a:stretch>
        </p:blipFill>
        <p:spPr>
          <a:xfrm>
            <a:off x="6606900" y="2526092"/>
            <a:ext cx="7620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2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56" name="Google Shape;256;p24"/>
          <p:cNvSpPr txBox="1"/>
          <p:nvPr/>
        </p:nvSpPr>
        <p:spPr>
          <a:xfrm>
            <a:off x="992700" y="2316950"/>
            <a:ext cx="13557600" cy="3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Как будет выглядеть ваша совместная работа с индустриальным партнёром? Вы хотите чтобы он вас купил прямо сейчас? Или сделать совместное предприятие для выхода на новые рынки? </a:t>
            </a:r>
            <a:br>
              <a:rPr lang="ru-RU" sz="2500">
                <a:solidFill>
                  <a:schemeClr val="lt1"/>
                </a:solidFill>
              </a:rPr>
            </a:br>
            <a:br>
              <a:rPr lang="ru-RU" sz="2500">
                <a:solidFill>
                  <a:schemeClr val="lt1"/>
                </a:solidFill>
              </a:rPr>
            </a:br>
            <a:r>
              <a:rPr lang="ru-RU" sz="2500">
                <a:solidFill>
                  <a:schemeClr val="lt1"/>
                </a:solidFill>
              </a:rPr>
              <a:t>Или вы хотите к нему на работу? Или вы хотите, чтобы он стал вашим клиентом? Тут уже сложнее. Вы получается не сотрудничество предлагаете, а продаёте ему свою продукцию (услуги). Даже если и так, может быть ему купить у вас сначала 51%, например?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Партнера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8;p21"/>
          <p:cNvSpPr txBox="1"/>
          <p:nvPr/>
        </p:nvSpPr>
        <p:spPr>
          <a:xfrm>
            <a:off x="992700" y="2316950"/>
            <a:ext cx="13234200" cy="1842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500" b="1" dirty="0">
                <a:solidFill>
                  <a:schemeClr val="tx1"/>
                </a:solidFill>
              </a:rPr>
              <a:t>Совместное предприятие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500" b="1" i="0" u="none" strike="noStrike" cap="none" dirty="0">
                <a:solidFill>
                  <a:schemeClr val="tx1"/>
                </a:solidFill>
              </a:rPr>
              <a:t>Внешние инвестиции (три этапа)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500" b="1" dirty="0">
                <a:solidFill>
                  <a:schemeClr val="tx1"/>
                </a:solidFill>
              </a:rPr>
              <a:t>Смешанное взаимодействие</a:t>
            </a:r>
            <a:endParaRPr sz="2500" b="1" i="0" u="none" strike="noStrike" cap="none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108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825178" y="8208335"/>
            <a:ext cx="3109500" cy="1630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>
              <a:spcBef>
                <a:spcPts val="0"/>
              </a:spcBef>
              <a:buSzPts val="1600"/>
              <a:buNone/>
            </a:pPr>
            <a:r>
              <a:rPr lang="ru-RU" sz="2200" dirty="0"/>
              <a:t>Руководитель команды проекта</a:t>
            </a:r>
          </a:p>
          <a:p>
            <a:pPr marL="12700" lvl="0" indent="0">
              <a:spcBef>
                <a:spcPts val="0"/>
              </a:spcBef>
              <a:buSzPts val="1600"/>
              <a:buNone/>
            </a:pPr>
            <a:r>
              <a:rPr lang="ru-RU" sz="2200" dirty="0"/>
              <a:t>Бизнес – модель</a:t>
            </a:r>
          </a:p>
          <a:p>
            <a:pPr marL="12700" lvl="0" indent="0">
              <a:spcBef>
                <a:spcPts val="0"/>
              </a:spcBef>
              <a:buSzPts val="1600"/>
              <a:buNone/>
            </a:pPr>
            <a:r>
              <a:rPr lang="ru-RU" sz="2200" dirty="0"/>
              <a:t>Финансовая стратегия</a:t>
            </a:r>
          </a:p>
          <a:p>
            <a:pPr marL="12700" lvl="0" indent="0">
              <a:spcBef>
                <a:spcPts val="0"/>
              </a:spcBef>
              <a:buSzPts val="1600"/>
              <a:buNone/>
            </a:pPr>
            <a:r>
              <a:rPr lang="ru-RU" sz="2200" dirty="0"/>
              <a:t>Разработка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sp>
        <p:nvSpPr>
          <p:cNvPr id="274" name="Google Shape;274;p25"/>
          <p:cNvSpPr>
            <a:spLocks noGrp="1"/>
          </p:cNvSpPr>
          <p:nvPr>
            <p:ph type="pic" idx="2"/>
          </p:nvPr>
        </p:nvSpPr>
        <p:spPr>
          <a:xfrm>
            <a:off x="880675" y="3892575"/>
            <a:ext cx="2998500" cy="30009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825178" y="72472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2400" dirty="0"/>
              <a:t>Тухватуллин Мурадым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 dirty="0"/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4294967295"/>
          </p:nvPr>
        </p:nvSpPr>
        <p:spPr>
          <a:xfrm>
            <a:off x="4340328" y="8250865"/>
            <a:ext cx="3109500" cy="15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1600"/>
              <a:buNone/>
            </a:pPr>
            <a:r>
              <a:rPr lang="ru-RU" sz="2200" dirty="0"/>
              <a:t>Технический эксперт</a:t>
            </a:r>
          </a:p>
          <a:p>
            <a:pPr marL="12700" indent="0">
              <a:spcBef>
                <a:spcPts val="0"/>
              </a:spcBef>
              <a:buSzPts val="1600"/>
              <a:buNone/>
            </a:pPr>
            <a:r>
              <a:rPr lang="ru-RU" sz="2200" dirty="0"/>
              <a:t>Производство</a:t>
            </a:r>
          </a:p>
          <a:p>
            <a:pPr marL="12700" indent="0">
              <a:spcBef>
                <a:spcPts val="0"/>
              </a:spcBef>
              <a:buSzPts val="1600"/>
              <a:buNone/>
            </a:pPr>
            <a:r>
              <a:rPr lang="ru-RU" sz="2200" dirty="0"/>
              <a:t>Изготовление </a:t>
            </a:r>
          </a:p>
        </p:txBody>
      </p:sp>
      <p:sp>
        <p:nvSpPr>
          <p:cNvPr id="277" name="Google Shape;277;p25"/>
          <p:cNvSpPr>
            <a:spLocks noGrp="1"/>
          </p:cNvSpPr>
          <p:nvPr>
            <p:ph type="pic" idx="3"/>
          </p:nvPr>
        </p:nvSpPr>
        <p:spPr>
          <a:xfrm>
            <a:off x="4395825" y="3892575"/>
            <a:ext cx="2998500" cy="30009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4340328" y="72472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2400" dirty="0"/>
              <a:t>Гумеров Фаниль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 dirty="0"/>
          </a:p>
        </p:txBody>
      </p:sp>
      <p:sp>
        <p:nvSpPr>
          <p:cNvPr id="279" name="Google Shape;279;p25"/>
          <p:cNvSpPr txBox="1">
            <a:spLocks noGrp="1"/>
          </p:cNvSpPr>
          <p:nvPr>
            <p:ph type="body" idx="4294967295"/>
          </p:nvPr>
        </p:nvSpPr>
        <p:spPr>
          <a:xfrm>
            <a:off x="7855478" y="8250864"/>
            <a:ext cx="3109500" cy="1560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1600"/>
              <a:buNone/>
            </a:pPr>
            <a:r>
              <a:rPr lang="ru-RU" sz="2200" dirty="0"/>
              <a:t>Маркетинг</a:t>
            </a:r>
          </a:p>
          <a:p>
            <a:pPr marL="12700" indent="0">
              <a:spcBef>
                <a:spcPts val="0"/>
              </a:spcBef>
              <a:buSzPts val="1600"/>
              <a:buNone/>
            </a:pPr>
            <a:r>
              <a:rPr lang="ru-RU" sz="2200" dirty="0"/>
              <a:t>Логистика</a:t>
            </a:r>
          </a:p>
          <a:p>
            <a:pPr marL="12700" indent="0">
              <a:spcBef>
                <a:spcPts val="0"/>
              </a:spcBef>
              <a:buSzPts val="1600"/>
              <a:buNone/>
            </a:pPr>
            <a:r>
              <a:rPr lang="ru-RU" sz="2200" dirty="0"/>
              <a:t>Внешнее взаимодействие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sp>
        <p:nvSpPr>
          <p:cNvPr id="281" name="Google Shape;281;p25"/>
          <p:cNvSpPr txBox="1">
            <a:spLocks noGrp="1"/>
          </p:cNvSpPr>
          <p:nvPr>
            <p:ph type="body" idx="4294967295"/>
          </p:nvPr>
        </p:nvSpPr>
        <p:spPr>
          <a:xfrm>
            <a:off x="7855478" y="7219719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2400" dirty="0"/>
              <a:t>Сыров Евгений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 dirty="0"/>
          </a:p>
        </p:txBody>
      </p:sp>
      <p:pic>
        <p:nvPicPr>
          <p:cNvPr id="23" name="Рисунок 22" descr="Изображение выглядит как человек, мужчина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682376CE-1D37-91D6-63AA-5A9619A69AA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55" b="755"/>
          <a:stretch>
            <a:fillRect/>
          </a:stretch>
        </p:blipFill>
        <p:spPr>
          <a:xfrm>
            <a:off x="874084" y="3928435"/>
            <a:ext cx="3038697" cy="3040952"/>
          </a:xfrm>
          <a:prstGeom prst="rect">
            <a:avLst/>
          </a:prstGeom>
        </p:spPr>
      </p:pic>
      <p:pic>
        <p:nvPicPr>
          <p:cNvPr id="24" name="Рисунок 23" descr="Изображение выглядит как мужчина, человек, в позе, мужской&#10;&#10;Автоматически созданное описание">
            <a:extLst>
              <a:ext uri="{FF2B5EF4-FFF2-40B4-BE49-F238E27FC236}">
                <a16:creationId xmlns:a16="http://schemas.microsoft.com/office/drawing/2014/main" id="{92ABC252-9137-0F43-ADCE-8E3DBD3EE6A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7" r="37"/>
          <a:stretch>
            <a:fillRect/>
          </a:stretch>
        </p:blipFill>
        <p:spPr>
          <a:xfrm>
            <a:off x="4423144" y="3914213"/>
            <a:ext cx="2956332" cy="2958526"/>
          </a:xfrm>
          <a:prstGeom prst="rect">
            <a:avLst/>
          </a:prstGeom>
        </p:spPr>
      </p:pic>
      <p:pic>
        <p:nvPicPr>
          <p:cNvPr id="25" name="Рисунок 24" descr="Изображение выглядит как человек, стена, внутренний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B09D71F2-55BE-2339-4A08-29E8EE82DA02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>
          <a:blip r:embed="rId7"/>
          <a:srcRect l="26" r="26"/>
          <a:stretch>
            <a:fillRect/>
          </a:stretch>
        </p:blipFill>
        <p:spPr>
          <a:xfrm>
            <a:off x="7910513" y="3865563"/>
            <a:ext cx="2998787" cy="3000375"/>
          </a:xfrm>
        </p:spPr>
      </p:pic>
      <p:pic>
        <p:nvPicPr>
          <p:cNvPr id="26" name="Рисунок 25" descr="Изображение выглядит как человек, стена, внутренний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B09D71F2-55BE-2339-4A08-29E8EE82DA0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7" r="37"/>
          <a:stretch>
            <a:fillRect/>
          </a:stretch>
        </p:blipFill>
        <p:spPr>
          <a:xfrm>
            <a:off x="7892325" y="3901376"/>
            <a:ext cx="3059210" cy="30614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2916514138"/>
              </p:ext>
            </p:extLst>
          </p:nvPr>
        </p:nvGraphicFramePr>
        <p:xfrm>
          <a:off x="790575" y="6886900"/>
          <a:ext cx="5863725" cy="2152306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 dirty="0">
                          <a:solidFill>
                            <a:schemeClr val="dk1"/>
                          </a:solidFill>
                        </a:rPr>
                        <a:t>Сайт 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  <a:tabLst/>
                        <a:defRPr/>
                      </a:pPr>
                      <a:r>
                        <a:rPr lang="en-US" sz="2400" dirty="0"/>
                        <a:t>Predict-sys.com</a:t>
                      </a:r>
                      <a:r>
                        <a:rPr lang="ru-RU" sz="2400" dirty="0"/>
                        <a:t> 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 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</a:t>
                      </a:r>
                      <a:r>
                        <a:rPr lang="ru-RU" sz="2400" dirty="0"/>
                        <a:t>960) 802-95-22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360"/>
                        </a:lnSpc>
                        <a:buClrTx/>
                      </a:pPr>
                      <a:r>
                        <a:rPr lang="en-US" sz="2400" dirty="0"/>
                        <a:t>myradim@power-sys.ru</a:t>
                      </a:r>
                      <a:endParaRPr lang="ru-RU" sz="240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50" name="Picture 2" descr="C:\Users\TM\Desktop\Screenshot_20220705_140701_org.telegram.messenger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6" t="24063" r="22463" b="43923"/>
          <a:stretch/>
        </p:blipFill>
        <p:spPr bwMode="auto">
          <a:xfrm>
            <a:off x="8343900" y="3522413"/>
            <a:ext cx="45720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651</Words>
  <Application>Microsoft Office PowerPoint</Application>
  <PresentationFormat>Произвольный</PresentationFormat>
  <Paragraphs>116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 Black</vt:lpstr>
      <vt:lpstr>Arial</vt:lpstr>
      <vt:lpstr>Calibri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Предложение для Партнера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Мурадым Тухватуллин</dc:creator>
  <cp:lastModifiedBy>Мурадым Тухватуллин</cp:lastModifiedBy>
  <cp:revision>12</cp:revision>
  <dcterms:modified xsi:type="dcterms:W3CDTF">2022-07-23T09:48:10Z</dcterms:modified>
</cp:coreProperties>
</file>