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8" r:id="rId3"/>
    <p:sldId id="260" r:id="rId4"/>
    <p:sldId id="262" r:id="rId5"/>
    <p:sldId id="261" r:id="rId6"/>
    <p:sldId id="263" r:id="rId7"/>
    <p:sldId id="264" r:id="rId8"/>
    <p:sldId id="265" r:id="rId9"/>
    <p:sldId id="266" r:id="rId10"/>
  </p:sldIdLst>
  <p:sldSz cx="9144000" cy="5143500" type="screen16x9"/>
  <p:notesSz cx="6858000" cy="9144000"/>
  <p:embeddedFontLst>
    <p:embeddedFont>
      <p:font typeface="Lora" charset="-52"/>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7" d="100"/>
          <a:sy n="107" d="100"/>
        </p:scale>
        <p:origin x="-84" y="-58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0639214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r>
              <a:rPr lang="ru">
                <a:solidFill>
                  <a:schemeClr val="dk1"/>
                </a:solidFill>
              </a:rPr>
              <a:t/>
            </a: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(принятую аббревиатуру)</a:t>
            </a:r>
            <a:br>
              <a:rPr lang="ru">
                <a:solidFill>
                  <a:schemeClr val="dk1"/>
                </a:solidFill>
              </a:rPr>
            </a:br>
            <a:r>
              <a:rPr lang="ru">
                <a:solidFill>
                  <a:schemeClr val="dk1"/>
                </a:solidFill>
              </a:rPr>
              <a:t>- тип разработки (он должен быть указан по умолчанию)</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chemeClr val="hlink"/>
                </a:solidFill>
                <a:hlinkClick r:id="rId3"/>
              </a:rPr>
              <a:t>https://docs.google.com/presentation/d/1rqX0zPbFIU2QixyELhYoDGyAzDuVaevB2E8Uw9Tw-iw/edit?usp=sharing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28734f627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28734f627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28734f627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28734f627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8734f627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8734f627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p>
          <a:p>
            <a:pPr marL="0" lvl="0" indent="0" algn="l" rtl="0">
              <a:spcBef>
                <a:spcPts val="0"/>
              </a:spcBef>
              <a:spcAft>
                <a:spcPts val="0"/>
              </a:spcAft>
              <a:buNone/>
            </a:pPr>
            <a:r>
              <a:rPr lang="ru"/>
              <a:t>Аналоги продукта бываю полными (прямые конкуренты) и частичными (косвенные конкуренты).</a:t>
            </a:r>
            <a:endParaRPr/>
          </a:p>
          <a:p>
            <a:pPr marL="0" lvl="0" indent="0" algn="l" rtl="0">
              <a:spcBef>
                <a:spcPts val="0"/>
              </a:spcBef>
              <a:spcAft>
                <a:spcPts val="0"/>
              </a:spcAft>
              <a:buNone/>
            </a:pPr>
            <a:endParaRPr/>
          </a:p>
          <a:p>
            <a:pPr marL="0" lvl="0" indent="0" algn="l" rtl="0">
              <a:spcBef>
                <a:spcPts val="0"/>
              </a:spcBef>
              <a:spcAft>
                <a:spcPts val="0"/>
              </a:spcAft>
              <a:buNone/>
            </a:pPr>
            <a:r>
              <a:rPr lang="ru" b="1"/>
              <a:t>Полные аналоги</a:t>
            </a:r>
            <a:r>
              <a:rPr lang="ru"/>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p>
          <a:p>
            <a:pPr marL="0" lvl="0" indent="0" algn="l" rtl="0">
              <a:lnSpc>
                <a:spcPct val="115000"/>
              </a:lnSpc>
              <a:spcBef>
                <a:spcPts val="1200"/>
              </a:spcBef>
              <a:spcAft>
                <a:spcPts val="0"/>
              </a:spcAft>
              <a:buClr>
                <a:schemeClr val="dk1"/>
              </a:buClr>
              <a:buSzPts val="1100"/>
              <a:buFont typeface="Arial"/>
              <a:buNone/>
            </a:pPr>
            <a:r>
              <a:rPr lang="ru" b="1">
                <a:solidFill>
                  <a:schemeClr val="dk1"/>
                </a:solidFill>
              </a:rPr>
              <a:t>Частичными аналогами</a:t>
            </a:r>
            <a:r>
              <a:rPr lang="ru">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endParaRPr>
          </a:p>
          <a:p>
            <a:pPr marL="0" lvl="0" indent="0" algn="l" rtl="0">
              <a:spcBef>
                <a:spcPts val="1200"/>
              </a:spcBef>
              <a:spcAft>
                <a:spcPts val="0"/>
              </a:spcAft>
              <a:buNone/>
            </a:pPr>
            <a:r>
              <a:rPr lang="ru"/>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t>чем ваш проект отличается от аналогов, в чем превосходит их и как это помогает решать заявленную проблему.</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fe49c100d1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fe49c100d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Слайд с командой — это ваш способ представиться и показать, что вы способны справиться с поставленной задачей.</a:t>
            </a:r>
            <a:endParaRPr/>
          </a:p>
          <a:p>
            <a:pPr marL="0" lvl="0" indent="0" algn="l" rtl="0">
              <a:spcBef>
                <a:spcPts val="0"/>
              </a:spcBef>
              <a:spcAft>
                <a:spcPts val="0"/>
              </a:spcAft>
              <a:buNone/>
            </a:pPr>
            <a:r>
              <a:rPr lang="ru"/>
              <a:t>Обычно здесь размещают фотографии, указывают, как кого зовут, должность в проекте</a:t>
            </a:r>
            <a:endParaRPr/>
          </a:p>
          <a:p>
            <a:pPr marL="0" lvl="0" indent="0" algn="l" rtl="0">
              <a:spcBef>
                <a:spcPts val="0"/>
              </a:spcBef>
              <a:spcAft>
                <a:spcPts val="0"/>
              </a:spcAft>
              <a:buNone/>
            </a:pPr>
            <a:r>
              <a:rPr lang="ru"/>
              <a:t>Уместно рассказать о каких-то компетенциях и достижениях (если они у вас есть). Главное, чтобы эти они имели отношение к тому, что вы делаете. </a:t>
            </a:r>
            <a:endParaRPr/>
          </a:p>
          <a:p>
            <a:pPr marL="0" lvl="0" indent="0" algn="l" rtl="0">
              <a:spcBef>
                <a:spcPts val="0"/>
              </a:spcBef>
              <a:spcAft>
                <a:spcPts val="0"/>
              </a:spcAft>
              <a:buNone/>
            </a:pPr>
            <a:r>
              <a:rPr lang="ru" i="1"/>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ru">
                <a:solidFill>
                  <a:schemeClr val="dk1"/>
                </a:solidFill>
              </a:rPr>
              <a:t>Но ни в коем случае ничего не придумывайте и не вводите ваших зрителей в заблуждение!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fe49c100d1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fe49c100d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На этом слайде вы можете выписать вопросы, которые появились у вас на начальном этапе работы над проектом.</a:t>
            </a:r>
            <a:endParaRPr/>
          </a:p>
          <a:p>
            <a:pPr marL="0" lvl="0" indent="0" algn="l" rtl="0">
              <a:spcBef>
                <a:spcPts val="0"/>
              </a:spcBef>
              <a:spcAft>
                <a:spcPts val="0"/>
              </a:spcAft>
              <a:buNone/>
            </a:pPr>
            <a:r>
              <a:rPr lang="ru"/>
              <a:t>Постарайтесь воздержаться от вопросов вроде где нам рекламировать ваш продукт или как бороться с конкурентами — пока никакого продукта нет, эти вопросы преждевременны.</a:t>
            </a:r>
            <a:endParaRPr/>
          </a:p>
          <a:p>
            <a:pPr marL="0" lvl="0" indent="0" algn="l" rtl="0">
              <a:spcBef>
                <a:spcPts val="0"/>
              </a:spcBef>
              <a:spcAft>
                <a:spcPts val="0"/>
              </a:spcAft>
              <a:buNone/>
            </a:pPr>
            <a:endParaRPr/>
          </a:p>
          <a:p>
            <a:pPr marL="0" lvl="0" indent="0" algn="l" rtl="0">
              <a:spcBef>
                <a:spcPts val="0"/>
              </a:spcBef>
              <a:spcAft>
                <a:spcPts val="0"/>
              </a:spcAft>
              <a:buNone/>
            </a:pPr>
            <a:r>
              <a:rPr lang="ru"/>
              <a:t>Обсудите с командой, как будете проводить исследование, и выпишите то, что осталось для вас непонятным.</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fe49c100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fe49c100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Вовлеченные стороны — это те, на кого влияет проблемная ситуация, или кто как-либо влияет на проект. В принципе, если достаточно подробно пройдена стадия работы с проблемой, многих, если не всех из них вы уже выявили. Иногда вовлеченные стороны называют стейкхолдерами.</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Зачем их искать?</a:t>
            </a:r>
            <a:r>
              <a:rPr lang="ru" dirty="0">
                <a:solidFill>
                  <a:schemeClr val="dk1"/>
                </a:solidFill>
              </a:rPr>
              <a:t> Это необходимо, чтобы максимально учесть требования к решению, чтобы оно стало и правда реалистичным, встраивающимся в реальную жизнь реальных людей.</a:t>
            </a:r>
            <a:endParaRPr dirty="0">
              <a:solidFill>
                <a:schemeClr val="dk1"/>
              </a:solidFill>
            </a:endParaRPr>
          </a:p>
          <a:p>
            <a:pPr marL="0" lvl="0" indent="0" algn="l" rtl="0">
              <a:spcBef>
                <a:spcPts val="1200"/>
              </a:spcBef>
              <a:spcAft>
                <a:spcPts val="0"/>
              </a:spcAft>
              <a:buNone/>
            </a:pPr>
            <a:r>
              <a:rPr lang="ru" dirty="0"/>
              <a:t>Слайд можно оформить в виде простой таблицы, из которой </a:t>
            </a:r>
            <a:r>
              <a:rPr lang="ru" b="1" dirty="0"/>
              <a:t>понятны интересы стейкхолдеров и как они могут повлиять</a:t>
            </a:r>
            <a:r>
              <a:rPr lang="ru" dirty="0"/>
              <a:t> на развитие проекта. Мы не ограничиваем вас в шаблоне — простой поиск в интернете даст вам массу вариантов, используйте тот, который для вас подходит.</a:t>
            </a:r>
            <a:endParaRPr dirty="0"/>
          </a:p>
          <a:p>
            <a:pPr marL="0" lvl="0" indent="0" algn="l" rtl="0">
              <a:spcBef>
                <a:spcPts val="0"/>
              </a:spcBef>
              <a:spcAft>
                <a:spcPts val="0"/>
              </a:spcAft>
              <a:buNone/>
            </a:pPr>
            <a:r>
              <a:rPr lang="ru" dirty="0"/>
              <a:t>Если вы достаточно хорошо изучили проблему, можете изложить свои наблюдения в виде диаграммы связей</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fe49c100d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fe49c100d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
              <a:t>Albero</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a:t>СтГАУ</a:t>
            </a:r>
            <a:endParaRPr/>
          </a:p>
        </p:txBody>
      </p:sp>
      <p:sp>
        <p:nvSpPr>
          <p:cNvPr id="56" name="Google Shape;56;p13"/>
          <p:cNvSpPr txBox="1">
            <a:spLocks noGrp="1"/>
          </p:cNvSpPr>
          <p:nvPr>
            <p:ph type="subTitle" idx="1"/>
          </p:nvPr>
        </p:nvSpPr>
        <p:spPr>
          <a:xfrm>
            <a:off x="311700" y="411640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Пользователь и его проблема</a:t>
            </a:r>
            <a:endParaRPr/>
          </a:p>
          <a:p>
            <a:pPr marL="0" lvl="0" indent="0" algn="l" rtl="0">
              <a:spcBef>
                <a:spcPts val="0"/>
              </a:spcBef>
              <a:spcAft>
                <a:spcPts val="0"/>
              </a:spcAft>
              <a:buNone/>
            </a:pP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b="1" dirty="0" smtClean="0">
                <a:solidFill>
                  <a:schemeClr val="dk1"/>
                </a:solidFill>
              </a:rPr>
              <a:t>Наши пользователи</a:t>
            </a:r>
            <a:r>
              <a:rPr lang="ru" dirty="0" smtClean="0">
                <a:solidFill>
                  <a:schemeClr val="dk1"/>
                </a:solidFill>
              </a:rPr>
              <a:t> – небольшие бизнесы(кафетерии, офисы), муниципальные учреждения, фудкорты, лофтовые простарнства и др.</a:t>
            </a:r>
            <a:r>
              <a:rPr lang="ru-RU" dirty="0">
                <a:solidFill>
                  <a:schemeClr val="dk1"/>
                </a:solidFill>
              </a:rPr>
              <a:t> </a:t>
            </a:r>
            <a:r>
              <a:rPr lang="ru-RU" dirty="0" smtClean="0">
                <a:solidFill>
                  <a:schemeClr val="dk1"/>
                </a:solidFill>
              </a:rPr>
              <a:t>-  </a:t>
            </a:r>
            <a:r>
              <a:rPr lang="ru-RU" b="1" dirty="0" smtClean="0">
                <a:solidFill>
                  <a:schemeClr val="dk1"/>
                </a:solidFill>
              </a:rPr>
              <a:t>х</a:t>
            </a:r>
            <a:r>
              <a:rPr lang="ru" b="1" dirty="0" smtClean="0">
                <a:solidFill>
                  <a:schemeClr val="dk1"/>
                </a:solidFill>
              </a:rPr>
              <a:t>отят </a:t>
            </a:r>
            <a:r>
              <a:rPr lang="ru" dirty="0" smtClean="0">
                <a:solidFill>
                  <a:schemeClr val="dk1"/>
                </a:solidFill>
              </a:rPr>
              <a:t>простую и дешевую мебель хорошего качества, но </a:t>
            </a:r>
            <a:r>
              <a:rPr lang="ru" b="1" dirty="0">
                <a:solidFill>
                  <a:schemeClr val="dk1"/>
                </a:solidFill>
              </a:rPr>
              <a:t>не </a:t>
            </a:r>
            <a:r>
              <a:rPr lang="ru" b="1" dirty="0" smtClean="0">
                <a:solidFill>
                  <a:schemeClr val="dk1"/>
                </a:solidFill>
              </a:rPr>
              <a:t>могут приобрести </a:t>
            </a:r>
            <a:r>
              <a:rPr lang="ru" dirty="0" smtClean="0">
                <a:solidFill>
                  <a:schemeClr val="dk1"/>
                </a:solidFill>
              </a:rPr>
              <a:t>ее, </a:t>
            </a:r>
            <a:r>
              <a:rPr lang="ru" dirty="0">
                <a:solidFill>
                  <a:schemeClr val="dk1"/>
                </a:solidFill>
              </a:rPr>
              <a:t>потому что </a:t>
            </a:r>
            <a:r>
              <a:rPr lang="ru" dirty="0" smtClean="0">
                <a:solidFill>
                  <a:schemeClr val="dk1"/>
                </a:solidFill>
              </a:rPr>
              <a:t>им</a:t>
            </a:r>
            <a:r>
              <a:rPr lang="ru" dirty="0" smtClean="0">
                <a:solidFill>
                  <a:schemeClr val="dk1"/>
                </a:solidFill>
              </a:rPr>
              <a:t> </a:t>
            </a:r>
            <a:r>
              <a:rPr lang="ru" b="1" dirty="0" smtClean="0">
                <a:solidFill>
                  <a:schemeClr val="dk1"/>
                </a:solidFill>
              </a:rPr>
              <a:t>мешает</a:t>
            </a:r>
            <a:r>
              <a:rPr lang="ru" dirty="0" smtClean="0">
                <a:solidFill>
                  <a:schemeClr val="dk1"/>
                </a:solidFill>
              </a:rPr>
              <a:t> отсутствие на рынке общего глобального решения, а </a:t>
            </a:r>
            <a:r>
              <a:rPr lang="ru" b="1" dirty="0" smtClean="0">
                <a:solidFill>
                  <a:schemeClr val="dk1"/>
                </a:solidFill>
              </a:rPr>
              <a:t>существующие решения </a:t>
            </a:r>
            <a:r>
              <a:rPr lang="ru" dirty="0" smtClean="0">
                <a:solidFill>
                  <a:schemeClr val="dk1"/>
                </a:solidFill>
              </a:rPr>
              <a:t>не совмещают в себе всех вышезаявленнных качеств, и </a:t>
            </a:r>
            <a:r>
              <a:rPr lang="ru" dirty="0">
                <a:solidFill>
                  <a:schemeClr val="dk1"/>
                </a:solidFill>
              </a:rPr>
              <a:t>потому </a:t>
            </a:r>
            <a:r>
              <a:rPr lang="ru" b="1" dirty="0">
                <a:solidFill>
                  <a:schemeClr val="dk1"/>
                </a:solidFill>
              </a:rPr>
              <a:t>не позволяют </a:t>
            </a:r>
            <a:r>
              <a:rPr lang="ru" b="1" dirty="0" smtClean="0">
                <a:solidFill>
                  <a:schemeClr val="dk1"/>
                </a:solidFill>
              </a:rPr>
              <a:t>преодолеть </a:t>
            </a:r>
            <a:r>
              <a:rPr lang="ru" dirty="0" smtClean="0">
                <a:solidFill>
                  <a:schemeClr val="dk1"/>
                </a:solidFill>
              </a:rPr>
              <a:t>эти барьеры.</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ru" dirty="0"/>
              <a:t>Решение</a:t>
            </a:r>
            <a:endParaRPr dirty="0"/>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dirty="0">
                <a:solidFill>
                  <a:schemeClr val="dk1"/>
                </a:solidFill>
              </a:rPr>
              <a:t>Для </a:t>
            </a:r>
            <a:r>
              <a:rPr lang="ru" dirty="0" smtClean="0">
                <a:solidFill>
                  <a:schemeClr val="dk1"/>
                </a:solidFill>
              </a:rPr>
              <a:t>пользователей</a:t>
            </a:r>
            <a:endParaRPr dirty="0">
              <a:solidFill>
                <a:schemeClr val="dk1"/>
              </a:solidFill>
            </a:endParaRPr>
          </a:p>
          <a:p>
            <a:pPr marL="0" lvl="0" indent="0" algn="l" rtl="0">
              <a:spcBef>
                <a:spcPts val="1200"/>
              </a:spcBef>
              <a:spcAft>
                <a:spcPts val="0"/>
              </a:spcAft>
              <a:buNone/>
            </a:pPr>
            <a:r>
              <a:rPr lang="ru" dirty="0" smtClean="0">
                <a:solidFill>
                  <a:schemeClr val="dk1"/>
                </a:solidFill>
              </a:rPr>
              <a:t>наша мебель, </a:t>
            </a:r>
            <a:endParaRPr dirty="0">
              <a:solidFill>
                <a:schemeClr val="dk1"/>
              </a:solidFill>
            </a:endParaRPr>
          </a:p>
          <a:p>
            <a:pPr marL="0" lvl="0" indent="0" algn="l" rtl="0">
              <a:spcBef>
                <a:spcPts val="1200"/>
              </a:spcBef>
              <a:spcAft>
                <a:spcPts val="0"/>
              </a:spcAft>
              <a:buNone/>
            </a:pPr>
            <a:r>
              <a:rPr lang="ru" dirty="0">
                <a:solidFill>
                  <a:schemeClr val="dk1"/>
                </a:solidFill>
              </a:rPr>
              <a:t>будет </a:t>
            </a:r>
            <a:r>
              <a:rPr lang="ru" dirty="0" smtClean="0">
                <a:solidFill>
                  <a:schemeClr val="dk1"/>
                </a:solidFill>
              </a:rPr>
              <a:t>выполнять </a:t>
            </a:r>
            <a:r>
              <a:rPr lang="ru" dirty="0">
                <a:solidFill>
                  <a:schemeClr val="dk1"/>
                </a:solidFill>
              </a:rPr>
              <a:t>главную </a:t>
            </a:r>
            <a:r>
              <a:rPr lang="ru" dirty="0" smtClean="0">
                <a:solidFill>
                  <a:schemeClr val="dk1"/>
                </a:solidFill>
              </a:rPr>
              <a:t>функцию - </a:t>
            </a:r>
            <a:r>
              <a:rPr lang="ru" b="1" dirty="0" smtClean="0">
                <a:solidFill>
                  <a:schemeClr val="dk1"/>
                </a:solidFill>
              </a:rPr>
              <a:t>практичности и дешевизны</a:t>
            </a:r>
            <a:r>
              <a:rPr lang="ru" dirty="0">
                <a:solidFill>
                  <a:schemeClr val="dk1"/>
                </a:solidFill>
              </a:rPr>
              <a:t>.</a:t>
            </a:r>
            <a:endParaRPr dirty="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бренды в </a:t>
            </a:r>
            <a:r>
              <a:rPr lang="ru" dirty="0" smtClean="0"/>
              <a:t>России</a:t>
            </a:r>
            <a:endParaRPr dirty="0"/>
          </a:p>
        </p:txBody>
      </p:sp>
      <p:sp>
        <p:nvSpPr>
          <p:cNvPr id="92" name="Google Shape;92;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15384"/>
              </a:lnSpc>
              <a:spcBef>
                <a:spcPts val="0"/>
              </a:spcBef>
              <a:spcAft>
                <a:spcPts val="0"/>
              </a:spcAft>
              <a:buClr>
                <a:schemeClr val="dk1"/>
              </a:buClr>
              <a:buSzPts val="1100"/>
              <a:buFont typeface="Arial"/>
              <a:buNone/>
            </a:pPr>
            <a:r>
              <a:rPr lang="ru" sz="1950" b="1" dirty="0">
                <a:solidFill>
                  <a:schemeClr val="dk1"/>
                </a:solidFill>
                <a:highlight>
                  <a:srgbClr val="FFFFFF"/>
                </a:highlight>
                <a:latin typeface="Lora"/>
                <a:ea typeface="Lora"/>
                <a:cs typeface="Lora"/>
                <a:sym typeface="Lora"/>
              </a:rPr>
              <a:t>Archpole</a:t>
            </a:r>
            <a:endParaRPr sz="1950" b="1" dirty="0">
              <a:solidFill>
                <a:schemeClr val="dk1"/>
              </a:solidFill>
              <a:highlight>
                <a:srgbClr val="FFFFFF"/>
              </a:highlight>
              <a:latin typeface="Lora"/>
              <a:ea typeface="Lora"/>
              <a:cs typeface="Lora"/>
              <a:sym typeface="Lora"/>
            </a:endParaRPr>
          </a:p>
          <a:p>
            <a:pPr marL="0" lvl="0" indent="0" algn="l" rtl="0">
              <a:spcBef>
                <a:spcPts val="0"/>
              </a:spcBef>
              <a:spcAft>
                <a:spcPts val="12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t>Аналоги решения</a:t>
            </a:r>
            <a:r>
              <a:rPr lang="ru" dirty="0" smtClean="0"/>
              <a:t>.  (на дальнейшее расширение)</a:t>
            </a:r>
            <a:endParaRPr dirty="0"/>
          </a:p>
        </p:txBody>
      </p:sp>
      <p:sp>
        <p:nvSpPr>
          <p:cNvPr id="86" name="Google Shape;86;p18"/>
          <p:cNvSpPr txBox="1">
            <a:spLocks noGrp="1"/>
          </p:cNvSpPr>
          <p:nvPr>
            <p:ph type="body" idx="1"/>
          </p:nvPr>
        </p:nvSpPr>
        <p:spPr>
          <a:xfrm>
            <a:off x="311700" y="1152475"/>
            <a:ext cx="5094801" cy="3416400"/>
          </a:xfrm>
          <a:prstGeom prst="rect">
            <a:avLst/>
          </a:prstGeom>
        </p:spPr>
        <p:txBody>
          <a:bodyPr spcFirstLastPara="1" wrap="square" lIns="91425" tIns="91425" rIns="91425" bIns="91425" anchor="t" anchorCtr="0">
            <a:normAutofit/>
          </a:bodyPr>
          <a:lstStyle/>
          <a:p>
            <a:pPr marL="0" lvl="0" indent="0" algn="l" rtl="0">
              <a:lnSpc>
                <a:spcPct val="140000"/>
              </a:lnSpc>
              <a:spcBef>
                <a:spcPts val="0"/>
              </a:spcBef>
              <a:spcAft>
                <a:spcPts val="0"/>
              </a:spcAft>
              <a:buNone/>
            </a:pPr>
            <a:r>
              <a:rPr lang="ru" sz="1600" dirty="0">
                <a:solidFill>
                  <a:schemeClr val="tx1"/>
                </a:solidFill>
                <a:highlight>
                  <a:srgbClr val="FFFFFF"/>
                </a:highlight>
                <a:latin typeface="+mj-lt"/>
              </a:rPr>
              <a:t>Porky Hefer's ,</a:t>
            </a:r>
            <a:endParaRPr sz="1600" dirty="0">
              <a:solidFill>
                <a:schemeClr val="tx1"/>
              </a:solidFill>
              <a:highlight>
                <a:srgbClr val="FFFFFF"/>
              </a:highlight>
              <a:latin typeface="+mj-lt"/>
            </a:endParaRPr>
          </a:p>
          <a:p>
            <a:pPr marL="0" lvl="0" indent="0" algn="l" rtl="0">
              <a:lnSpc>
                <a:spcPct val="140000"/>
              </a:lnSpc>
              <a:spcBef>
                <a:spcPts val="1500"/>
              </a:spcBef>
              <a:spcAft>
                <a:spcPts val="0"/>
              </a:spcAft>
              <a:buNone/>
            </a:pPr>
            <a:r>
              <a:rPr lang="ru" sz="1600" dirty="0">
                <a:solidFill>
                  <a:schemeClr val="tx1"/>
                </a:solidFill>
                <a:highlight>
                  <a:srgbClr val="FFFFFF"/>
                </a:highlight>
                <a:latin typeface="+mj-lt"/>
              </a:rPr>
              <a:t>Карла Толомео, </a:t>
            </a:r>
            <a:endParaRPr sz="1600" dirty="0">
              <a:solidFill>
                <a:schemeClr val="tx1"/>
              </a:solidFill>
              <a:highlight>
                <a:srgbClr val="FFFFFF"/>
              </a:highlight>
              <a:latin typeface="+mj-lt"/>
            </a:endParaRPr>
          </a:p>
          <a:p>
            <a:pPr marL="0" lvl="0" indent="0" algn="l" rtl="0">
              <a:lnSpc>
                <a:spcPct val="140000"/>
              </a:lnSpc>
              <a:spcBef>
                <a:spcPts val="1500"/>
              </a:spcBef>
              <a:spcAft>
                <a:spcPts val="0"/>
              </a:spcAft>
              <a:buNone/>
            </a:pPr>
            <a:r>
              <a:rPr lang="ru" sz="1600" dirty="0">
                <a:solidFill>
                  <a:schemeClr val="tx1"/>
                </a:solidFill>
                <a:latin typeface="+mj-lt"/>
              </a:rPr>
              <a:t>Александр Жирар</a:t>
            </a:r>
            <a:endParaRPr sz="1600" dirty="0">
              <a:solidFill>
                <a:schemeClr val="tx1"/>
              </a:solidFill>
              <a:latin typeface="+mj-lt"/>
            </a:endParaRPr>
          </a:p>
          <a:p>
            <a:pPr marL="0" lvl="0" indent="0" algn="l" rtl="0">
              <a:lnSpc>
                <a:spcPct val="140000"/>
              </a:lnSpc>
              <a:spcBef>
                <a:spcPts val="1500"/>
              </a:spcBef>
              <a:spcAft>
                <a:spcPts val="0"/>
              </a:spcAft>
              <a:buNone/>
            </a:pPr>
            <a:r>
              <a:rPr lang="ru" sz="1600" dirty="0">
                <a:solidFill>
                  <a:schemeClr val="tx1"/>
                </a:solidFill>
                <a:highlight>
                  <a:srgbClr val="FFFFFF"/>
                </a:highlight>
                <a:latin typeface="+mj-lt"/>
              </a:rPr>
              <a:t>Maarten De Ceulaer</a:t>
            </a:r>
            <a:endParaRPr sz="1600" dirty="0">
              <a:solidFill>
                <a:schemeClr val="tx1"/>
              </a:solidFill>
              <a:highlight>
                <a:srgbClr val="FFFFFF"/>
              </a:highlight>
              <a:latin typeface="+mj-lt"/>
            </a:endParaRPr>
          </a:p>
          <a:p>
            <a:pPr marL="0" lvl="0" indent="0" algn="l" rtl="0">
              <a:lnSpc>
                <a:spcPct val="140000"/>
              </a:lnSpc>
              <a:spcBef>
                <a:spcPts val="1500"/>
              </a:spcBef>
              <a:spcAft>
                <a:spcPts val="0"/>
              </a:spcAft>
              <a:buNone/>
            </a:pPr>
            <a:r>
              <a:rPr lang="ru" sz="1600" dirty="0">
                <a:solidFill>
                  <a:schemeClr val="tx1"/>
                </a:solidFill>
                <a:highlight>
                  <a:srgbClr val="FFFFFF"/>
                </a:highlight>
                <a:latin typeface="+mj-lt"/>
              </a:rPr>
              <a:t>maximo riera</a:t>
            </a:r>
            <a:endParaRPr sz="1600" dirty="0">
              <a:solidFill>
                <a:schemeClr val="tx1"/>
              </a:solidFill>
              <a:highlight>
                <a:srgbClr val="FFFFFF"/>
              </a:highlight>
              <a:latin typeface="+mj-lt"/>
            </a:endParaRPr>
          </a:p>
          <a:p>
            <a:pPr marL="0" lvl="0" indent="0" algn="l" rtl="0">
              <a:lnSpc>
                <a:spcPct val="140000"/>
              </a:lnSpc>
              <a:spcBef>
                <a:spcPts val="1500"/>
              </a:spcBef>
              <a:spcAft>
                <a:spcPts val="0"/>
              </a:spcAft>
              <a:buNone/>
            </a:pPr>
            <a:endParaRPr sz="1100" b="1" dirty="0">
              <a:solidFill>
                <a:schemeClr val="dk1"/>
              </a:solidFill>
              <a:highlight>
                <a:srgbClr val="FFFFFF"/>
              </a:highlight>
            </a:endParaRPr>
          </a:p>
          <a:p>
            <a:pPr marL="0" lvl="0" indent="0" algn="l" rtl="0">
              <a:lnSpc>
                <a:spcPct val="140000"/>
              </a:lnSpc>
              <a:spcBef>
                <a:spcPts val="1500"/>
              </a:spcBef>
              <a:spcAft>
                <a:spcPts val="0"/>
              </a:spcAft>
              <a:buClr>
                <a:schemeClr val="dk1"/>
              </a:buClr>
              <a:buSzPct val="73333"/>
              <a:buFont typeface="Arial"/>
              <a:buNone/>
            </a:pPr>
            <a:endParaRPr sz="1500" b="1" dirty="0">
              <a:solidFill>
                <a:srgbClr val="333333"/>
              </a:solidFill>
              <a:highlight>
                <a:srgbClr val="FFFFFF"/>
              </a:highlight>
            </a:endParaRPr>
          </a:p>
          <a:p>
            <a:pPr marL="0" lvl="0" indent="0" algn="l" rtl="0">
              <a:spcBef>
                <a:spcPts val="1500"/>
              </a:spcBef>
              <a:spcAft>
                <a:spcPts val="120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Команда</a:t>
            </a:r>
            <a:endParaRPr/>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a:t>Поздняков Никита</a:t>
            </a:r>
            <a:endParaRPr/>
          </a:p>
          <a:p>
            <a:pPr marL="0" lvl="0" indent="0" algn="l" rtl="0">
              <a:spcBef>
                <a:spcPts val="1200"/>
              </a:spcBef>
              <a:spcAft>
                <a:spcPts val="0"/>
              </a:spcAft>
              <a:buNone/>
            </a:pPr>
            <a:r>
              <a:rPr lang="ru"/>
              <a:t>Артем Зацерковский </a:t>
            </a:r>
            <a:endParaRPr/>
          </a:p>
          <a:p>
            <a:pPr marL="0" lvl="0" indent="0" algn="l" rtl="0">
              <a:spcBef>
                <a:spcPts val="1200"/>
              </a:spcBef>
              <a:spcAft>
                <a:spcPts val="0"/>
              </a:spcAft>
              <a:buNone/>
            </a:pPr>
            <a:r>
              <a:rPr lang="ru"/>
              <a:t>Акимчук Анастасия</a:t>
            </a:r>
            <a:endParaRPr/>
          </a:p>
          <a:p>
            <a:pPr marL="0" lvl="0" indent="0" algn="l" rtl="0">
              <a:spcBef>
                <a:spcPts val="1200"/>
              </a:spcBef>
              <a:spcAft>
                <a:spcPts val="0"/>
              </a:spcAft>
              <a:buNone/>
            </a:pPr>
            <a:r>
              <a:rPr lang="ru"/>
              <a:t>Вахламов Иван</a:t>
            </a:r>
            <a:endParaRPr/>
          </a:p>
          <a:p>
            <a:pPr marL="0" lvl="0" indent="0" algn="l" rtl="0">
              <a:spcBef>
                <a:spcPts val="1200"/>
              </a:spcBef>
              <a:spcAft>
                <a:spcPts val="0"/>
              </a:spcAft>
              <a:buNone/>
            </a:pPr>
            <a:r>
              <a:rPr lang="ru"/>
              <a:t>Манукян Роберт</a:t>
            </a:r>
            <a:endParaRPr/>
          </a:p>
          <a:p>
            <a:pPr marL="0" lvl="0" indent="0" algn="l" rtl="0">
              <a:spcBef>
                <a:spcPts val="1200"/>
              </a:spcBef>
              <a:spcAft>
                <a:spcPts val="0"/>
              </a:spcAft>
              <a:buNone/>
            </a:pPr>
            <a:r>
              <a:rPr lang="ru"/>
              <a:t>Сарапий Михаил</a:t>
            </a:r>
            <a:endParaRPr/>
          </a:p>
          <a:p>
            <a:pPr marL="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Вопросы к экспертам</a:t>
            </a:r>
            <a:endParaRPr/>
          </a:p>
        </p:txBody>
      </p:sp>
      <p:sp>
        <p:nvSpPr>
          <p:cNvPr id="104" name="Google Shape;10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Заинтересованные стороны / стейкхолдеры</a:t>
            </a:r>
            <a:endParaRPr/>
          </a:p>
        </p:txBody>
      </p:sp>
      <p:sp>
        <p:nvSpPr>
          <p:cNvPr id="110" name="Google Shape;110;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a:t>Дальнейшие шаги по работе над проектом</a:t>
            </a:r>
            <a:endParaRPr/>
          </a:p>
        </p:txBody>
      </p:sp>
      <p:sp>
        <p:nvSpPr>
          <p:cNvPr id="116" name="Google Shape;116;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42900" lvl="0" algn="l" rtl="0">
              <a:spcBef>
                <a:spcPts val="0"/>
              </a:spcBef>
              <a:spcAft>
                <a:spcPts val="0"/>
              </a:spcAft>
              <a:buFont typeface="+mj-lt"/>
              <a:buAutoNum type="arabicPeriod"/>
            </a:pPr>
            <a:r>
              <a:rPr lang="ru-RU" dirty="0" smtClean="0"/>
              <a:t>Проработка идей, определение дальнейших шагов</a:t>
            </a:r>
          </a:p>
          <a:p>
            <a:pPr marL="342900" lvl="0" algn="l" rtl="0">
              <a:spcBef>
                <a:spcPts val="0"/>
              </a:spcBef>
              <a:spcAft>
                <a:spcPts val="0"/>
              </a:spcAft>
              <a:buFont typeface="+mj-lt"/>
              <a:buAutoNum type="arabicPeriod"/>
            </a:pPr>
            <a:r>
              <a:rPr lang="ru-RU" dirty="0" smtClean="0"/>
              <a:t>Поэтапная проработка технологии</a:t>
            </a:r>
            <a:endParaRPr lang="ru-RU" dirty="0" smtClean="0"/>
          </a:p>
          <a:p>
            <a:pPr marL="342900" lvl="0" algn="l" rtl="0">
              <a:spcBef>
                <a:spcPts val="0"/>
              </a:spcBef>
              <a:spcAft>
                <a:spcPts val="0"/>
              </a:spcAft>
              <a:buFont typeface="+mj-lt"/>
              <a:buAutoNum type="arabicPeriod"/>
            </a:pPr>
            <a:r>
              <a:rPr lang="ru-RU" dirty="0" smtClean="0"/>
              <a:t>Поиск недостающих членов команды – программист, дизайнер, маркетолог</a:t>
            </a:r>
          </a:p>
          <a:p>
            <a:pPr marL="342900" lvl="0" algn="l" rtl="0">
              <a:spcBef>
                <a:spcPts val="0"/>
              </a:spcBef>
              <a:spcAft>
                <a:spcPts val="0"/>
              </a:spcAft>
              <a:buFont typeface="+mj-lt"/>
              <a:buAutoNum type="arabicPeriod"/>
            </a:pPr>
            <a:r>
              <a:rPr lang="ru-RU" dirty="0" smtClean="0"/>
              <a:t>Создание производства</a:t>
            </a:r>
          </a:p>
          <a:p>
            <a:pPr marL="342900" lvl="0" algn="l" rtl="0">
              <a:spcBef>
                <a:spcPts val="0"/>
              </a:spcBef>
              <a:spcAft>
                <a:spcPts val="0"/>
              </a:spcAft>
              <a:buFont typeface="+mj-lt"/>
              <a:buAutoNum type="arabicPeriod"/>
            </a:pPr>
            <a:r>
              <a:rPr lang="ru-RU" dirty="0" smtClean="0"/>
              <a:t>Выход на рынок</a:t>
            </a:r>
          </a:p>
          <a:p>
            <a:pPr marL="342900" lvl="0" algn="l" rtl="0">
              <a:spcBef>
                <a:spcPts val="0"/>
              </a:spcBef>
              <a:spcAft>
                <a:spcPts val="0"/>
              </a:spcAft>
              <a:buFont typeface="+mj-lt"/>
              <a:buAutoNum type="arabicPeriod"/>
            </a:pPr>
            <a:endParaRPr lang="ru-RU" dirty="0" smtClean="0"/>
          </a:p>
          <a:p>
            <a:pPr marL="342900" lvl="0" algn="l" rtl="0">
              <a:spcBef>
                <a:spcPts val="0"/>
              </a:spcBef>
              <a:spcAft>
                <a:spcPts val="0"/>
              </a:spcAft>
              <a:buAutoNum type="arabicPeriod"/>
            </a:pP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663</Words>
  <Application>Microsoft Office PowerPoint</Application>
  <PresentationFormat>Экран (16:9)</PresentationFormat>
  <Paragraphs>59</Paragraphs>
  <Slides>9</Slides>
  <Notes>9</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9</vt:i4>
      </vt:variant>
    </vt:vector>
  </HeadingPairs>
  <TitlesOfParts>
    <vt:vector size="12" baseType="lpstr">
      <vt:lpstr>Arial</vt:lpstr>
      <vt:lpstr>Lora</vt:lpstr>
      <vt:lpstr>Simple Light</vt:lpstr>
      <vt:lpstr>Albero</vt:lpstr>
      <vt:lpstr>Пользователь и его проблема </vt:lpstr>
      <vt:lpstr>Решение</vt:lpstr>
      <vt:lpstr>бренды в России</vt:lpstr>
      <vt:lpstr>Аналоги решения.  (на дальнейшее расширение)</vt:lpstr>
      <vt:lpstr>Команда</vt:lpstr>
      <vt:lpstr>Вопросы к экспертам</vt:lpstr>
      <vt:lpstr>Заинтересованные стороны / стейкхолдеры</vt:lpstr>
      <vt:lpstr>Дальнейшие шаги по работе над проектом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Albero</dc:title>
  <dc:creator>Admin</dc:creator>
  <cp:lastModifiedBy>Admin</cp:lastModifiedBy>
  <cp:revision>5</cp:revision>
  <dcterms:modified xsi:type="dcterms:W3CDTF">2023-04-10T11:38:29Z</dcterms:modified>
</cp:coreProperties>
</file>