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2" r:id="rId4"/>
    <p:sldId id="259" r:id="rId5"/>
    <p:sldId id="260" r:id="rId6"/>
    <p:sldId id="273" r:id="rId7"/>
    <p:sldId id="274" r:id="rId8"/>
    <p:sldId id="261" r:id="rId9"/>
    <p:sldId id="275" r:id="rId10"/>
    <p:sldId id="263" r:id="rId11"/>
    <p:sldId id="280" r:id="rId12"/>
    <p:sldId id="276" r:id="rId13"/>
    <p:sldId id="267" r:id="rId14"/>
    <p:sldId id="279" r:id="rId15"/>
    <p:sldId id="270" r:id="rId16"/>
    <p:sldId id="271" r:id="rId17"/>
  </p:sldIdLst>
  <p:sldSz cx="9144000" cy="5143500" type="screen16x9"/>
  <p:notesSz cx="6858000" cy="9144000"/>
  <p:embeddedFontLst>
    <p:embeddedFont>
      <p:font typeface="Candara Light" pitchFamily="34" charset="0"/>
      <p:regular r:id="rId19"/>
      <p:italic r:id="rId20"/>
    </p:embeddedFont>
    <p:embeddedFont>
      <p:font typeface="Helvetica Neue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Century Gothic" pitchFamily="34" charset="0"/>
      <p:regular r:id="rId29"/>
      <p:bold r:id="rId30"/>
      <p:italic r:id="rId31"/>
      <p:boldItalic r:id="rId32"/>
    </p:embeddedFont>
    <p:embeddedFont>
      <p:font typeface="Roboto" charset="0"/>
      <p:regular r:id="rId33"/>
      <p:bold r:id="rId34"/>
      <p:italic r:id="rId35"/>
      <p:boldItalic r:id="rId36"/>
    </p:embeddedFont>
    <p:embeddedFont>
      <p:font typeface="Raleway" charset="-52"/>
      <p:regular r:id="rId37"/>
      <p:bold r:id="rId38"/>
      <p:italic r:id="rId39"/>
      <p:boldItalic r:id="rId40"/>
    </p:embeddedFont>
    <p:embeddedFont>
      <p:font typeface="Raleway SemiBold" charset="-52"/>
      <p:regular r:id="rId41"/>
      <p:bold r:id="rId42"/>
      <p:italic r:id="rId43"/>
      <p:boldItalic r:id="rId44"/>
    </p:embeddedFont>
    <p:embeddedFont>
      <p:font typeface="Bahnschrift" pitchFamily="34" charset="0"/>
      <p:regular r:id="rId45"/>
      <p:bold r:id="rId46"/>
    </p:embeddedFont>
    <p:embeddedFont>
      <p:font typeface="Raleway Medium" charset="-52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jp83eKJ4Kfs6okYsoBIA03ZJVr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2F2D"/>
    <a:srgbClr val="7200C8"/>
    <a:srgbClr val="9FD3DE"/>
    <a:srgbClr val="FFFFFF"/>
    <a:srgbClr val="ADDAE3"/>
    <a:srgbClr val="FCAF17"/>
    <a:srgbClr val="8F00FF"/>
    <a:srgbClr val="F8EFFF"/>
    <a:srgbClr val="9405FF"/>
    <a:srgbClr val="B24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C7F4C81-4DB3-41FA-BCD6-AB1B7675F179}">
  <a:tblStyle styleId="{1C7F4C81-4DB3-41FA-BCD6-AB1B7675F17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1" autoAdjust="0"/>
  </p:normalViewPr>
  <p:slideViewPr>
    <p:cSldViewPr snapToGrid="0">
      <p:cViewPr>
        <p:scale>
          <a:sx n="79" d="100"/>
          <a:sy n="79" d="100"/>
        </p:scale>
        <p:origin x="-1469" y="-5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0" Type="http://schemas.openxmlformats.org/officeDocument/2006/relationships/font" Target="fonts/font3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font" Target="fonts/font31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font" Target="fonts/font30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Использование средств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rgbClr val="FCAF1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D-4814-A7AC-1EAFA010CDE2}"/>
              </c:ext>
            </c:extLst>
          </c:dPt>
          <c:dPt>
            <c:idx val="1"/>
            <c:spPr>
              <a:solidFill>
                <a:srgbClr val="FF2F2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16D-4814-A7AC-1EAFA010CDE2}"/>
              </c:ext>
            </c:extLst>
          </c:dPt>
          <c:dPt>
            <c:idx val="2"/>
            <c:spPr>
              <a:solidFill>
                <a:srgbClr val="ADDAE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6D-4814-A7AC-1EAFA010CDE2}"/>
              </c:ext>
            </c:extLst>
          </c:dPt>
          <c:cat>
            <c:strRef>
              <c:f>Лист1!$A$2:$A$4</c:f>
              <c:strCache>
                <c:ptCount val="3"/>
                <c:pt idx="0">
                  <c:v>Разработка и тестирование приложения</c:v>
                </c:pt>
                <c:pt idx="1">
                  <c:v>Маркетинг и продвижение</c:v>
                </c:pt>
                <c:pt idx="2">
                  <c:v>Юридические расходы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 formatCode="0%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6D-4814-A7AC-1EAFA010CDE2}"/>
            </c:ext>
          </c:extLst>
        </c:ser>
        <c:dLbls/>
        <c:gapWidth val="219"/>
        <c:overlap val="-27"/>
        <c:axId val="178556928"/>
        <c:axId val="178558464"/>
      </c:barChart>
      <c:catAx>
        <c:axId val="1785569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558464"/>
        <c:crosses val="autoZero"/>
        <c:auto val="1"/>
        <c:lblAlgn val="ctr"/>
        <c:lblOffset val="100"/>
      </c:catAx>
      <c:valAx>
        <c:axId val="1785584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55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>
          <a:extLst>
            <a:ext uri="{FF2B5EF4-FFF2-40B4-BE49-F238E27FC236}">
              <a16:creationId xmlns:a16="http://schemas.microsoft.com/office/drawing/2014/main" xmlns="" id="{4578790F-4739-67C7-D46B-F0F28BA89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d69acc63f2_0_0:notes">
            <a:extLst>
              <a:ext uri="{FF2B5EF4-FFF2-40B4-BE49-F238E27FC236}">
                <a16:creationId xmlns:a16="http://schemas.microsoft.com/office/drawing/2014/main" xmlns="" id="{5BC98644-D380-D8C9-6306-D74699964D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d69acc63f2_0_0:notes">
            <a:extLst>
              <a:ext uri="{FF2B5EF4-FFF2-40B4-BE49-F238E27FC236}">
                <a16:creationId xmlns:a16="http://schemas.microsoft.com/office/drawing/2014/main" xmlns="" id="{6DDECF6D-2A52-BEA2-1DE7-7260F75A7B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97563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d69acc63f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d69acc63f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1" name="Google Shape;2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d69acc63f2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d69acc63f2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>
          <a:extLst>
            <a:ext uri="{FF2B5EF4-FFF2-40B4-BE49-F238E27FC236}">
              <a16:creationId xmlns:a16="http://schemas.microsoft.com/office/drawing/2014/main" xmlns="" id="{4578790F-4739-67C7-D46B-F0F28BA89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d69acc63f2_0_0:notes">
            <a:extLst>
              <a:ext uri="{FF2B5EF4-FFF2-40B4-BE49-F238E27FC236}">
                <a16:creationId xmlns:a16="http://schemas.microsoft.com/office/drawing/2014/main" xmlns="" id="{5BC98644-D380-D8C9-6306-D74699964D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d69acc63f2_0_0:notes">
            <a:extLst>
              <a:ext uri="{FF2B5EF4-FFF2-40B4-BE49-F238E27FC236}">
                <a16:creationId xmlns:a16="http://schemas.microsoft.com/office/drawing/2014/main" xmlns="" id="{6DDECF6D-2A52-BEA2-1DE7-7260F75A7B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010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1cd7f8c2c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g31cd7f8c2c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d69acc63f2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d69acc63f2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7" name="Google Shape;5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5" name="Google Shape;15;p4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4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3" name="Google Shape;23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" name="Google Shape;24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3" name="Google Shape;3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4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2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0" name="Google Shape;40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6" name="Google Shape;46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2" name="Google Shape;52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title"/>
          </p:nvPr>
        </p:nvSpPr>
        <p:spPr>
          <a:xfrm>
            <a:off x="254670" y="1128351"/>
            <a:ext cx="4789321" cy="174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4000" b="1" dirty="0">
                <a:solidFill>
                  <a:schemeClr val="bg2">
                    <a:lumMod val="95000"/>
                    <a:lumOff val="5000"/>
                  </a:schemeClr>
                </a:solidFill>
                <a:highlight>
                  <a:srgbClr val="FFFFFF"/>
                </a:highlight>
                <a:latin typeface="Candara Light" panose="020E0502030303020204" pitchFamily="34" charset="0"/>
                <a:ea typeface="Cascadia Mono SemiLight" panose="020B0609020000020004" pitchFamily="49" charset="0"/>
                <a:cs typeface="Cascadia Mono SemiLight" panose="020B0609020000020004" pitchFamily="49" charset="0"/>
                <a:sym typeface="Arial"/>
              </a:rPr>
              <a:t> </a:t>
            </a:r>
            <a:r>
              <a:rPr lang="ru" sz="4400" b="1" dirty="0">
                <a:solidFill>
                  <a:schemeClr val="bg2">
                    <a:lumMod val="95000"/>
                    <a:lumOff val="5000"/>
                  </a:schemeClr>
                </a:solidFill>
                <a:highlight>
                  <a:srgbClr val="FFFFFF"/>
                </a:highlight>
                <a:latin typeface="Candara Light" panose="020E0502030303020204" pitchFamily="34" charset="0"/>
                <a:ea typeface="Cascadia Mono SemiLight" panose="020B0609020000020004" pitchFamily="49" charset="0"/>
                <a:cs typeface="Cascadia Mono SemiLight" panose="020B0609020000020004" pitchFamily="49" charset="0"/>
                <a:sym typeface="Arial"/>
              </a:rPr>
              <a:t>FAAI </a:t>
            </a:r>
            <a:r>
              <a:rPr lang="ru" sz="2800" dirty="0">
                <a:solidFill>
                  <a:schemeClr val="bg2">
                    <a:lumMod val="95000"/>
                    <a:lumOff val="5000"/>
                  </a:schemeClr>
                </a:solidFill>
                <a:highlight>
                  <a:srgbClr val="FFFFFF"/>
                </a:highlight>
                <a:latin typeface="Candara Light" panose="020E0502030303020204" pitchFamily="34" charset="0"/>
                <a:ea typeface="Cascadia Mono SemiLight" panose="020B0609020000020004" pitchFamily="49" charset="0"/>
                <a:cs typeface="Cascadia Mono SemiLight" panose="020B0609020000020004" pitchFamily="49" charset="0"/>
                <a:sym typeface="Arial"/>
              </a:rPr>
              <a:t/>
            </a:r>
            <a:br>
              <a:rPr lang="ru" sz="2800" dirty="0">
                <a:solidFill>
                  <a:schemeClr val="bg2">
                    <a:lumMod val="95000"/>
                    <a:lumOff val="5000"/>
                  </a:schemeClr>
                </a:solidFill>
                <a:highlight>
                  <a:srgbClr val="FFFFFF"/>
                </a:highlight>
                <a:latin typeface="Candara Light" panose="020E0502030303020204" pitchFamily="34" charset="0"/>
                <a:ea typeface="Cascadia Mono SemiLight" panose="020B0609020000020004" pitchFamily="49" charset="0"/>
                <a:cs typeface="Cascadia Mono SemiLight" panose="020B0609020000020004" pitchFamily="49" charset="0"/>
                <a:sym typeface="Arial"/>
              </a:rPr>
            </a:br>
            <a:r>
              <a:rPr lang="ru" sz="2800" b="1" dirty="0">
                <a:solidFill>
                  <a:schemeClr val="bg2">
                    <a:lumMod val="95000"/>
                    <a:lumOff val="5000"/>
                  </a:schemeClr>
                </a:solidFill>
                <a:highlight>
                  <a:srgbClr val="FFFFFF"/>
                </a:highlight>
                <a:latin typeface="Candara Light" panose="020E0502030303020204" pitchFamily="34" charset="0"/>
                <a:ea typeface="Cascadia Mono SemiLight" panose="020B0609020000020004" pitchFamily="49" charset="0"/>
                <a:cs typeface="Cascadia Mono SemiLight" panose="020B0609020000020004" pitchFamily="49" charset="0"/>
                <a:sym typeface="Arial"/>
              </a:rPr>
              <a:t>(Food Analitics and AI)</a:t>
            </a:r>
            <a:endParaRPr sz="2400" b="1" dirty="0">
              <a:solidFill>
                <a:schemeClr val="bg2">
                  <a:lumMod val="95000"/>
                  <a:lumOff val="5000"/>
                </a:schemeClr>
              </a:solidFill>
              <a:highlight>
                <a:srgbClr val="FFFFFF"/>
              </a:highlight>
              <a:latin typeface="Candara Light" panose="020E0502030303020204" pitchFamily="34" charset="0"/>
              <a:ea typeface="Cascadia Mono SemiLight" panose="020B0609020000020004" pitchFamily="49" charset="0"/>
              <a:cs typeface="Cascadia Mono SemiLight" panose="020B0609020000020004" pitchFamily="49" charset="0"/>
              <a:sym typeface="Arial"/>
            </a:endParaRPr>
          </a:p>
        </p:txBody>
      </p:sp>
      <p:pic>
        <p:nvPicPr>
          <p:cNvPr id="135" name="Google Shape;135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582" y="846148"/>
            <a:ext cx="2832600" cy="430795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316" y="162247"/>
            <a:ext cx="2402524" cy="32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7894" y="82575"/>
            <a:ext cx="2085975" cy="933450"/>
          </a:xfrm>
          <a:prstGeom prst="rect">
            <a:avLst/>
          </a:prstGeom>
          <a:solidFill>
            <a:srgbClr val="8F00FF"/>
          </a:solidFill>
          <a:ln>
            <a:noFill/>
          </a:ln>
        </p:spPr>
      </p:pic>
      <p:sp>
        <p:nvSpPr>
          <p:cNvPr id="145" name="Google Shape;145;p1"/>
          <p:cNvSpPr txBox="1"/>
          <p:nvPr/>
        </p:nvSpPr>
        <p:spPr>
          <a:xfrm>
            <a:off x="1551739" y="3156472"/>
            <a:ext cx="3582548" cy="946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 dirty="0">
                <a:solidFill>
                  <a:srgbClr val="7F00DE"/>
                </a:solidFill>
                <a:highlight>
                  <a:schemeClr val="lt1"/>
                </a:highlight>
                <a:latin typeface="Century Gothic" panose="020B0502020202020204" pitchFamily="34" charset="0"/>
              </a:rPr>
              <a:t>   - Мы поможем вам облегчить и автоматиз</a:t>
            </a:r>
            <a:r>
              <a:rPr lang="ru" sz="1650" dirty="0">
                <a:solidFill>
                  <a:srgbClr val="7F00DE"/>
                </a:solidFill>
                <a:latin typeface="Century Gothic" panose="020B0502020202020204" pitchFamily="34" charset="0"/>
              </a:rPr>
              <a:t>ировать аналитику ваших данных!</a:t>
            </a:r>
            <a:endParaRPr dirty="0">
              <a:solidFill>
                <a:srgbClr val="7F00DE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1281" y="2276605"/>
            <a:ext cx="3292311" cy="3378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p38"/>
          <p:cNvGrpSpPr/>
          <p:nvPr/>
        </p:nvGrpSpPr>
        <p:grpSpPr>
          <a:xfrm>
            <a:off x="2547265" y="489000"/>
            <a:ext cx="5850882" cy="4876750"/>
            <a:chOff x="4888076" y="1332712"/>
            <a:chExt cx="5886205" cy="4824095"/>
          </a:xfrm>
        </p:grpSpPr>
        <p:sp>
          <p:nvSpPr>
            <p:cNvPr id="152" name="Google Shape;152;p38"/>
            <p:cNvSpPr/>
            <p:nvPr/>
          </p:nvSpPr>
          <p:spPr>
            <a:xfrm rot="555676">
              <a:off x="5092860" y="1734128"/>
              <a:ext cx="3474504" cy="2826328"/>
            </a:xfrm>
            <a:custGeom>
              <a:avLst/>
              <a:gdLst/>
              <a:ahLst/>
              <a:cxnLst/>
              <a:rect l="l" t="t" r="r" b="b"/>
              <a:pathLst>
                <a:path w="326" h="297" extrusionOk="0">
                  <a:moveTo>
                    <a:pt x="303" y="135"/>
                  </a:moveTo>
                  <a:cubicBezTo>
                    <a:pt x="318" y="195"/>
                    <a:pt x="288" y="244"/>
                    <a:pt x="233" y="267"/>
                  </a:cubicBezTo>
                  <a:cubicBezTo>
                    <a:pt x="183" y="288"/>
                    <a:pt x="118" y="292"/>
                    <a:pt x="71" y="262"/>
                  </a:cubicBezTo>
                  <a:cubicBezTo>
                    <a:pt x="21" y="230"/>
                    <a:pt x="4" y="162"/>
                    <a:pt x="29" y="109"/>
                  </a:cubicBezTo>
                  <a:cubicBezTo>
                    <a:pt x="55" y="54"/>
                    <a:pt x="117" y="14"/>
                    <a:pt x="177" y="14"/>
                  </a:cubicBezTo>
                  <a:cubicBezTo>
                    <a:pt x="247" y="14"/>
                    <a:pt x="287" y="74"/>
                    <a:pt x="303" y="135"/>
                  </a:cubicBezTo>
                  <a:cubicBezTo>
                    <a:pt x="304" y="139"/>
                    <a:pt x="311" y="137"/>
                    <a:pt x="310" y="133"/>
                  </a:cubicBezTo>
                  <a:cubicBezTo>
                    <a:pt x="294" y="77"/>
                    <a:pt x="259" y="18"/>
                    <a:pt x="196" y="9"/>
                  </a:cubicBezTo>
                  <a:cubicBezTo>
                    <a:pt x="133" y="0"/>
                    <a:pt x="64" y="38"/>
                    <a:pt x="31" y="91"/>
                  </a:cubicBezTo>
                  <a:cubicBezTo>
                    <a:pt x="0" y="143"/>
                    <a:pt x="5" y="212"/>
                    <a:pt x="50" y="254"/>
                  </a:cubicBezTo>
                  <a:cubicBezTo>
                    <a:pt x="96" y="296"/>
                    <a:pt x="165" y="297"/>
                    <a:pt x="220" y="279"/>
                  </a:cubicBezTo>
                  <a:cubicBezTo>
                    <a:pt x="286" y="257"/>
                    <a:pt x="326" y="203"/>
                    <a:pt x="310" y="133"/>
                  </a:cubicBezTo>
                  <a:cubicBezTo>
                    <a:pt x="309" y="129"/>
                    <a:pt x="302" y="131"/>
                    <a:pt x="303" y="135"/>
                  </a:cubicBezTo>
                </a:path>
              </a:pathLst>
            </a:custGeom>
            <a:solidFill>
              <a:srgbClr val="FCAF17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E9EFF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38"/>
            <p:cNvSpPr/>
            <p:nvPr/>
          </p:nvSpPr>
          <p:spPr>
            <a:xfrm>
              <a:off x="6763905" y="3176988"/>
              <a:ext cx="3434585" cy="2979819"/>
            </a:xfrm>
            <a:custGeom>
              <a:avLst/>
              <a:gdLst/>
              <a:ahLst/>
              <a:cxnLst/>
              <a:rect l="l" t="t" r="r" b="b"/>
              <a:pathLst>
                <a:path w="345" h="320" extrusionOk="0">
                  <a:moveTo>
                    <a:pt x="314" y="136"/>
                  </a:moveTo>
                  <a:cubicBezTo>
                    <a:pt x="345" y="263"/>
                    <a:pt x="167" y="320"/>
                    <a:pt x="75" y="266"/>
                  </a:cubicBezTo>
                  <a:cubicBezTo>
                    <a:pt x="21" y="234"/>
                    <a:pt x="3" y="164"/>
                    <a:pt x="32" y="109"/>
                  </a:cubicBezTo>
                  <a:cubicBezTo>
                    <a:pt x="60" y="53"/>
                    <a:pt x="124" y="15"/>
                    <a:pt x="186" y="16"/>
                  </a:cubicBezTo>
                  <a:cubicBezTo>
                    <a:pt x="256" y="16"/>
                    <a:pt x="297" y="74"/>
                    <a:pt x="314" y="136"/>
                  </a:cubicBezTo>
                  <a:cubicBezTo>
                    <a:pt x="315" y="140"/>
                    <a:pt x="321" y="138"/>
                    <a:pt x="320" y="134"/>
                  </a:cubicBezTo>
                  <a:cubicBezTo>
                    <a:pt x="305" y="78"/>
                    <a:pt x="270" y="22"/>
                    <a:pt x="208" y="11"/>
                  </a:cubicBezTo>
                  <a:cubicBezTo>
                    <a:pt x="142" y="0"/>
                    <a:pt x="70" y="37"/>
                    <a:pt x="34" y="91"/>
                  </a:cubicBezTo>
                  <a:cubicBezTo>
                    <a:pt x="0" y="143"/>
                    <a:pt x="4" y="214"/>
                    <a:pt x="52" y="257"/>
                  </a:cubicBezTo>
                  <a:cubicBezTo>
                    <a:pt x="100" y="300"/>
                    <a:pt x="174" y="299"/>
                    <a:pt x="231" y="279"/>
                  </a:cubicBezTo>
                  <a:cubicBezTo>
                    <a:pt x="296" y="256"/>
                    <a:pt x="337" y="204"/>
                    <a:pt x="320" y="134"/>
                  </a:cubicBezTo>
                  <a:cubicBezTo>
                    <a:pt x="319" y="130"/>
                    <a:pt x="313" y="132"/>
                    <a:pt x="314" y="136"/>
                  </a:cubicBezTo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38"/>
            <p:cNvSpPr/>
            <p:nvPr/>
          </p:nvSpPr>
          <p:spPr>
            <a:xfrm>
              <a:off x="6926807" y="1332712"/>
              <a:ext cx="3847474" cy="3030722"/>
            </a:xfrm>
            <a:custGeom>
              <a:avLst/>
              <a:gdLst/>
              <a:ahLst/>
              <a:cxnLst/>
              <a:rect l="l" t="t" r="r" b="b"/>
              <a:pathLst>
                <a:path w="363" h="326" extrusionOk="0">
                  <a:moveTo>
                    <a:pt x="93" y="252"/>
                  </a:moveTo>
                  <a:cubicBezTo>
                    <a:pt x="0" y="157"/>
                    <a:pt x="150" y="14"/>
                    <a:pt x="253" y="20"/>
                  </a:cubicBezTo>
                  <a:cubicBezTo>
                    <a:pt x="309" y="24"/>
                    <a:pt x="351" y="70"/>
                    <a:pt x="352" y="126"/>
                  </a:cubicBezTo>
                  <a:cubicBezTo>
                    <a:pt x="353" y="179"/>
                    <a:pt x="325" y="233"/>
                    <a:pt x="285" y="267"/>
                  </a:cubicBezTo>
                  <a:cubicBezTo>
                    <a:pt x="257" y="291"/>
                    <a:pt x="223" y="306"/>
                    <a:pt x="186" y="302"/>
                  </a:cubicBezTo>
                  <a:cubicBezTo>
                    <a:pt x="150" y="298"/>
                    <a:pt x="119" y="277"/>
                    <a:pt x="93" y="252"/>
                  </a:cubicBezTo>
                  <a:cubicBezTo>
                    <a:pt x="90" y="250"/>
                    <a:pt x="85" y="254"/>
                    <a:pt x="88" y="257"/>
                  </a:cubicBezTo>
                  <a:cubicBezTo>
                    <a:pt x="135" y="302"/>
                    <a:pt x="200" y="326"/>
                    <a:pt x="260" y="292"/>
                  </a:cubicBezTo>
                  <a:cubicBezTo>
                    <a:pt x="314" y="262"/>
                    <a:pt x="353" y="202"/>
                    <a:pt x="358" y="141"/>
                  </a:cubicBezTo>
                  <a:cubicBezTo>
                    <a:pt x="363" y="86"/>
                    <a:pt x="332" y="33"/>
                    <a:pt x="277" y="17"/>
                  </a:cubicBezTo>
                  <a:cubicBezTo>
                    <a:pt x="214" y="0"/>
                    <a:pt x="149" y="38"/>
                    <a:pt x="107" y="82"/>
                  </a:cubicBezTo>
                  <a:cubicBezTo>
                    <a:pt x="59" y="131"/>
                    <a:pt x="35" y="202"/>
                    <a:pt x="88" y="257"/>
                  </a:cubicBezTo>
                  <a:cubicBezTo>
                    <a:pt x="91" y="260"/>
                    <a:pt x="96" y="255"/>
                    <a:pt x="93" y="252"/>
                  </a:cubicBezTo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38"/>
            <p:cNvSpPr/>
            <p:nvPr/>
          </p:nvSpPr>
          <p:spPr>
            <a:xfrm>
              <a:off x="7598112" y="2321415"/>
              <a:ext cx="446386" cy="418976"/>
            </a:xfrm>
            <a:custGeom>
              <a:avLst/>
              <a:gdLst/>
              <a:ahLst/>
              <a:cxnLst/>
              <a:rect l="l" t="t" r="r" b="b"/>
              <a:pathLst>
                <a:path w="48" h="45" extrusionOk="0">
                  <a:moveTo>
                    <a:pt x="3" y="44"/>
                  </a:moveTo>
                  <a:cubicBezTo>
                    <a:pt x="17" y="30"/>
                    <a:pt x="33" y="17"/>
                    <a:pt x="47" y="3"/>
                  </a:cubicBezTo>
                  <a:cubicBezTo>
                    <a:pt x="48" y="2"/>
                    <a:pt x="47" y="0"/>
                    <a:pt x="46" y="1"/>
                  </a:cubicBezTo>
                  <a:cubicBezTo>
                    <a:pt x="31" y="14"/>
                    <a:pt x="15" y="28"/>
                    <a:pt x="1" y="42"/>
                  </a:cubicBezTo>
                  <a:cubicBezTo>
                    <a:pt x="0" y="43"/>
                    <a:pt x="2" y="45"/>
                    <a:pt x="3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38"/>
            <p:cNvSpPr/>
            <p:nvPr/>
          </p:nvSpPr>
          <p:spPr>
            <a:xfrm>
              <a:off x="7579254" y="2487355"/>
              <a:ext cx="540361" cy="481626"/>
            </a:xfrm>
            <a:custGeom>
              <a:avLst/>
              <a:gdLst/>
              <a:ahLst/>
              <a:cxnLst/>
              <a:rect l="l" t="t" r="r" b="b"/>
              <a:pathLst>
                <a:path w="58" h="52" extrusionOk="0">
                  <a:moveTo>
                    <a:pt x="3" y="51"/>
                  </a:moveTo>
                  <a:cubicBezTo>
                    <a:pt x="21" y="35"/>
                    <a:pt x="39" y="19"/>
                    <a:pt x="57" y="2"/>
                  </a:cubicBezTo>
                  <a:cubicBezTo>
                    <a:pt x="58" y="1"/>
                    <a:pt x="56" y="0"/>
                    <a:pt x="55" y="1"/>
                  </a:cubicBezTo>
                  <a:cubicBezTo>
                    <a:pt x="36" y="16"/>
                    <a:pt x="19" y="33"/>
                    <a:pt x="1" y="49"/>
                  </a:cubicBezTo>
                  <a:cubicBezTo>
                    <a:pt x="0" y="50"/>
                    <a:pt x="1" y="52"/>
                    <a:pt x="3" y="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8"/>
            <p:cNvSpPr/>
            <p:nvPr/>
          </p:nvSpPr>
          <p:spPr>
            <a:xfrm>
              <a:off x="7551124" y="2583765"/>
              <a:ext cx="642169" cy="528614"/>
            </a:xfrm>
            <a:custGeom>
              <a:avLst/>
              <a:gdLst/>
              <a:ahLst/>
              <a:cxnLst/>
              <a:rect l="l" t="t" r="r" b="b"/>
              <a:pathLst>
                <a:path w="69" h="57" extrusionOk="0">
                  <a:moveTo>
                    <a:pt x="3" y="56"/>
                  </a:moveTo>
                  <a:cubicBezTo>
                    <a:pt x="23" y="36"/>
                    <a:pt x="45" y="19"/>
                    <a:pt x="68" y="3"/>
                  </a:cubicBezTo>
                  <a:cubicBezTo>
                    <a:pt x="69" y="2"/>
                    <a:pt x="68" y="0"/>
                    <a:pt x="67" y="1"/>
                  </a:cubicBezTo>
                  <a:cubicBezTo>
                    <a:pt x="43" y="16"/>
                    <a:pt x="21" y="34"/>
                    <a:pt x="1" y="54"/>
                  </a:cubicBezTo>
                  <a:cubicBezTo>
                    <a:pt x="0" y="55"/>
                    <a:pt x="2" y="57"/>
                    <a:pt x="3" y="5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8"/>
            <p:cNvSpPr/>
            <p:nvPr/>
          </p:nvSpPr>
          <p:spPr>
            <a:xfrm>
              <a:off x="7570702" y="2712982"/>
              <a:ext cx="696988" cy="528614"/>
            </a:xfrm>
            <a:custGeom>
              <a:avLst/>
              <a:gdLst/>
              <a:ahLst/>
              <a:cxnLst/>
              <a:rect l="l" t="t" r="r" b="b"/>
              <a:pathLst>
                <a:path w="75" h="57" extrusionOk="0">
                  <a:moveTo>
                    <a:pt x="3" y="56"/>
                  </a:moveTo>
                  <a:cubicBezTo>
                    <a:pt x="26" y="37"/>
                    <a:pt x="50" y="20"/>
                    <a:pt x="74" y="3"/>
                  </a:cubicBezTo>
                  <a:cubicBezTo>
                    <a:pt x="75" y="2"/>
                    <a:pt x="74" y="0"/>
                    <a:pt x="73" y="1"/>
                  </a:cubicBezTo>
                  <a:cubicBezTo>
                    <a:pt x="48" y="16"/>
                    <a:pt x="24" y="35"/>
                    <a:pt x="2" y="55"/>
                  </a:cubicBezTo>
                  <a:cubicBezTo>
                    <a:pt x="0" y="56"/>
                    <a:pt x="2" y="57"/>
                    <a:pt x="3" y="5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38"/>
            <p:cNvSpPr/>
            <p:nvPr/>
          </p:nvSpPr>
          <p:spPr>
            <a:xfrm>
              <a:off x="7617690" y="2881355"/>
              <a:ext cx="716566" cy="481626"/>
            </a:xfrm>
            <a:custGeom>
              <a:avLst/>
              <a:gdLst/>
              <a:ahLst/>
              <a:cxnLst/>
              <a:rect l="l" t="t" r="r" b="b"/>
              <a:pathLst>
                <a:path w="77" h="52" extrusionOk="0">
                  <a:moveTo>
                    <a:pt x="3" y="51"/>
                  </a:moveTo>
                  <a:cubicBezTo>
                    <a:pt x="27" y="35"/>
                    <a:pt x="52" y="19"/>
                    <a:pt x="76" y="2"/>
                  </a:cubicBezTo>
                  <a:cubicBezTo>
                    <a:pt x="77" y="1"/>
                    <a:pt x="76" y="0"/>
                    <a:pt x="74" y="0"/>
                  </a:cubicBezTo>
                  <a:cubicBezTo>
                    <a:pt x="50" y="15"/>
                    <a:pt x="26" y="33"/>
                    <a:pt x="1" y="49"/>
                  </a:cubicBezTo>
                  <a:cubicBezTo>
                    <a:pt x="0" y="50"/>
                    <a:pt x="1" y="52"/>
                    <a:pt x="3" y="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8"/>
            <p:cNvSpPr/>
            <p:nvPr/>
          </p:nvSpPr>
          <p:spPr>
            <a:xfrm>
              <a:off x="7707751" y="3010572"/>
              <a:ext cx="673494" cy="473795"/>
            </a:xfrm>
            <a:custGeom>
              <a:avLst/>
              <a:gdLst/>
              <a:ahLst/>
              <a:cxnLst/>
              <a:rect l="l" t="t" r="r" b="b"/>
              <a:pathLst>
                <a:path w="72" h="51" extrusionOk="0">
                  <a:moveTo>
                    <a:pt x="2" y="50"/>
                  </a:moveTo>
                  <a:cubicBezTo>
                    <a:pt x="24" y="32"/>
                    <a:pt x="47" y="17"/>
                    <a:pt x="70" y="3"/>
                  </a:cubicBezTo>
                  <a:cubicBezTo>
                    <a:pt x="72" y="2"/>
                    <a:pt x="71" y="0"/>
                    <a:pt x="69" y="1"/>
                  </a:cubicBezTo>
                  <a:cubicBezTo>
                    <a:pt x="45" y="14"/>
                    <a:pt x="22" y="30"/>
                    <a:pt x="1" y="48"/>
                  </a:cubicBezTo>
                  <a:cubicBezTo>
                    <a:pt x="0" y="49"/>
                    <a:pt x="1" y="51"/>
                    <a:pt x="2" y="5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8"/>
            <p:cNvSpPr/>
            <p:nvPr/>
          </p:nvSpPr>
          <p:spPr>
            <a:xfrm>
              <a:off x="8173714" y="3120211"/>
              <a:ext cx="223193" cy="207530"/>
            </a:xfrm>
            <a:custGeom>
              <a:avLst/>
              <a:gdLst/>
              <a:ahLst/>
              <a:cxnLst/>
              <a:rect l="l" t="t" r="r" b="b"/>
              <a:pathLst>
                <a:path w="24" h="22" extrusionOk="0">
                  <a:moveTo>
                    <a:pt x="3" y="21"/>
                  </a:moveTo>
                  <a:cubicBezTo>
                    <a:pt x="10" y="16"/>
                    <a:pt x="16" y="8"/>
                    <a:pt x="23" y="2"/>
                  </a:cubicBezTo>
                  <a:cubicBezTo>
                    <a:pt x="24" y="2"/>
                    <a:pt x="23" y="0"/>
                    <a:pt x="22" y="1"/>
                  </a:cubicBezTo>
                  <a:cubicBezTo>
                    <a:pt x="14" y="6"/>
                    <a:pt x="9" y="14"/>
                    <a:pt x="1" y="19"/>
                  </a:cubicBezTo>
                  <a:cubicBezTo>
                    <a:pt x="0" y="20"/>
                    <a:pt x="1" y="22"/>
                    <a:pt x="3" y="2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8"/>
            <p:cNvSpPr/>
            <p:nvPr/>
          </p:nvSpPr>
          <p:spPr>
            <a:xfrm>
              <a:off x="7077329" y="4173524"/>
              <a:ext cx="46988" cy="325000"/>
            </a:xfrm>
            <a:custGeom>
              <a:avLst/>
              <a:gdLst/>
              <a:ahLst/>
              <a:cxnLst/>
              <a:rect l="l" t="t" r="r" b="b"/>
              <a:pathLst>
                <a:path w="5" h="35" extrusionOk="0">
                  <a:moveTo>
                    <a:pt x="0" y="1"/>
                  </a:moveTo>
                  <a:cubicBezTo>
                    <a:pt x="0" y="12"/>
                    <a:pt x="1" y="23"/>
                    <a:pt x="3" y="34"/>
                  </a:cubicBezTo>
                  <a:cubicBezTo>
                    <a:pt x="3" y="35"/>
                    <a:pt x="5" y="35"/>
                    <a:pt x="5" y="34"/>
                  </a:cubicBezTo>
                  <a:cubicBezTo>
                    <a:pt x="5" y="23"/>
                    <a:pt x="4" y="11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8"/>
            <p:cNvSpPr/>
            <p:nvPr/>
          </p:nvSpPr>
          <p:spPr>
            <a:xfrm>
              <a:off x="7171305" y="4005150"/>
              <a:ext cx="54819" cy="493373"/>
            </a:xfrm>
            <a:custGeom>
              <a:avLst/>
              <a:gdLst/>
              <a:ahLst/>
              <a:cxnLst/>
              <a:rect l="l" t="t" r="r" b="b"/>
              <a:pathLst>
                <a:path w="6" h="53" extrusionOk="0">
                  <a:moveTo>
                    <a:pt x="0" y="1"/>
                  </a:moveTo>
                  <a:cubicBezTo>
                    <a:pt x="1" y="18"/>
                    <a:pt x="2" y="35"/>
                    <a:pt x="4" y="52"/>
                  </a:cubicBezTo>
                  <a:cubicBezTo>
                    <a:pt x="4" y="53"/>
                    <a:pt x="6" y="53"/>
                    <a:pt x="6" y="52"/>
                  </a:cubicBezTo>
                  <a:cubicBezTo>
                    <a:pt x="6" y="35"/>
                    <a:pt x="4" y="18"/>
                    <a:pt x="3" y="1"/>
                  </a:cubicBezTo>
                  <a:cubicBezTo>
                    <a:pt x="3" y="0"/>
                    <a:pt x="0" y="0"/>
                    <a:pt x="0" y="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8"/>
            <p:cNvSpPr/>
            <p:nvPr/>
          </p:nvSpPr>
          <p:spPr>
            <a:xfrm>
              <a:off x="7280943" y="3856355"/>
              <a:ext cx="74398" cy="603012"/>
            </a:xfrm>
            <a:custGeom>
              <a:avLst/>
              <a:gdLst/>
              <a:ahLst/>
              <a:cxnLst/>
              <a:rect l="l" t="t" r="r" b="b"/>
              <a:pathLst>
                <a:path w="8" h="65" extrusionOk="0">
                  <a:moveTo>
                    <a:pt x="0" y="1"/>
                  </a:moveTo>
                  <a:cubicBezTo>
                    <a:pt x="1" y="22"/>
                    <a:pt x="3" y="43"/>
                    <a:pt x="5" y="64"/>
                  </a:cubicBezTo>
                  <a:cubicBezTo>
                    <a:pt x="5" y="65"/>
                    <a:pt x="8" y="65"/>
                    <a:pt x="8" y="64"/>
                  </a:cubicBezTo>
                  <a:cubicBezTo>
                    <a:pt x="8" y="62"/>
                    <a:pt x="8" y="60"/>
                    <a:pt x="7" y="57"/>
                  </a:cubicBezTo>
                  <a:cubicBezTo>
                    <a:pt x="7" y="56"/>
                    <a:pt x="5" y="56"/>
                    <a:pt x="5" y="57"/>
                  </a:cubicBezTo>
                  <a:cubicBezTo>
                    <a:pt x="5" y="60"/>
                    <a:pt x="5" y="62"/>
                    <a:pt x="5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5" y="43"/>
                    <a:pt x="4" y="22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8"/>
            <p:cNvSpPr/>
            <p:nvPr/>
          </p:nvSpPr>
          <p:spPr>
            <a:xfrm>
              <a:off x="7410160" y="3715391"/>
              <a:ext cx="86145" cy="728313"/>
            </a:xfrm>
            <a:custGeom>
              <a:avLst/>
              <a:gdLst/>
              <a:ahLst/>
              <a:cxnLst/>
              <a:rect l="l" t="t" r="r" b="b"/>
              <a:pathLst>
                <a:path w="9" h="78" extrusionOk="0">
                  <a:moveTo>
                    <a:pt x="0" y="1"/>
                  </a:moveTo>
                  <a:cubicBezTo>
                    <a:pt x="2" y="26"/>
                    <a:pt x="3" y="52"/>
                    <a:pt x="7" y="76"/>
                  </a:cubicBezTo>
                  <a:cubicBezTo>
                    <a:pt x="7" y="78"/>
                    <a:pt x="9" y="77"/>
                    <a:pt x="9" y="76"/>
                  </a:cubicBezTo>
                  <a:cubicBezTo>
                    <a:pt x="8" y="51"/>
                    <a:pt x="5" y="26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8"/>
            <p:cNvSpPr/>
            <p:nvPr/>
          </p:nvSpPr>
          <p:spPr>
            <a:xfrm>
              <a:off x="7531546" y="3613584"/>
              <a:ext cx="101807" cy="771385"/>
            </a:xfrm>
            <a:custGeom>
              <a:avLst/>
              <a:gdLst/>
              <a:ahLst/>
              <a:cxnLst/>
              <a:rect l="l" t="t" r="r" b="b"/>
              <a:pathLst>
                <a:path w="11" h="83" extrusionOk="0">
                  <a:moveTo>
                    <a:pt x="0" y="2"/>
                  </a:moveTo>
                  <a:cubicBezTo>
                    <a:pt x="2" y="28"/>
                    <a:pt x="5" y="56"/>
                    <a:pt x="9" y="82"/>
                  </a:cubicBezTo>
                  <a:cubicBezTo>
                    <a:pt x="9" y="83"/>
                    <a:pt x="11" y="83"/>
                    <a:pt x="11" y="82"/>
                  </a:cubicBezTo>
                  <a:cubicBezTo>
                    <a:pt x="9" y="55"/>
                    <a:pt x="5" y="28"/>
                    <a:pt x="3" y="2"/>
                  </a:cubicBezTo>
                  <a:cubicBezTo>
                    <a:pt x="3" y="0"/>
                    <a:pt x="0" y="0"/>
                    <a:pt x="0" y="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8"/>
            <p:cNvSpPr/>
            <p:nvPr/>
          </p:nvSpPr>
          <p:spPr>
            <a:xfrm>
              <a:off x="7672510" y="3519608"/>
              <a:ext cx="82229" cy="810542"/>
            </a:xfrm>
            <a:custGeom>
              <a:avLst/>
              <a:gdLst/>
              <a:ahLst/>
              <a:cxnLst/>
              <a:rect l="l" t="t" r="r" b="b"/>
              <a:pathLst>
                <a:path w="9" h="87" extrusionOk="0">
                  <a:moveTo>
                    <a:pt x="0" y="2"/>
                  </a:moveTo>
                  <a:cubicBezTo>
                    <a:pt x="0" y="29"/>
                    <a:pt x="3" y="57"/>
                    <a:pt x="6" y="85"/>
                  </a:cubicBezTo>
                  <a:cubicBezTo>
                    <a:pt x="6" y="87"/>
                    <a:pt x="9" y="87"/>
                    <a:pt x="9" y="85"/>
                  </a:cubicBezTo>
                  <a:cubicBezTo>
                    <a:pt x="6" y="57"/>
                    <a:pt x="4" y="29"/>
                    <a:pt x="2" y="2"/>
                  </a:cubicBezTo>
                  <a:cubicBezTo>
                    <a:pt x="2" y="0"/>
                    <a:pt x="0" y="0"/>
                    <a:pt x="0" y="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8"/>
            <p:cNvSpPr/>
            <p:nvPr/>
          </p:nvSpPr>
          <p:spPr>
            <a:xfrm>
              <a:off x="7813473" y="3640994"/>
              <a:ext cx="74398" cy="622590"/>
            </a:xfrm>
            <a:custGeom>
              <a:avLst/>
              <a:gdLst/>
              <a:ahLst/>
              <a:cxnLst/>
              <a:rect l="l" t="t" r="r" b="b"/>
              <a:pathLst>
                <a:path w="8" h="67" extrusionOk="0">
                  <a:moveTo>
                    <a:pt x="0" y="1"/>
                  </a:moveTo>
                  <a:cubicBezTo>
                    <a:pt x="1" y="23"/>
                    <a:pt x="3" y="44"/>
                    <a:pt x="5" y="65"/>
                  </a:cubicBezTo>
                  <a:cubicBezTo>
                    <a:pt x="5" y="67"/>
                    <a:pt x="8" y="67"/>
                    <a:pt x="8" y="65"/>
                  </a:cubicBezTo>
                  <a:cubicBezTo>
                    <a:pt x="8" y="63"/>
                    <a:pt x="8" y="61"/>
                    <a:pt x="8" y="58"/>
                  </a:cubicBezTo>
                  <a:cubicBezTo>
                    <a:pt x="7" y="57"/>
                    <a:pt x="5" y="57"/>
                    <a:pt x="5" y="58"/>
                  </a:cubicBezTo>
                  <a:cubicBezTo>
                    <a:pt x="5" y="61"/>
                    <a:pt x="5" y="63"/>
                    <a:pt x="5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6" y="44"/>
                    <a:pt x="5" y="23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38"/>
            <p:cNvSpPr/>
            <p:nvPr/>
          </p:nvSpPr>
          <p:spPr>
            <a:xfrm>
              <a:off x="7923112" y="3727138"/>
              <a:ext cx="66566" cy="481626"/>
            </a:xfrm>
            <a:custGeom>
              <a:avLst/>
              <a:gdLst/>
              <a:ahLst/>
              <a:cxnLst/>
              <a:rect l="l" t="t" r="r" b="b"/>
              <a:pathLst>
                <a:path w="7" h="52" extrusionOk="0">
                  <a:moveTo>
                    <a:pt x="0" y="1"/>
                  </a:moveTo>
                  <a:cubicBezTo>
                    <a:pt x="2" y="18"/>
                    <a:pt x="3" y="34"/>
                    <a:pt x="4" y="50"/>
                  </a:cubicBezTo>
                  <a:cubicBezTo>
                    <a:pt x="5" y="50"/>
                    <a:pt x="6" y="50"/>
                    <a:pt x="7" y="50"/>
                  </a:cubicBezTo>
                  <a:cubicBezTo>
                    <a:pt x="7" y="49"/>
                    <a:pt x="7" y="49"/>
                    <a:pt x="6" y="48"/>
                  </a:cubicBezTo>
                  <a:cubicBezTo>
                    <a:pt x="6" y="47"/>
                    <a:pt x="4" y="48"/>
                    <a:pt x="4" y="49"/>
                  </a:cubicBezTo>
                  <a:cubicBezTo>
                    <a:pt x="4" y="49"/>
                    <a:pt x="4" y="50"/>
                    <a:pt x="4" y="50"/>
                  </a:cubicBezTo>
                  <a:cubicBezTo>
                    <a:pt x="5" y="52"/>
                    <a:pt x="7" y="52"/>
                    <a:pt x="7" y="50"/>
                  </a:cubicBezTo>
                  <a:cubicBezTo>
                    <a:pt x="7" y="34"/>
                    <a:pt x="5" y="17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38"/>
            <p:cNvSpPr/>
            <p:nvPr/>
          </p:nvSpPr>
          <p:spPr>
            <a:xfrm>
              <a:off x="8071907" y="3856355"/>
              <a:ext cx="54819" cy="223193"/>
            </a:xfrm>
            <a:custGeom>
              <a:avLst/>
              <a:gdLst/>
              <a:ahLst/>
              <a:cxnLst/>
              <a:rect l="l" t="t" r="r" b="b"/>
              <a:pathLst>
                <a:path w="6" h="24" extrusionOk="0">
                  <a:moveTo>
                    <a:pt x="0" y="2"/>
                  </a:moveTo>
                  <a:cubicBezTo>
                    <a:pt x="1" y="9"/>
                    <a:pt x="1" y="17"/>
                    <a:pt x="4" y="23"/>
                  </a:cubicBezTo>
                  <a:cubicBezTo>
                    <a:pt x="4" y="24"/>
                    <a:pt x="6" y="24"/>
                    <a:pt x="6" y="23"/>
                  </a:cubicBezTo>
                  <a:cubicBezTo>
                    <a:pt x="6" y="16"/>
                    <a:pt x="4" y="8"/>
                    <a:pt x="2" y="2"/>
                  </a:cubicBezTo>
                  <a:cubicBezTo>
                    <a:pt x="2" y="0"/>
                    <a:pt x="0" y="1"/>
                    <a:pt x="0" y="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8"/>
            <p:cNvSpPr/>
            <p:nvPr/>
          </p:nvSpPr>
          <p:spPr>
            <a:xfrm>
              <a:off x="8408654" y="3253343"/>
              <a:ext cx="238855" cy="17620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2" y="18"/>
                  </a:moveTo>
                  <a:cubicBezTo>
                    <a:pt x="9" y="12"/>
                    <a:pt x="17" y="8"/>
                    <a:pt x="25" y="2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15" y="5"/>
                    <a:pt x="7" y="11"/>
                    <a:pt x="1" y="17"/>
                  </a:cubicBezTo>
                  <a:cubicBezTo>
                    <a:pt x="0" y="18"/>
                    <a:pt x="1" y="19"/>
                    <a:pt x="2" y="1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8"/>
            <p:cNvSpPr/>
            <p:nvPr/>
          </p:nvSpPr>
          <p:spPr>
            <a:xfrm>
              <a:off x="8389076" y="3280753"/>
              <a:ext cx="391566" cy="270181"/>
            </a:xfrm>
            <a:custGeom>
              <a:avLst/>
              <a:gdLst/>
              <a:ahLst/>
              <a:cxnLst/>
              <a:rect l="l" t="t" r="r" b="b"/>
              <a:pathLst>
                <a:path w="42" h="29" extrusionOk="0">
                  <a:moveTo>
                    <a:pt x="3" y="28"/>
                  </a:moveTo>
                  <a:cubicBezTo>
                    <a:pt x="15" y="19"/>
                    <a:pt x="28" y="11"/>
                    <a:pt x="40" y="2"/>
                  </a:cubicBezTo>
                  <a:cubicBezTo>
                    <a:pt x="42" y="1"/>
                    <a:pt x="41" y="0"/>
                    <a:pt x="39" y="0"/>
                  </a:cubicBezTo>
                  <a:cubicBezTo>
                    <a:pt x="26" y="8"/>
                    <a:pt x="13" y="17"/>
                    <a:pt x="1" y="27"/>
                  </a:cubicBezTo>
                  <a:cubicBezTo>
                    <a:pt x="0" y="28"/>
                    <a:pt x="2" y="29"/>
                    <a:pt x="3" y="2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8"/>
            <p:cNvSpPr/>
            <p:nvPr/>
          </p:nvSpPr>
          <p:spPr>
            <a:xfrm>
              <a:off x="8361666" y="3288584"/>
              <a:ext cx="512952" cy="371988"/>
            </a:xfrm>
            <a:custGeom>
              <a:avLst/>
              <a:gdLst/>
              <a:ahLst/>
              <a:cxnLst/>
              <a:rect l="l" t="t" r="r" b="b"/>
              <a:pathLst>
                <a:path w="55" h="40" extrusionOk="0">
                  <a:moveTo>
                    <a:pt x="3" y="39"/>
                  </a:moveTo>
                  <a:cubicBezTo>
                    <a:pt x="19" y="27"/>
                    <a:pt x="37" y="16"/>
                    <a:pt x="54" y="3"/>
                  </a:cubicBezTo>
                  <a:cubicBezTo>
                    <a:pt x="55" y="2"/>
                    <a:pt x="53" y="0"/>
                    <a:pt x="52" y="1"/>
                  </a:cubicBezTo>
                  <a:cubicBezTo>
                    <a:pt x="34" y="11"/>
                    <a:pt x="17" y="24"/>
                    <a:pt x="1" y="38"/>
                  </a:cubicBezTo>
                  <a:cubicBezTo>
                    <a:pt x="0" y="39"/>
                    <a:pt x="2" y="40"/>
                    <a:pt x="3" y="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8"/>
            <p:cNvSpPr/>
            <p:nvPr/>
          </p:nvSpPr>
          <p:spPr>
            <a:xfrm>
              <a:off x="8322510" y="3315994"/>
              <a:ext cx="634337" cy="473795"/>
            </a:xfrm>
            <a:custGeom>
              <a:avLst/>
              <a:gdLst/>
              <a:ahLst/>
              <a:cxnLst/>
              <a:rect l="l" t="t" r="r" b="b"/>
              <a:pathLst>
                <a:path w="68" h="51" extrusionOk="0">
                  <a:moveTo>
                    <a:pt x="2" y="51"/>
                  </a:moveTo>
                  <a:cubicBezTo>
                    <a:pt x="23" y="34"/>
                    <a:pt x="44" y="17"/>
                    <a:pt x="67" y="3"/>
                  </a:cubicBezTo>
                  <a:cubicBezTo>
                    <a:pt x="68" y="2"/>
                    <a:pt x="67" y="0"/>
                    <a:pt x="65" y="1"/>
                  </a:cubicBezTo>
                  <a:cubicBezTo>
                    <a:pt x="43" y="15"/>
                    <a:pt x="21" y="31"/>
                    <a:pt x="1" y="49"/>
                  </a:cubicBezTo>
                  <a:cubicBezTo>
                    <a:pt x="0" y="50"/>
                    <a:pt x="1" y="51"/>
                    <a:pt x="2" y="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8"/>
            <p:cNvSpPr/>
            <p:nvPr/>
          </p:nvSpPr>
          <p:spPr>
            <a:xfrm>
              <a:off x="8220702" y="3362982"/>
              <a:ext cx="830120" cy="614759"/>
            </a:xfrm>
            <a:custGeom>
              <a:avLst/>
              <a:gdLst/>
              <a:ahLst/>
              <a:cxnLst/>
              <a:rect l="l" t="t" r="r" b="b"/>
              <a:pathLst>
                <a:path w="89" h="66" extrusionOk="0">
                  <a:moveTo>
                    <a:pt x="2" y="65"/>
                  </a:moveTo>
                  <a:cubicBezTo>
                    <a:pt x="31" y="44"/>
                    <a:pt x="59" y="23"/>
                    <a:pt x="88" y="3"/>
                  </a:cubicBezTo>
                  <a:cubicBezTo>
                    <a:pt x="89" y="2"/>
                    <a:pt x="88" y="0"/>
                    <a:pt x="87" y="1"/>
                  </a:cubicBezTo>
                  <a:cubicBezTo>
                    <a:pt x="57" y="20"/>
                    <a:pt x="29" y="41"/>
                    <a:pt x="1" y="63"/>
                  </a:cubicBezTo>
                  <a:cubicBezTo>
                    <a:pt x="0" y="64"/>
                    <a:pt x="1" y="66"/>
                    <a:pt x="2" y="6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8"/>
            <p:cNvSpPr/>
            <p:nvPr/>
          </p:nvSpPr>
          <p:spPr>
            <a:xfrm>
              <a:off x="8287269" y="3429548"/>
              <a:ext cx="884940" cy="575602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2" y="62"/>
                  </a:moveTo>
                  <a:cubicBezTo>
                    <a:pt x="34" y="45"/>
                    <a:pt x="64" y="24"/>
                    <a:pt x="94" y="4"/>
                  </a:cubicBezTo>
                  <a:cubicBezTo>
                    <a:pt x="95" y="3"/>
                    <a:pt x="94" y="0"/>
                    <a:pt x="92" y="1"/>
                  </a:cubicBezTo>
                  <a:cubicBezTo>
                    <a:pt x="63" y="22"/>
                    <a:pt x="32" y="40"/>
                    <a:pt x="1" y="60"/>
                  </a:cubicBezTo>
                  <a:cubicBezTo>
                    <a:pt x="0" y="60"/>
                    <a:pt x="1" y="62"/>
                    <a:pt x="2" y="6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8"/>
            <p:cNvSpPr/>
            <p:nvPr/>
          </p:nvSpPr>
          <p:spPr>
            <a:xfrm>
              <a:off x="8408654" y="3492198"/>
              <a:ext cx="873193" cy="579518"/>
            </a:xfrm>
            <a:custGeom>
              <a:avLst/>
              <a:gdLst/>
              <a:ahLst/>
              <a:cxnLst/>
              <a:rect l="l" t="t" r="r" b="b"/>
              <a:pathLst>
                <a:path w="94" h="62" extrusionOk="0">
                  <a:moveTo>
                    <a:pt x="2" y="62"/>
                  </a:moveTo>
                  <a:cubicBezTo>
                    <a:pt x="33" y="45"/>
                    <a:pt x="64" y="24"/>
                    <a:pt x="93" y="3"/>
                  </a:cubicBezTo>
                  <a:cubicBezTo>
                    <a:pt x="94" y="2"/>
                    <a:pt x="93" y="0"/>
                    <a:pt x="92" y="1"/>
                  </a:cubicBezTo>
                  <a:cubicBezTo>
                    <a:pt x="61" y="20"/>
                    <a:pt x="31" y="40"/>
                    <a:pt x="1" y="60"/>
                  </a:cubicBezTo>
                  <a:cubicBezTo>
                    <a:pt x="0" y="61"/>
                    <a:pt x="1" y="62"/>
                    <a:pt x="2" y="6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8"/>
            <p:cNvSpPr/>
            <p:nvPr/>
          </p:nvSpPr>
          <p:spPr>
            <a:xfrm>
              <a:off x="8557449" y="3550933"/>
              <a:ext cx="810542" cy="583434"/>
            </a:xfrm>
            <a:custGeom>
              <a:avLst/>
              <a:gdLst/>
              <a:ahLst/>
              <a:cxnLst/>
              <a:rect l="l" t="t" r="r" b="b"/>
              <a:pathLst>
                <a:path w="87" h="63" extrusionOk="0">
                  <a:moveTo>
                    <a:pt x="2" y="62"/>
                  </a:moveTo>
                  <a:cubicBezTo>
                    <a:pt x="29" y="42"/>
                    <a:pt x="57" y="22"/>
                    <a:pt x="85" y="4"/>
                  </a:cubicBezTo>
                  <a:cubicBezTo>
                    <a:pt x="87" y="3"/>
                    <a:pt x="85" y="0"/>
                    <a:pt x="84" y="1"/>
                  </a:cubicBezTo>
                  <a:cubicBezTo>
                    <a:pt x="56" y="20"/>
                    <a:pt x="28" y="39"/>
                    <a:pt x="1" y="60"/>
                  </a:cubicBezTo>
                  <a:cubicBezTo>
                    <a:pt x="0" y="61"/>
                    <a:pt x="1" y="63"/>
                    <a:pt x="2" y="6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8"/>
            <p:cNvSpPr/>
            <p:nvPr/>
          </p:nvSpPr>
          <p:spPr>
            <a:xfrm>
              <a:off x="8706245" y="3660572"/>
              <a:ext cx="704819" cy="493373"/>
            </a:xfrm>
            <a:custGeom>
              <a:avLst/>
              <a:gdLst/>
              <a:ahLst/>
              <a:cxnLst/>
              <a:rect l="l" t="t" r="r" b="b"/>
              <a:pathLst>
                <a:path w="76" h="53" extrusionOk="0">
                  <a:moveTo>
                    <a:pt x="2" y="53"/>
                  </a:moveTo>
                  <a:cubicBezTo>
                    <a:pt x="26" y="35"/>
                    <a:pt x="50" y="19"/>
                    <a:pt x="74" y="3"/>
                  </a:cubicBezTo>
                  <a:cubicBezTo>
                    <a:pt x="76" y="2"/>
                    <a:pt x="74" y="0"/>
                    <a:pt x="73" y="1"/>
                  </a:cubicBezTo>
                  <a:cubicBezTo>
                    <a:pt x="48" y="16"/>
                    <a:pt x="23" y="32"/>
                    <a:pt x="1" y="51"/>
                  </a:cubicBezTo>
                  <a:cubicBezTo>
                    <a:pt x="0" y="52"/>
                    <a:pt x="1" y="53"/>
                    <a:pt x="2" y="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8"/>
            <p:cNvSpPr/>
            <p:nvPr/>
          </p:nvSpPr>
          <p:spPr>
            <a:xfrm>
              <a:off x="8909859" y="3734969"/>
              <a:ext cx="559940" cy="438554"/>
            </a:xfrm>
            <a:custGeom>
              <a:avLst/>
              <a:gdLst/>
              <a:ahLst/>
              <a:cxnLst/>
              <a:rect l="l" t="t" r="r" b="b"/>
              <a:pathLst>
                <a:path w="60" h="47" extrusionOk="0">
                  <a:moveTo>
                    <a:pt x="2" y="46"/>
                  </a:moveTo>
                  <a:cubicBezTo>
                    <a:pt x="21" y="32"/>
                    <a:pt x="41" y="18"/>
                    <a:pt x="59" y="3"/>
                  </a:cubicBezTo>
                  <a:cubicBezTo>
                    <a:pt x="60" y="2"/>
                    <a:pt x="58" y="0"/>
                    <a:pt x="57" y="1"/>
                  </a:cubicBezTo>
                  <a:cubicBezTo>
                    <a:pt x="38" y="14"/>
                    <a:pt x="19" y="29"/>
                    <a:pt x="0" y="44"/>
                  </a:cubicBezTo>
                  <a:cubicBezTo>
                    <a:pt x="0" y="45"/>
                    <a:pt x="1" y="47"/>
                    <a:pt x="2" y="4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8"/>
            <p:cNvSpPr/>
            <p:nvPr/>
          </p:nvSpPr>
          <p:spPr>
            <a:xfrm>
              <a:off x="9172208" y="3801536"/>
              <a:ext cx="379819" cy="305422"/>
            </a:xfrm>
            <a:custGeom>
              <a:avLst/>
              <a:gdLst/>
              <a:ahLst/>
              <a:cxnLst/>
              <a:rect l="l" t="t" r="r" b="b"/>
              <a:pathLst>
                <a:path w="41" h="33" extrusionOk="0">
                  <a:moveTo>
                    <a:pt x="2" y="32"/>
                  </a:moveTo>
                  <a:cubicBezTo>
                    <a:pt x="15" y="23"/>
                    <a:pt x="27" y="13"/>
                    <a:pt x="39" y="4"/>
                  </a:cubicBezTo>
                  <a:cubicBezTo>
                    <a:pt x="41" y="3"/>
                    <a:pt x="39" y="0"/>
                    <a:pt x="38" y="1"/>
                  </a:cubicBezTo>
                  <a:cubicBezTo>
                    <a:pt x="25" y="11"/>
                    <a:pt x="13" y="20"/>
                    <a:pt x="1" y="30"/>
                  </a:cubicBezTo>
                  <a:cubicBezTo>
                    <a:pt x="0" y="31"/>
                    <a:pt x="1" y="33"/>
                    <a:pt x="2" y="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" name="Google Shape;182;p38"/>
          <p:cNvGrpSpPr/>
          <p:nvPr/>
        </p:nvGrpSpPr>
        <p:grpSpPr>
          <a:xfrm>
            <a:off x="3035114" y="1423060"/>
            <a:ext cx="2153203" cy="1675765"/>
            <a:chOff x="1591722" y="3794025"/>
            <a:chExt cx="3183666" cy="484265"/>
          </a:xfrm>
        </p:grpSpPr>
        <p:sp>
          <p:nvSpPr>
            <p:cNvPr id="183" name="Google Shape;183;p38"/>
            <p:cNvSpPr txBox="1"/>
            <p:nvPr/>
          </p:nvSpPr>
          <p:spPr>
            <a:xfrm>
              <a:off x="1591722" y="3966994"/>
              <a:ext cx="3183666" cy="3112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0" i="0" u="none" strike="noStrike" cap="none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Компании, внедрившие ИИ для автоматизации, могут сократить время, затрачиваемое на рутинные задачи, </a:t>
              </a:r>
              <a:r>
                <a:rPr lang="ru" sz="1200" b="1" i="0" u="none" strike="noStrike" cap="none">
                  <a:solidFill>
                    <a:srgbClr val="CB880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 40%</a:t>
              </a:r>
              <a:r>
                <a:rPr lang="ru" sz="1200" b="1" i="0" u="none" strike="noStrike" cap="none">
                  <a:solidFill>
                    <a:srgbClr val="CB880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200" b="1" i="0" u="none" strike="noStrike" cap="none">
                <a:solidFill>
                  <a:srgbClr val="CB880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 b="0" i="1" u="none" strike="noStrike" cap="none">
                  <a:solidFill>
                    <a:srgbClr val="B9B9B9"/>
                  </a:solidFill>
                  <a:latin typeface="Roboto"/>
                  <a:ea typeface="Roboto"/>
                  <a:cs typeface="Roboto"/>
                  <a:sym typeface="Roboto"/>
                </a:rPr>
                <a:t>Источник: McKinsey &amp; Company</a:t>
              </a:r>
              <a:endParaRPr sz="1000" b="0" i="1" u="none" strike="noStrike" cap="none">
                <a:solidFill>
                  <a:srgbClr val="B9B9B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8"/>
            <p:cNvSpPr/>
            <p:nvPr/>
          </p:nvSpPr>
          <p:spPr>
            <a:xfrm>
              <a:off x="2248800" y="3794025"/>
              <a:ext cx="2190499" cy="151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0" i="0" u="none" strike="noStrike" cap="none">
                  <a:solidFill>
                    <a:srgbClr val="FF9015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Оптимизации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0" i="0" u="none" strike="noStrike" cap="none">
                  <a:solidFill>
                    <a:srgbClr val="FF9015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процессов</a:t>
              </a:r>
              <a:endParaRPr sz="1400" b="1" i="0" u="none" strike="noStrike" cap="none">
                <a:solidFill>
                  <a:srgbClr val="FF901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5" name="Google Shape;185;p38"/>
          <p:cNvGrpSpPr/>
          <p:nvPr/>
        </p:nvGrpSpPr>
        <p:grpSpPr>
          <a:xfrm>
            <a:off x="6049246" y="1067377"/>
            <a:ext cx="2051061" cy="1480022"/>
            <a:chOff x="1311782" y="3804271"/>
            <a:chExt cx="3820344" cy="1332798"/>
          </a:xfrm>
        </p:grpSpPr>
        <p:sp>
          <p:nvSpPr>
            <p:cNvPr id="186" name="Google Shape;186;p38"/>
            <p:cNvSpPr txBox="1"/>
            <p:nvPr/>
          </p:nvSpPr>
          <p:spPr>
            <a:xfrm>
              <a:off x="1327601" y="4194723"/>
              <a:ext cx="3739478" cy="942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0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Применение ИИ для прогнозирования спроса и управления запасами может снизить издержки </a:t>
              </a:r>
              <a:r>
                <a:rPr lang="ru" sz="1200" b="1" i="0" u="none" strike="noStrike" cap="none">
                  <a:solidFill>
                    <a:srgbClr val="4700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 15% </a:t>
              </a:r>
              <a:endParaRPr sz="1050" b="1" i="0" u="none" strike="noStrike" cap="none">
                <a:solidFill>
                  <a:srgbClr val="4700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 b="0" i="1" u="none" strike="noStrike" cap="none">
                  <a:solidFill>
                    <a:srgbClr val="A5A5A5"/>
                  </a:solidFill>
                  <a:latin typeface="Roboto"/>
                  <a:ea typeface="Roboto"/>
                  <a:cs typeface="Roboto"/>
                  <a:sym typeface="Roboto"/>
                </a:rPr>
                <a:t>Источник: Gartner</a:t>
              </a:r>
              <a:endParaRPr sz="1000" b="0" i="1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" name="Google Shape;187;p38"/>
            <p:cNvSpPr/>
            <p:nvPr/>
          </p:nvSpPr>
          <p:spPr>
            <a:xfrm>
              <a:off x="1311782" y="3804271"/>
              <a:ext cx="3820344" cy="471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0" i="0" u="none" strike="noStrike" cap="none">
                  <a:solidFill>
                    <a:srgbClr val="7030A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Новые возможности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0" i="0" u="none" strike="noStrike" cap="none">
                  <a:solidFill>
                    <a:srgbClr val="7030A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для роста </a:t>
              </a:r>
              <a:endParaRPr sz="1400" b="0" i="0" u="none" strike="noStrike" cap="non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8" name="Google Shape;188;p38"/>
          <p:cNvGrpSpPr/>
          <p:nvPr/>
        </p:nvGrpSpPr>
        <p:grpSpPr>
          <a:xfrm>
            <a:off x="4618663" y="3506787"/>
            <a:ext cx="2784738" cy="1390903"/>
            <a:chOff x="866681" y="3779462"/>
            <a:chExt cx="4891902" cy="1114861"/>
          </a:xfrm>
        </p:grpSpPr>
        <p:sp>
          <p:nvSpPr>
            <p:cNvPr id="189" name="Google Shape;189;p38"/>
            <p:cNvSpPr txBox="1"/>
            <p:nvPr/>
          </p:nvSpPr>
          <p:spPr>
            <a:xfrm>
              <a:off x="1566547" y="4154239"/>
              <a:ext cx="3559119" cy="740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0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Компании, использующие ИИ для персонализации, могут увеличить доходы </a:t>
              </a:r>
              <a:r>
                <a:rPr lang="ru" sz="1200" b="1" i="0" u="none" strike="noStrike" cap="none">
                  <a:solidFill>
                    <a:srgbClr val="004B5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 25% </a:t>
              </a:r>
              <a:endParaRPr sz="1100" b="1" i="0" u="none" strike="noStrike" cap="none">
                <a:solidFill>
                  <a:srgbClr val="004B5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 b="0" i="1" u="none" strike="noStrike" cap="none">
                  <a:solidFill>
                    <a:srgbClr val="A5A5A5"/>
                  </a:solidFill>
                  <a:latin typeface="Roboto"/>
                  <a:ea typeface="Roboto"/>
                  <a:cs typeface="Roboto"/>
                  <a:sym typeface="Roboto"/>
                </a:rPr>
                <a:t>Источник: PwC</a:t>
              </a:r>
              <a:endParaRPr sz="800" b="0" i="1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" name="Google Shape;190;p38"/>
            <p:cNvSpPr/>
            <p:nvPr/>
          </p:nvSpPr>
          <p:spPr>
            <a:xfrm>
              <a:off x="866681" y="3779462"/>
              <a:ext cx="4891902" cy="4193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0" i="0" u="none" strike="noStrike" cap="none">
                  <a:solidFill>
                    <a:srgbClr val="59869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Повышения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0" i="0" u="none" strike="noStrike" cap="none">
                  <a:solidFill>
                    <a:srgbClr val="59869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удовлетворенности клиентов</a:t>
              </a:r>
              <a:endParaRPr sz="1400" b="0" i="0" u="none" strike="noStrike" cap="none">
                <a:solidFill>
                  <a:srgbClr val="59869B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91" name="Google Shape;191;p38"/>
          <p:cNvSpPr txBox="1"/>
          <p:nvPr/>
        </p:nvSpPr>
        <p:spPr>
          <a:xfrm>
            <a:off x="201169" y="1053582"/>
            <a:ext cx="2608853" cy="189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Использование искусственного интеллекта открывает перед малым и средним бизнесом новые возможности для роста, оптимизации процессов и повышения удовлетворенности клиентов.            </a:t>
            </a:r>
            <a:endParaRPr/>
          </a:p>
        </p:txBody>
      </p:sp>
      <p:grpSp>
        <p:nvGrpSpPr>
          <p:cNvPr id="192" name="Google Shape;192;p38"/>
          <p:cNvGrpSpPr/>
          <p:nvPr/>
        </p:nvGrpSpPr>
        <p:grpSpPr>
          <a:xfrm>
            <a:off x="0" y="0"/>
            <a:ext cx="8788179" cy="55418"/>
            <a:chOff x="0" y="692501"/>
            <a:chExt cx="2624940" cy="97200"/>
          </a:xfrm>
        </p:grpSpPr>
        <p:sp>
          <p:nvSpPr>
            <p:cNvPr id="193" name="Google Shape;193;p3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3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5" name="Google Shape;195;p3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3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p3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16E916-6718-7278-F5B2-FAB3402A88EF}"/>
              </a:ext>
            </a:extLst>
          </p:cNvPr>
          <p:cNvGrpSpPr/>
          <p:nvPr/>
        </p:nvGrpSpPr>
        <p:grpSpPr>
          <a:xfrm>
            <a:off x="8788179" y="0"/>
            <a:ext cx="354956" cy="5155388"/>
            <a:chOff x="8788179" y="0"/>
            <a:chExt cx="354956" cy="5155388"/>
          </a:xfrm>
        </p:grpSpPr>
        <p:sp>
          <p:nvSpPr>
            <p:cNvPr id="198" name="Google Shape;198;p38"/>
            <p:cNvSpPr/>
            <p:nvPr/>
          </p:nvSpPr>
          <p:spPr>
            <a:xfrm>
              <a:off x="8788235" y="0"/>
              <a:ext cx="354900" cy="20886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8788179" y="4333388"/>
              <a:ext cx="354900" cy="8220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8788179" y="2088579"/>
              <a:ext cx="354900" cy="11595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8788179" y="3248117"/>
              <a:ext cx="354900" cy="10851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2" name="Google Shape;202;p38"/>
          <p:cNvSpPr txBox="1"/>
          <p:nvPr/>
        </p:nvSpPr>
        <p:spPr>
          <a:xfrm>
            <a:off x="93110" y="213155"/>
            <a:ext cx="742527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pic>
        <p:nvPicPr>
          <p:cNvPr id="203" name="Google Shape;203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57954" y="2983339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8" descr="Иллюстрация концепции цифровой презентации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11050" y="-3389792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 descr="Иллюстрация концепции путешествия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8979038" y="-3664977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8" descr="Иллюстрация концепции личных целей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7027530" y="4246996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 descr="Иллюстрация концепции выбора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24357" y="6122224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 descr="Иллюстрация концепции копилка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54766" y="-598768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8" descr="Да или нет концептуальная иллюстрация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700310" y="-3204511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8" descr="Иллюстрация концепции мегафона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2457568" y="7080463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>
          <a:extLst>
            <a:ext uri="{FF2B5EF4-FFF2-40B4-BE49-F238E27FC236}">
              <a16:creationId xmlns:a16="http://schemas.microsoft.com/office/drawing/2014/main" xmlns="" id="{789892DA-E0B1-49FE-DC63-EE9F86EB2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Прямоугольник: скругленные углы 229">
            <a:extLst>
              <a:ext uri="{FF2B5EF4-FFF2-40B4-BE49-F238E27FC236}">
                <a16:creationId xmlns:a16="http://schemas.microsoft.com/office/drawing/2014/main" xmlns="" id="{A46F02D7-FFC9-E19D-98D1-29E112BCFF59}"/>
              </a:ext>
            </a:extLst>
          </p:cNvPr>
          <p:cNvSpPr/>
          <p:nvPr/>
        </p:nvSpPr>
        <p:spPr>
          <a:xfrm>
            <a:off x="5901671" y="212832"/>
            <a:ext cx="2807464" cy="1107965"/>
          </a:xfrm>
          <a:prstGeom prst="roundRect">
            <a:avLst/>
          </a:prstGeom>
          <a:solidFill>
            <a:srgbClr val="FFF9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6" name="Google Shape;216;g2d69acc63f2_0_0">
            <a:extLst>
              <a:ext uri="{FF2B5EF4-FFF2-40B4-BE49-F238E27FC236}">
                <a16:creationId xmlns:a16="http://schemas.microsoft.com/office/drawing/2014/main" xmlns="" id="{DF13A024-7561-3CB6-28EE-FA2785EA0CA1}"/>
              </a:ext>
            </a:extLst>
          </p:cNvPr>
          <p:cNvSpPr txBox="1"/>
          <p:nvPr/>
        </p:nvSpPr>
        <p:spPr>
          <a:xfrm>
            <a:off x="5537519" y="163115"/>
            <a:ext cx="3503477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ЦЕЛЕВАЯ </a:t>
            </a:r>
            <a:br>
              <a:rPr lang="ru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АУДИТОРИЯ</a:t>
            </a:r>
            <a:endParaRPr sz="3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E12FDC6F-AE26-7C52-2D71-A4E76B4CFB26}"/>
              </a:ext>
            </a:extLst>
          </p:cNvPr>
          <p:cNvGrpSpPr/>
          <p:nvPr/>
        </p:nvGrpSpPr>
        <p:grpSpPr>
          <a:xfrm>
            <a:off x="8788179" y="0"/>
            <a:ext cx="354956" cy="5155388"/>
            <a:chOff x="8788179" y="0"/>
            <a:chExt cx="354956" cy="5155388"/>
          </a:xfrm>
        </p:grpSpPr>
        <p:sp>
          <p:nvSpPr>
            <p:cNvPr id="7" name="Google Shape;198;p38">
              <a:extLst>
                <a:ext uri="{FF2B5EF4-FFF2-40B4-BE49-F238E27FC236}">
                  <a16:creationId xmlns:a16="http://schemas.microsoft.com/office/drawing/2014/main" xmlns="" id="{F4823A4C-2AB6-88F4-075A-F43A22E4B2FB}"/>
                </a:ext>
              </a:extLst>
            </p:cNvPr>
            <p:cNvSpPr/>
            <p:nvPr/>
          </p:nvSpPr>
          <p:spPr>
            <a:xfrm>
              <a:off x="8788235" y="0"/>
              <a:ext cx="354900" cy="20886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" name="Google Shape;199;p38">
              <a:extLst>
                <a:ext uri="{FF2B5EF4-FFF2-40B4-BE49-F238E27FC236}">
                  <a16:creationId xmlns:a16="http://schemas.microsoft.com/office/drawing/2014/main" xmlns="" id="{D67BB451-6FB0-AE21-4D14-E8F848D0BB0F}"/>
                </a:ext>
              </a:extLst>
            </p:cNvPr>
            <p:cNvSpPr/>
            <p:nvPr/>
          </p:nvSpPr>
          <p:spPr>
            <a:xfrm>
              <a:off x="8788179" y="4333388"/>
              <a:ext cx="354900" cy="8220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" name="Google Shape;200;p38">
              <a:extLst>
                <a:ext uri="{FF2B5EF4-FFF2-40B4-BE49-F238E27FC236}">
                  <a16:creationId xmlns:a16="http://schemas.microsoft.com/office/drawing/2014/main" xmlns="" id="{72839A57-C41C-CE69-5CB9-EC0FCCA93101}"/>
                </a:ext>
              </a:extLst>
            </p:cNvPr>
            <p:cNvSpPr/>
            <p:nvPr/>
          </p:nvSpPr>
          <p:spPr>
            <a:xfrm>
              <a:off x="8788179" y="2088579"/>
              <a:ext cx="354900" cy="11595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201;p38">
              <a:extLst>
                <a:ext uri="{FF2B5EF4-FFF2-40B4-BE49-F238E27FC236}">
                  <a16:creationId xmlns:a16="http://schemas.microsoft.com/office/drawing/2014/main" xmlns="" id="{C8E7A564-C727-5F54-CBF4-4BEAD6200E22}"/>
                </a:ext>
              </a:extLst>
            </p:cNvPr>
            <p:cNvSpPr/>
            <p:nvPr/>
          </p:nvSpPr>
          <p:spPr>
            <a:xfrm>
              <a:off x="8788179" y="3248117"/>
              <a:ext cx="354900" cy="10851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0" name="Google Shape;192;p38">
            <a:extLst>
              <a:ext uri="{FF2B5EF4-FFF2-40B4-BE49-F238E27FC236}">
                <a16:creationId xmlns:a16="http://schemas.microsoft.com/office/drawing/2014/main" xmlns="" id="{93D0716D-C433-D402-4E19-D70434B03B51}"/>
              </a:ext>
            </a:extLst>
          </p:cNvPr>
          <p:cNvGrpSpPr/>
          <p:nvPr/>
        </p:nvGrpSpPr>
        <p:grpSpPr>
          <a:xfrm>
            <a:off x="0" y="0"/>
            <a:ext cx="8788179" cy="55418"/>
            <a:chOff x="0" y="692501"/>
            <a:chExt cx="2624940" cy="97200"/>
          </a:xfrm>
        </p:grpSpPr>
        <p:sp>
          <p:nvSpPr>
            <p:cNvPr id="201" name="Google Shape;193;p38">
              <a:extLst>
                <a:ext uri="{FF2B5EF4-FFF2-40B4-BE49-F238E27FC236}">
                  <a16:creationId xmlns:a16="http://schemas.microsoft.com/office/drawing/2014/main" xmlns="" id="{C3D40D9C-C9F2-9257-6471-0A5920DA1EBB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194;p38">
              <a:extLst>
                <a:ext uri="{FF2B5EF4-FFF2-40B4-BE49-F238E27FC236}">
                  <a16:creationId xmlns:a16="http://schemas.microsoft.com/office/drawing/2014/main" xmlns="" id="{98FF935A-635F-E1B3-9677-AD7106B630CD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195;p38">
              <a:extLst>
                <a:ext uri="{FF2B5EF4-FFF2-40B4-BE49-F238E27FC236}">
                  <a16:creationId xmlns:a16="http://schemas.microsoft.com/office/drawing/2014/main" xmlns="" id="{3AD64636-87E1-93F6-4D92-62D5118F3503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196;p38">
              <a:extLst>
                <a:ext uri="{FF2B5EF4-FFF2-40B4-BE49-F238E27FC236}">
                  <a16:creationId xmlns:a16="http://schemas.microsoft.com/office/drawing/2014/main" xmlns="" id="{154F1CE9-BE56-DB61-FA6E-189AF6A3AA01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197;p38">
              <a:extLst>
                <a:ext uri="{FF2B5EF4-FFF2-40B4-BE49-F238E27FC236}">
                  <a16:creationId xmlns:a16="http://schemas.microsoft.com/office/drawing/2014/main" xmlns="" id="{176D3EC4-A116-6D69-9219-574914CB87EC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24" name="Группа 223">
            <a:extLst>
              <a:ext uri="{FF2B5EF4-FFF2-40B4-BE49-F238E27FC236}">
                <a16:creationId xmlns:a16="http://schemas.microsoft.com/office/drawing/2014/main" xmlns="" id="{C123D20F-71A7-9C9F-37EC-B4D86C68CC0A}"/>
              </a:ext>
            </a:extLst>
          </p:cNvPr>
          <p:cNvGrpSpPr/>
          <p:nvPr/>
        </p:nvGrpSpPr>
        <p:grpSpPr>
          <a:xfrm>
            <a:off x="353884" y="1016151"/>
            <a:ext cx="8354193" cy="738900"/>
            <a:chOff x="1004097" y="1007571"/>
            <a:chExt cx="8354193" cy="738900"/>
          </a:xfrm>
        </p:grpSpPr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xmlns="" id="{92DC8519-9BB8-9A07-3C0B-B6CB1C15AE54}"/>
                </a:ext>
              </a:extLst>
            </p:cNvPr>
            <p:cNvGrpSpPr/>
            <p:nvPr/>
          </p:nvGrpSpPr>
          <p:grpSpPr>
            <a:xfrm>
              <a:off x="1004097" y="1007571"/>
              <a:ext cx="738900" cy="738900"/>
              <a:chOff x="1004097" y="1007571"/>
              <a:chExt cx="738900" cy="738900"/>
            </a:xfrm>
          </p:grpSpPr>
          <p:sp>
            <p:nvSpPr>
              <p:cNvPr id="208" name="Овал 207">
                <a:extLst>
                  <a:ext uri="{FF2B5EF4-FFF2-40B4-BE49-F238E27FC236}">
                    <a16:creationId xmlns:a16="http://schemas.microsoft.com/office/drawing/2014/main" xmlns="" id="{A23C0939-4408-EBEF-818F-E1887A3C0255}"/>
                  </a:ext>
                </a:extLst>
              </p:cNvPr>
              <p:cNvSpPr/>
              <p:nvPr/>
            </p:nvSpPr>
            <p:spPr>
              <a:xfrm>
                <a:off x="1004097" y="1007571"/>
                <a:ext cx="738900" cy="738900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26" name="Picture 2" descr="Бар – Бесплатные иконки: архитектура и город">
                <a:extLst>
                  <a:ext uri="{FF2B5EF4-FFF2-40B4-BE49-F238E27FC236}">
                    <a16:creationId xmlns:a16="http://schemas.microsoft.com/office/drawing/2014/main" xmlns="" id="{ECEBC76D-6209-98AD-F32A-3CFEB24770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2694" y="1071363"/>
                <a:ext cx="570145" cy="5701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86AEC53-05DA-B39F-5A5C-27008FCBAE03}"/>
                </a:ext>
              </a:extLst>
            </p:cNvPr>
            <p:cNvSpPr txBox="1"/>
            <p:nvPr/>
          </p:nvSpPr>
          <p:spPr>
            <a:xfrm>
              <a:off x="1846396" y="1102289"/>
              <a:ext cx="751189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Бары и пабы </a:t>
              </a:r>
              <a: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Заведения, специализирующиеся на продаже алкогольных напитков и закусок. </a:t>
              </a:r>
              <a:endParaRPr lang="ru-RU" sz="1400" dirty="0">
                <a:solidFill>
                  <a:schemeClr val="bg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23" name="Группа 222">
            <a:extLst>
              <a:ext uri="{FF2B5EF4-FFF2-40B4-BE49-F238E27FC236}">
                <a16:creationId xmlns:a16="http://schemas.microsoft.com/office/drawing/2014/main" xmlns="" id="{B6FF003B-0C94-6437-C356-DED67E22DFC9}"/>
              </a:ext>
            </a:extLst>
          </p:cNvPr>
          <p:cNvGrpSpPr/>
          <p:nvPr/>
        </p:nvGrpSpPr>
        <p:grpSpPr>
          <a:xfrm>
            <a:off x="353884" y="226930"/>
            <a:ext cx="8791394" cy="738900"/>
            <a:chOff x="194667" y="432133"/>
            <a:chExt cx="8791394" cy="73890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2F54778-144C-0F97-9680-68BDBC1C9C5D}"/>
                </a:ext>
              </a:extLst>
            </p:cNvPr>
            <p:cNvSpPr txBox="1"/>
            <p:nvPr/>
          </p:nvSpPr>
          <p:spPr>
            <a:xfrm>
              <a:off x="1056038" y="452171"/>
              <a:ext cx="7930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Рестораны</a:t>
              </a:r>
              <a:r>
                <a:rPr lang="ru-RU" sz="14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4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От небольших кафе до крупных ресторанов высокой кухни. </a:t>
              </a:r>
            </a:p>
          </p:txBody>
        </p:sp>
        <p:grpSp>
          <p:nvGrpSpPr>
            <p:cNvPr id="215" name="Группа 214">
              <a:extLst>
                <a:ext uri="{FF2B5EF4-FFF2-40B4-BE49-F238E27FC236}">
                  <a16:creationId xmlns:a16="http://schemas.microsoft.com/office/drawing/2014/main" xmlns="" id="{49CDA1E4-76B4-18FE-BA42-9B1FEDE1C57B}"/>
                </a:ext>
              </a:extLst>
            </p:cNvPr>
            <p:cNvGrpSpPr/>
            <p:nvPr/>
          </p:nvGrpSpPr>
          <p:grpSpPr>
            <a:xfrm>
              <a:off x="194667" y="432133"/>
              <a:ext cx="738900" cy="738900"/>
              <a:chOff x="194667" y="432133"/>
              <a:chExt cx="738900" cy="738900"/>
            </a:xfrm>
          </p:grpSpPr>
          <p:sp>
            <p:nvSpPr>
              <p:cNvPr id="206" name="Овал 205">
                <a:extLst>
                  <a:ext uri="{FF2B5EF4-FFF2-40B4-BE49-F238E27FC236}">
                    <a16:creationId xmlns:a16="http://schemas.microsoft.com/office/drawing/2014/main" xmlns="" id="{C46C6FE1-1C10-36F4-CECD-FA3391F6EDBF}"/>
                  </a:ext>
                </a:extLst>
              </p:cNvPr>
              <p:cNvSpPr/>
              <p:nvPr/>
            </p:nvSpPr>
            <p:spPr>
              <a:xfrm>
                <a:off x="194667" y="432133"/>
                <a:ext cx="738900" cy="738900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28" name="Picture 4" descr="Ресторан – Бесплатные иконки: еда и ресторан">
                <a:extLst>
                  <a:ext uri="{FF2B5EF4-FFF2-40B4-BE49-F238E27FC236}">
                    <a16:creationId xmlns:a16="http://schemas.microsoft.com/office/drawing/2014/main" xmlns="" id="{8D544167-51C5-FCB8-641E-7E4C77D1DB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696" y="463374"/>
                <a:ext cx="624136" cy="62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25" name="Группа 224">
            <a:extLst>
              <a:ext uri="{FF2B5EF4-FFF2-40B4-BE49-F238E27FC236}">
                <a16:creationId xmlns:a16="http://schemas.microsoft.com/office/drawing/2014/main" xmlns="" id="{53FA4F39-19FB-BA40-D446-C069A9FC473F}"/>
              </a:ext>
            </a:extLst>
          </p:cNvPr>
          <p:cNvGrpSpPr/>
          <p:nvPr/>
        </p:nvGrpSpPr>
        <p:grpSpPr>
          <a:xfrm>
            <a:off x="353884" y="1845481"/>
            <a:ext cx="7111461" cy="722483"/>
            <a:chOff x="2048768" y="1639412"/>
            <a:chExt cx="7111461" cy="72248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11706EE-2D9A-7943-A26A-96E7C80A8B32}"/>
                </a:ext>
              </a:extLst>
            </p:cNvPr>
            <p:cNvSpPr txBox="1"/>
            <p:nvPr/>
          </p:nvSpPr>
          <p:spPr>
            <a:xfrm>
              <a:off x="2884185" y="1713136"/>
              <a:ext cx="62760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Кафетерии</a:t>
              </a:r>
              <a:r>
                <a:rPr lang="ru-RU" sz="1800" dirty="0">
                  <a:solidFill>
                    <a:srgbClr val="7AC3D1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Расположенные в офисных зданиях, университетах, больницах. </a:t>
              </a:r>
            </a:p>
          </p:txBody>
        </p:sp>
        <p:grpSp>
          <p:nvGrpSpPr>
            <p:cNvPr id="218" name="Группа 217">
              <a:extLst>
                <a:ext uri="{FF2B5EF4-FFF2-40B4-BE49-F238E27FC236}">
                  <a16:creationId xmlns:a16="http://schemas.microsoft.com/office/drawing/2014/main" xmlns="" id="{24C9AC47-836B-636A-C590-1DEF79542626}"/>
                </a:ext>
              </a:extLst>
            </p:cNvPr>
            <p:cNvGrpSpPr/>
            <p:nvPr/>
          </p:nvGrpSpPr>
          <p:grpSpPr>
            <a:xfrm>
              <a:off x="2048768" y="1639412"/>
              <a:ext cx="730085" cy="722483"/>
              <a:chOff x="2048768" y="1639412"/>
              <a:chExt cx="730085" cy="722483"/>
            </a:xfrm>
          </p:grpSpPr>
          <p:sp>
            <p:nvSpPr>
              <p:cNvPr id="209" name="Овал 208">
                <a:extLst>
                  <a:ext uri="{FF2B5EF4-FFF2-40B4-BE49-F238E27FC236}">
                    <a16:creationId xmlns:a16="http://schemas.microsoft.com/office/drawing/2014/main" xmlns="" id="{89876C15-E4CD-F723-EEE2-BE9DEC4A4377}"/>
                  </a:ext>
                </a:extLst>
              </p:cNvPr>
              <p:cNvSpPr/>
              <p:nvPr/>
            </p:nvSpPr>
            <p:spPr>
              <a:xfrm>
                <a:off x="2048768" y="1639412"/>
                <a:ext cx="714680" cy="722483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30" name="Picture 6" descr="Чашка кофе – Бесплатные иконки: еда и ресторан">
                <a:extLst>
                  <a:ext uri="{FF2B5EF4-FFF2-40B4-BE49-F238E27FC236}">
                    <a16:creationId xmlns:a16="http://schemas.microsoft.com/office/drawing/2014/main" xmlns="" id="{E72954C9-E330-035A-9C99-7337CF3384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920" y="1664818"/>
                <a:ext cx="676933" cy="6769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26" name="Группа 225">
            <a:extLst>
              <a:ext uri="{FF2B5EF4-FFF2-40B4-BE49-F238E27FC236}">
                <a16:creationId xmlns:a16="http://schemas.microsoft.com/office/drawing/2014/main" xmlns="" id="{D8A93FCE-7ABA-4D6F-EE5F-58840CB4CE59}"/>
              </a:ext>
            </a:extLst>
          </p:cNvPr>
          <p:cNvGrpSpPr/>
          <p:nvPr/>
        </p:nvGrpSpPr>
        <p:grpSpPr>
          <a:xfrm>
            <a:off x="353884" y="2656890"/>
            <a:ext cx="5273499" cy="748540"/>
            <a:chOff x="2917315" y="2260394"/>
            <a:chExt cx="5273499" cy="7485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DD1CC59-A9AC-73F7-2627-6B963B03CCF6}"/>
                </a:ext>
              </a:extLst>
            </p:cNvPr>
            <p:cNvSpPr txBox="1"/>
            <p:nvPr/>
          </p:nvSpPr>
          <p:spPr>
            <a:xfrm>
              <a:off x="3752732" y="2303278"/>
              <a:ext cx="44380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Фаст-</a:t>
              </a:r>
              <a:r>
                <a:rPr lang="ru-RU" sz="1800" dirty="0" err="1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фуды</a:t>
              </a:r>
              <a:r>
                <a:rPr lang="ru-RU" sz="1800" dirty="0">
                  <a:solidFill>
                    <a:srgbClr val="8FCDD9"/>
                  </a:solidFill>
                  <a:latin typeface="Century Gothic" panose="020B0502020202020204" pitchFamily="34" charset="0"/>
                </a:rPr>
                <a:t>  </a:t>
              </a:r>
              <a: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Сети быстрого питания или отдельные точки</a:t>
              </a:r>
              <a:r>
                <a:rPr lang="ru-RU" sz="12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>. </a:t>
              </a:r>
            </a:p>
          </p:txBody>
        </p:sp>
        <p:grpSp>
          <p:nvGrpSpPr>
            <p:cNvPr id="219" name="Группа 218">
              <a:extLst>
                <a:ext uri="{FF2B5EF4-FFF2-40B4-BE49-F238E27FC236}">
                  <a16:creationId xmlns:a16="http://schemas.microsoft.com/office/drawing/2014/main" xmlns="" id="{A7E87E16-536C-935E-3124-D78DA506E4EA}"/>
                </a:ext>
              </a:extLst>
            </p:cNvPr>
            <p:cNvGrpSpPr/>
            <p:nvPr/>
          </p:nvGrpSpPr>
          <p:grpSpPr>
            <a:xfrm>
              <a:off x="2917315" y="2260394"/>
              <a:ext cx="748540" cy="748540"/>
              <a:chOff x="2917315" y="2260394"/>
              <a:chExt cx="748540" cy="748540"/>
            </a:xfrm>
          </p:grpSpPr>
          <p:sp>
            <p:nvSpPr>
              <p:cNvPr id="210" name="Овал 209">
                <a:extLst>
                  <a:ext uri="{FF2B5EF4-FFF2-40B4-BE49-F238E27FC236}">
                    <a16:creationId xmlns:a16="http://schemas.microsoft.com/office/drawing/2014/main" xmlns="" id="{D5DA62DE-35CF-DA9D-436C-E13041D4F987}"/>
                  </a:ext>
                </a:extLst>
              </p:cNvPr>
              <p:cNvSpPr/>
              <p:nvPr/>
            </p:nvSpPr>
            <p:spPr>
              <a:xfrm>
                <a:off x="2917315" y="2260394"/>
                <a:ext cx="748540" cy="748540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32" name="Picture 8" descr="Быстрое питание – Бесплатные иконки: развлекательная программа">
                <a:extLst>
                  <a:ext uri="{FF2B5EF4-FFF2-40B4-BE49-F238E27FC236}">
                    <a16:creationId xmlns:a16="http://schemas.microsoft.com/office/drawing/2014/main" xmlns="" id="{89777619-D0C5-CA90-CCB1-4103F275DF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1528" y="2295430"/>
                <a:ext cx="613410" cy="6134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27" name="Группа 226">
            <a:extLst>
              <a:ext uri="{FF2B5EF4-FFF2-40B4-BE49-F238E27FC236}">
                <a16:creationId xmlns:a16="http://schemas.microsoft.com/office/drawing/2014/main" xmlns="" id="{D49D7A7D-DFEB-61F9-C7A5-13CEABDF6EA2}"/>
              </a:ext>
            </a:extLst>
          </p:cNvPr>
          <p:cNvGrpSpPr/>
          <p:nvPr/>
        </p:nvGrpSpPr>
        <p:grpSpPr>
          <a:xfrm>
            <a:off x="353884" y="3487083"/>
            <a:ext cx="7715814" cy="900537"/>
            <a:chOff x="2026326" y="2827047"/>
            <a:chExt cx="6870753" cy="90053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E003FE1-F13C-25F5-7B74-D71A097D3FEC}"/>
                </a:ext>
              </a:extLst>
            </p:cNvPr>
            <p:cNvSpPr txBox="1"/>
            <p:nvPr/>
          </p:nvSpPr>
          <p:spPr>
            <a:xfrm>
              <a:off x="2770245" y="2896587"/>
              <a:ext cx="61268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Предприятия общественного питания в торговых центрах </a:t>
              </a:r>
              <a:r>
                <a:rPr lang="ru-RU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/>
              </a:r>
              <a:br>
                <a:rPr lang="ru-RU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Фуд-корты и отдельные точки быстрого обслуживания внутри ТРК</a:t>
              </a:r>
              <a:r>
                <a:rPr lang="ru-RU" sz="1200" dirty="0">
                  <a:solidFill>
                    <a:schemeClr val="bg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. </a:t>
              </a:r>
              <a:endParaRPr lang="ru-RU" sz="1400" dirty="0">
                <a:solidFill>
                  <a:schemeClr val="bg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20" name="Группа 219">
              <a:extLst>
                <a:ext uri="{FF2B5EF4-FFF2-40B4-BE49-F238E27FC236}">
                  <a16:creationId xmlns:a16="http://schemas.microsoft.com/office/drawing/2014/main" xmlns="" id="{9791AAEA-FACB-C6F9-0D56-4054761ABF66}"/>
                </a:ext>
              </a:extLst>
            </p:cNvPr>
            <p:cNvGrpSpPr/>
            <p:nvPr/>
          </p:nvGrpSpPr>
          <p:grpSpPr>
            <a:xfrm>
              <a:off x="2026326" y="2827047"/>
              <a:ext cx="708314" cy="708314"/>
              <a:chOff x="2026326" y="2827047"/>
              <a:chExt cx="708314" cy="708314"/>
            </a:xfrm>
          </p:grpSpPr>
          <p:sp>
            <p:nvSpPr>
              <p:cNvPr id="211" name="Овал 210">
                <a:extLst>
                  <a:ext uri="{FF2B5EF4-FFF2-40B4-BE49-F238E27FC236}">
                    <a16:creationId xmlns:a16="http://schemas.microsoft.com/office/drawing/2014/main" xmlns="" id="{A7213184-E7EC-9AC0-3F3C-B368C48CBB0C}"/>
                  </a:ext>
                </a:extLst>
              </p:cNvPr>
              <p:cNvSpPr/>
              <p:nvPr/>
            </p:nvSpPr>
            <p:spPr>
              <a:xfrm>
                <a:off x="2026326" y="2827047"/>
                <a:ext cx="708314" cy="708314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34" name="Picture 10" descr="Общественное питание – Бесплатные иконки: еда и ресторан">
                <a:extLst>
                  <a:ext uri="{FF2B5EF4-FFF2-40B4-BE49-F238E27FC236}">
                    <a16:creationId xmlns:a16="http://schemas.microsoft.com/office/drawing/2014/main" xmlns="" id="{EF766D10-1ACD-D345-E82C-CB957E81A0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920" y="2874499"/>
                <a:ext cx="613410" cy="6134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28" name="Группа 227">
            <a:extLst>
              <a:ext uri="{FF2B5EF4-FFF2-40B4-BE49-F238E27FC236}">
                <a16:creationId xmlns:a16="http://schemas.microsoft.com/office/drawing/2014/main" xmlns="" id="{F8DFDE01-E1C7-C17D-A2FA-DF84BACF78FF}"/>
              </a:ext>
            </a:extLst>
          </p:cNvPr>
          <p:cNvGrpSpPr/>
          <p:nvPr/>
        </p:nvGrpSpPr>
        <p:grpSpPr>
          <a:xfrm>
            <a:off x="353884" y="4258007"/>
            <a:ext cx="7405586" cy="771411"/>
            <a:chOff x="1053112" y="3449922"/>
            <a:chExt cx="7405586" cy="7714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E77E37C-DEE7-6978-402D-DE72E2301F61}"/>
                </a:ext>
              </a:extLst>
            </p:cNvPr>
            <p:cNvSpPr txBox="1"/>
            <p:nvPr/>
          </p:nvSpPr>
          <p:spPr>
            <a:xfrm>
              <a:off x="1848261" y="3449922"/>
              <a:ext cx="661043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Отели с ресторанами </a:t>
              </a:r>
              <a:r>
                <a:rPr lang="ru-RU" sz="2000" dirty="0">
                  <a:solidFill>
                    <a:srgbClr val="68BBCB"/>
                  </a:solidFill>
                  <a:latin typeface="Century Gothic" panose="020B0502020202020204" pitchFamily="34" charset="0"/>
                </a:rPr>
                <a:t/>
              </a:r>
              <a:br>
                <a:rPr lang="ru-RU" sz="2000" dirty="0">
                  <a:solidFill>
                    <a:srgbClr val="68BBCB"/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Гостиничные комплексы, предлагающие услуги общественного питания для своих гостей и внешних клиентов.</a:t>
              </a:r>
            </a:p>
          </p:txBody>
        </p:sp>
        <p:grpSp>
          <p:nvGrpSpPr>
            <p:cNvPr id="221" name="Группа 220">
              <a:extLst>
                <a:ext uri="{FF2B5EF4-FFF2-40B4-BE49-F238E27FC236}">
                  <a16:creationId xmlns:a16="http://schemas.microsoft.com/office/drawing/2014/main" xmlns="" id="{D29DF674-9663-C7E9-E551-CA223CA8D034}"/>
                </a:ext>
              </a:extLst>
            </p:cNvPr>
            <p:cNvGrpSpPr/>
            <p:nvPr/>
          </p:nvGrpSpPr>
          <p:grpSpPr>
            <a:xfrm>
              <a:off x="1053112" y="3490329"/>
              <a:ext cx="731004" cy="731004"/>
              <a:chOff x="1053112" y="3490329"/>
              <a:chExt cx="731004" cy="731004"/>
            </a:xfrm>
          </p:grpSpPr>
          <p:sp>
            <p:nvSpPr>
              <p:cNvPr id="212" name="Овал 211">
                <a:extLst>
                  <a:ext uri="{FF2B5EF4-FFF2-40B4-BE49-F238E27FC236}">
                    <a16:creationId xmlns:a16="http://schemas.microsoft.com/office/drawing/2014/main" xmlns="" id="{A0709B31-A7AA-C9A7-1A2C-96FAD11C2808}"/>
                  </a:ext>
                </a:extLst>
              </p:cNvPr>
              <p:cNvSpPr/>
              <p:nvPr/>
            </p:nvSpPr>
            <p:spPr>
              <a:xfrm>
                <a:off x="1053112" y="3490329"/>
                <a:ext cx="731004" cy="731004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36" name="Picture 12" descr="Отель – Бесплатные иконки: каникулы">
                <a:extLst>
                  <a:ext uri="{FF2B5EF4-FFF2-40B4-BE49-F238E27FC236}">
                    <a16:creationId xmlns:a16="http://schemas.microsoft.com/office/drawing/2014/main" xmlns="" id="{5D7C0B3E-3765-80DD-143E-E33F1B9D9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6864" y="3554491"/>
                <a:ext cx="595513" cy="595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29" name="Группа 228">
            <a:extLst>
              <a:ext uri="{FF2B5EF4-FFF2-40B4-BE49-F238E27FC236}">
                <a16:creationId xmlns:a16="http://schemas.microsoft.com/office/drawing/2014/main" xmlns="" id="{A8DEF445-EFEF-933C-EA11-9A0A10C9601E}"/>
              </a:ext>
            </a:extLst>
          </p:cNvPr>
          <p:cNvGrpSpPr/>
          <p:nvPr/>
        </p:nvGrpSpPr>
        <p:grpSpPr>
          <a:xfrm>
            <a:off x="353884" y="5332151"/>
            <a:ext cx="8163502" cy="832051"/>
            <a:chOff x="153940" y="4194449"/>
            <a:chExt cx="8163502" cy="8320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9BCD801-2256-745C-0456-4117238888C9}"/>
                </a:ext>
              </a:extLst>
            </p:cNvPr>
            <p:cNvSpPr txBox="1"/>
            <p:nvPr/>
          </p:nvSpPr>
          <p:spPr>
            <a:xfrm>
              <a:off x="899097" y="4257059"/>
              <a:ext cx="74183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4E7C85"/>
                  </a:solidFill>
                  <a:latin typeface="Century Gothic" panose="020B0502020202020204" pitchFamily="34" charset="0"/>
                </a:rPr>
                <a:t>Кейтеринговые компании </a:t>
              </a:r>
              <a: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600" dirty="0">
                  <a:solidFill>
                    <a:schemeClr val="bg2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6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О</a:t>
              </a:r>
              <a:r>
                <a:rPr lang="ru-RU" sz="12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рганизации, предоставляющие услуги по организации питания вне места их нахождения (например, на банкетах, свадьбах). </a:t>
              </a:r>
              <a:endParaRPr lang="ru-RU" sz="1400" dirty="0">
                <a:solidFill>
                  <a:schemeClr val="bg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22" name="Группа 221">
              <a:extLst>
                <a:ext uri="{FF2B5EF4-FFF2-40B4-BE49-F238E27FC236}">
                  <a16:creationId xmlns:a16="http://schemas.microsoft.com/office/drawing/2014/main" xmlns="" id="{EDCED225-AAAE-D1A1-06E1-F92905A62921}"/>
                </a:ext>
              </a:extLst>
            </p:cNvPr>
            <p:cNvGrpSpPr/>
            <p:nvPr/>
          </p:nvGrpSpPr>
          <p:grpSpPr>
            <a:xfrm>
              <a:off x="153940" y="4194449"/>
              <a:ext cx="769441" cy="769441"/>
              <a:chOff x="153940" y="4194449"/>
              <a:chExt cx="769441" cy="769441"/>
            </a:xfrm>
          </p:grpSpPr>
          <p:sp>
            <p:nvSpPr>
              <p:cNvPr id="213" name="Овал 212">
                <a:extLst>
                  <a:ext uri="{FF2B5EF4-FFF2-40B4-BE49-F238E27FC236}">
                    <a16:creationId xmlns:a16="http://schemas.microsoft.com/office/drawing/2014/main" xmlns="" id="{6E380C4B-AA6C-1DBD-5245-1B817C8891C0}"/>
                  </a:ext>
                </a:extLst>
              </p:cNvPr>
              <p:cNvSpPr/>
              <p:nvPr/>
            </p:nvSpPr>
            <p:spPr>
              <a:xfrm>
                <a:off x="153940" y="4194449"/>
                <a:ext cx="769441" cy="769441"/>
              </a:xfrm>
              <a:prstGeom prst="ellipse">
                <a:avLst/>
              </a:prstGeom>
              <a:solidFill>
                <a:srgbClr val="FFF9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38" name="Picture 14" descr="Банкет – Бесплатные иконки: еда">
                <a:extLst>
                  <a:ext uri="{FF2B5EF4-FFF2-40B4-BE49-F238E27FC236}">
                    <a16:creationId xmlns:a16="http://schemas.microsoft.com/office/drawing/2014/main" xmlns="" id="{AB967179-5A80-C2AA-2A57-C466F98FEE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116" y="4263523"/>
                <a:ext cx="639498" cy="639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xmlns="" val="211697844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4"/>
          <p:cNvGrpSpPr/>
          <p:nvPr/>
        </p:nvGrpSpPr>
        <p:grpSpPr>
          <a:xfrm>
            <a:off x="3864745" y="1873910"/>
            <a:ext cx="4806538" cy="3141862"/>
            <a:chOff x="3887596" y="1921461"/>
            <a:chExt cx="4806538" cy="3141862"/>
          </a:xfrm>
        </p:grpSpPr>
        <p:sp>
          <p:nvSpPr>
            <p:cNvPr id="222" name="Google Shape;222;p4"/>
            <p:cNvSpPr/>
            <p:nvPr/>
          </p:nvSpPr>
          <p:spPr>
            <a:xfrm>
              <a:off x="3887596" y="1921461"/>
              <a:ext cx="4806538" cy="3141862"/>
            </a:xfrm>
            <a:prstGeom prst="roundRect">
              <a:avLst>
                <a:gd name="adj" fmla="val 16667"/>
              </a:avLst>
            </a:prstGeom>
            <a:solidFill>
              <a:srgbClr val="FFECE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4"/>
            <p:cNvSpPr txBox="1"/>
            <p:nvPr/>
          </p:nvSpPr>
          <p:spPr>
            <a:xfrm>
              <a:off x="3999582" y="2057640"/>
              <a:ext cx="4582566" cy="28695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0160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600" b="0" i="0" u="none" strike="noStrike" cap="none">
                  <a:solidFill>
                    <a:srgbClr val="06286F"/>
                  </a:solidFill>
                  <a:latin typeface="Raleway"/>
                  <a:ea typeface="Raleway"/>
                  <a:cs typeface="Raleway"/>
                  <a:sym typeface="Raleway"/>
                </a:rPr>
                <a:t>Мы предлагаем более глубокий и точный анализ данных.</a:t>
              </a:r>
              <a:endParaRPr sz="1400" b="0" i="0" u="none" strike="noStrike" cap="none">
                <a:solidFill>
                  <a:srgbClr val="06286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10160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rPr>
                <a:t>   Научно-технологическая основа </a:t>
              </a:r>
              <a:r>
                <a:rPr lang="ru" sz="1400" b="0" i="1" u="none" strike="noStrike" cap="none">
                  <a:solidFill>
                    <a:srgbClr val="06286F"/>
                  </a:solidFill>
                  <a:latin typeface="Raleway"/>
                  <a:ea typeface="Raleway"/>
                  <a:cs typeface="Raleway"/>
                  <a:sym typeface="Raleway"/>
                </a:rPr>
                <a:t>нашего проекта</a:t>
              </a:r>
              <a:r>
                <a:rPr lang="ru" sz="1400" b="0" i="1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" sz="1400" b="0" i="0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rPr>
                <a:t>включает использование методов искусственного интеллекта для сбора и анализа данных. </a:t>
              </a:r>
              <a:r>
                <a:rPr lang="ru" sz="1400" b="0" i="1" u="none" strike="noStrike" cap="none">
                  <a:solidFill>
                    <a:srgbClr val="06286F"/>
                  </a:solidFill>
                  <a:latin typeface="Raleway"/>
                  <a:ea typeface="Raleway"/>
                  <a:cs typeface="Raleway"/>
                  <a:sym typeface="Raleway"/>
                </a:rPr>
                <a:t>Наше приложение </a:t>
              </a:r>
              <a:r>
                <a:rPr lang="ru" sz="1400" b="0" i="0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rPr>
                <a:t>обладает уникальными преимуществами: оно </a:t>
              </a:r>
              <a:r>
                <a:rPr lang="ru" sz="1400" b="1" i="0" u="none" strike="noStrike" cap="none">
                  <a:solidFill>
                    <a:srgbClr val="06286F"/>
                  </a:solidFill>
                  <a:latin typeface="Raleway"/>
                  <a:ea typeface="Raleway"/>
                  <a:cs typeface="Raleway"/>
                  <a:sym typeface="Raleway"/>
                </a:rPr>
                <a:t>экономит время, снижает затраты</a:t>
              </a:r>
              <a:r>
                <a:rPr lang="ru" sz="1400" b="0" i="0" u="none" strike="noStrike" cap="none">
                  <a:solidFill>
                    <a:srgbClr val="06286F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" sz="1400" b="0" i="0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rPr>
                <a:t>и помогает решать </a:t>
              </a:r>
              <a:r>
                <a:rPr lang="ru" sz="1400" b="1" i="0" u="none" strike="noStrike" cap="none">
                  <a:solidFill>
                    <a:srgbClr val="06286F"/>
                  </a:solidFill>
                  <a:latin typeface="Raleway"/>
                  <a:ea typeface="Raleway"/>
                  <a:cs typeface="Raleway"/>
                  <a:sym typeface="Raleway"/>
                </a:rPr>
                <a:t>проблемы делегирования задач</a:t>
              </a:r>
              <a:r>
                <a:rPr lang="ru" sz="1400" b="0" i="0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rPr>
                <a:t>, что особенно ценно для компаний, стремящихся к автоматизации процессов</a:t>
              </a:r>
              <a:endParaRPr sz="1400" b="0" i="0" u="none" strike="noStrike" cap="none">
                <a:solidFill>
                  <a:srgbClr val="0C0C0C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24" name="Google Shape;224;p4"/>
          <p:cNvSpPr txBox="1">
            <a:spLocks noGrp="1"/>
          </p:cNvSpPr>
          <p:nvPr>
            <p:ph type="title"/>
          </p:nvPr>
        </p:nvSpPr>
        <p:spPr>
          <a:xfrm>
            <a:off x="781987" y="216357"/>
            <a:ext cx="550887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  и её  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5" name="Google Shape;225;p4"/>
          <p:cNvSpPr txBox="1">
            <a:spLocks noGrp="1"/>
          </p:cNvSpPr>
          <p:nvPr>
            <p:ph type="body" idx="1"/>
          </p:nvPr>
        </p:nvSpPr>
        <p:spPr>
          <a:xfrm>
            <a:off x="-1054989" y="-325194"/>
            <a:ext cx="363176" cy="4658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rgbClr val="06286F"/>
              </a:solidFill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4"/>
          <p:cNvSpPr txBox="1"/>
          <p:nvPr/>
        </p:nvSpPr>
        <p:spPr>
          <a:xfrm>
            <a:off x="743023" y="1081869"/>
            <a:ext cx="1795025" cy="88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76" y="3133249"/>
            <a:ext cx="2084080" cy="20840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4"/>
          <p:cNvGrpSpPr/>
          <p:nvPr/>
        </p:nvGrpSpPr>
        <p:grpSpPr>
          <a:xfrm>
            <a:off x="185797" y="976771"/>
            <a:ext cx="3293590" cy="2153427"/>
            <a:chOff x="197726" y="945302"/>
            <a:chExt cx="3293590" cy="2153427"/>
          </a:xfrm>
        </p:grpSpPr>
        <p:grpSp>
          <p:nvGrpSpPr>
            <p:cNvPr id="235" name="Google Shape;235;p4"/>
            <p:cNvGrpSpPr/>
            <p:nvPr/>
          </p:nvGrpSpPr>
          <p:grpSpPr>
            <a:xfrm>
              <a:off x="197726" y="1616841"/>
              <a:ext cx="3293590" cy="1481888"/>
              <a:chOff x="197726" y="1616841"/>
              <a:chExt cx="3293590" cy="1481888"/>
            </a:xfrm>
          </p:grpSpPr>
          <p:sp>
            <p:nvSpPr>
              <p:cNvPr id="236" name="Google Shape;236;p4"/>
              <p:cNvSpPr/>
              <p:nvPr/>
            </p:nvSpPr>
            <p:spPr>
              <a:xfrm>
                <a:off x="198316" y="1616841"/>
                <a:ext cx="3196358" cy="1481888"/>
              </a:xfrm>
              <a:prstGeom prst="roundRect">
                <a:avLst>
                  <a:gd name="adj" fmla="val 16667"/>
                </a:avLst>
              </a:prstGeom>
              <a:solidFill>
                <a:srgbClr val="FFEC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4"/>
              <p:cNvSpPr txBox="1"/>
              <p:nvPr/>
            </p:nvSpPr>
            <p:spPr>
              <a:xfrm>
                <a:off x="197726" y="1705716"/>
                <a:ext cx="3293590" cy="1312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0160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" sz="1400" b="0" i="0" u="none" strike="noStrike" cap="none">
                    <a:solidFill>
                      <a:srgbClr val="262626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</a:t>
                </a:r>
                <a:r>
                  <a:rPr lang="ru" sz="1400" b="0" i="0" u="none" strike="noStrike" cap="none">
                    <a:solidFill>
                      <a:srgbClr val="0C0C0C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Существующие решения для аналитики данных в общепите часто предлагают неполный анализ данных, затрачивая много времени и денежных средств.</a:t>
                </a:r>
                <a:endParaRPr sz="1400" b="0" i="0" u="none" strike="noStrike" cap="none">
                  <a:solidFill>
                    <a:srgbClr val="0C0C0C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grpSp>
          <p:nvGrpSpPr>
            <p:cNvPr id="238" name="Google Shape;238;p4"/>
            <p:cNvGrpSpPr/>
            <p:nvPr/>
          </p:nvGrpSpPr>
          <p:grpSpPr>
            <a:xfrm>
              <a:off x="466074" y="945302"/>
              <a:ext cx="1727325" cy="579404"/>
              <a:chOff x="3215095" y="925604"/>
              <a:chExt cx="1621057" cy="439689"/>
            </a:xfrm>
          </p:grpSpPr>
          <p:sp>
            <p:nvSpPr>
              <p:cNvPr id="239" name="Google Shape;239;p4"/>
              <p:cNvSpPr/>
              <p:nvPr/>
            </p:nvSpPr>
            <p:spPr>
              <a:xfrm>
                <a:off x="3215095" y="925604"/>
                <a:ext cx="1621019" cy="439689"/>
              </a:xfrm>
              <a:prstGeom prst="roundRect">
                <a:avLst>
                  <a:gd name="adj" fmla="val 16667"/>
                </a:avLst>
              </a:prstGeom>
              <a:solidFill>
                <a:srgbClr val="8681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4"/>
              <p:cNvSpPr txBox="1"/>
              <p:nvPr/>
            </p:nvSpPr>
            <p:spPr>
              <a:xfrm>
                <a:off x="3215133" y="958505"/>
                <a:ext cx="1621019" cy="3503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 b="0" i="0" u="none" strike="noStrike" cap="none">
                    <a:solidFill>
                      <a:schemeClr val="lt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Проблема</a:t>
                </a:r>
                <a:endParaRPr/>
              </a:p>
            </p:txBody>
          </p:sp>
        </p:grpSp>
      </p:grpSp>
      <p:grpSp>
        <p:nvGrpSpPr>
          <p:cNvPr id="241" name="Google Shape;241;p4"/>
          <p:cNvGrpSpPr/>
          <p:nvPr/>
        </p:nvGrpSpPr>
        <p:grpSpPr>
          <a:xfrm>
            <a:off x="0" y="0"/>
            <a:ext cx="8788179" cy="55418"/>
            <a:chOff x="0" y="692501"/>
            <a:chExt cx="2624940" cy="97200"/>
          </a:xfrm>
        </p:grpSpPr>
        <p:sp>
          <p:nvSpPr>
            <p:cNvPr id="242" name="Google Shape;242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47" name="Google Shape;24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2908" y="-49979"/>
            <a:ext cx="2225215" cy="22252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4"/>
          <p:cNvGrpSpPr/>
          <p:nvPr/>
        </p:nvGrpSpPr>
        <p:grpSpPr>
          <a:xfrm>
            <a:off x="5233079" y="1190166"/>
            <a:ext cx="1825299" cy="564412"/>
            <a:chOff x="3093719" y="931911"/>
            <a:chExt cx="1764972" cy="483988"/>
          </a:xfrm>
        </p:grpSpPr>
        <p:sp>
          <p:nvSpPr>
            <p:cNvPr id="249" name="Google Shape;249;p4"/>
            <p:cNvSpPr/>
            <p:nvPr/>
          </p:nvSpPr>
          <p:spPr>
            <a:xfrm>
              <a:off x="3093719" y="931911"/>
              <a:ext cx="1764972" cy="483988"/>
            </a:xfrm>
            <a:prstGeom prst="roundRect">
              <a:avLst>
                <a:gd name="adj" fmla="val 16667"/>
              </a:avLst>
            </a:prstGeom>
            <a:solidFill>
              <a:srgbClr val="87D3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"/>
            <p:cNvSpPr txBox="1"/>
            <p:nvPr/>
          </p:nvSpPr>
          <p:spPr>
            <a:xfrm>
              <a:off x="3215979" y="984042"/>
              <a:ext cx="1479150" cy="395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 b="0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Решение</a:t>
              </a:r>
              <a:endParaRPr/>
            </a:p>
          </p:txBody>
        </p:sp>
      </p:grpSp>
      <p:cxnSp>
        <p:nvCxnSpPr>
          <p:cNvPr id="251" name="Google Shape;251;p4"/>
          <p:cNvCxnSpPr/>
          <p:nvPr/>
        </p:nvCxnSpPr>
        <p:spPr>
          <a:xfrm>
            <a:off x="3390141" y="2571750"/>
            <a:ext cx="484762" cy="374035"/>
          </a:xfrm>
          <a:prstGeom prst="straightConnector1">
            <a:avLst/>
          </a:prstGeom>
          <a:noFill/>
          <a:ln w="57150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76158D98-5550-1FC6-A800-1D3B3123AACF}"/>
              </a:ext>
            </a:extLst>
          </p:cNvPr>
          <p:cNvGrpSpPr/>
          <p:nvPr/>
        </p:nvGrpSpPr>
        <p:grpSpPr>
          <a:xfrm>
            <a:off x="-87086" y="-111955"/>
            <a:ext cx="9318171" cy="5288787"/>
            <a:chOff x="-87086" y="-111955"/>
            <a:chExt cx="9318171" cy="5288787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xmlns="" id="{302A08FA-EAD3-AF98-0CF7-FF1BAAF8E099}"/>
                </a:ext>
              </a:extLst>
            </p:cNvPr>
            <p:cNvGrpSpPr/>
            <p:nvPr/>
          </p:nvGrpSpPr>
          <p:grpSpPr>
            <a:xfrm>
              <a:off x="-87086" y="-33333"/>
              <a:ext cx="9318171" cy="5210165"/>
              <a:chOff x="-116114" y="0"/>
              <a:chExt cx="9318171" cy="5210165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xmlns="" id="{81538C9D-B64D-0C8A-95DF-990DA7706D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-627" t="32682" r="627" b="24584"/>
              <a:stretch/>
            </p:blipFill>
            <p:spPr>
              <a:xfrm>
                <a:off x="-116114" y="0"/>
                <a:ext cx="9260114" cy="5210164"/>
              </a:xfrm>
              <a:prstGeom prst="rect">
                <a:avLst/>
              </a:prstGeom>
            </p:spPr>
          </p:pic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xmlns="" id="{506CA51C-6F05-0DD0-2476-BD33E77ABAA4}"/>
                  </a:ext>
                </a:extLst>
              </p:cNvPr>
              <p:cNvSpPr/>
              <p:nvPr/>
            </p:nvSpPr>
            <p:spPr>
              <a:xfrm>
                <a:off x="-58057" y="0"/>
                <a:ext cx="9260114" cy="5210165"/>
              </a:xfrm>
              <a:prstGeom prst="rect">
                <a:avLst/>
              </a:prstGeom>
              <a:solidFill>
                <a:schemeClr val="tx2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FCAC27CB-82DC-487A-4CE1-EC1B74C25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79000"/>
                      </a14:imgEffect>
                    </a14:imgLayer>
                  </a14:imgProps>
                </a:ext>
              </a:extLst>
            </a:blip>
            <a:srcRect r="83111" b="13501"/>
            <a:stretch/>
          </p:blipFill>
          <p:spPr>
            <a:xfrm>
              <a:off x="155575" y="7183"/>
              <a:ext cx="1574800" cy="208259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20E8F01E-4C50-6DC7-AB53-6B08784B0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9286" t="-47734" b="-1"/>
            <a:stretch/>
          </p:blipFill>
          <p:spPr>
            <a:xfrm>
              <a:off x="7778750" y="-111955"/>
              <a:ext cx="1296759" cy="42702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E085D76-E2D0-8816-F4B9-147A17900AB7}"/>
              </a:ext>
            </a:extLst>
          </p:cNvPr>
          <p:cNvSpPr txBox="1"/>
          <p:nvPr/>
        </p:nvSpPr>
        <p:spPr>
          <a:xfrm>
            <a:off x="1666875" y="2009228"/>
            <a:ext cx="5810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Food Analytics and AI</a:t>
            </a:r>
            <a:endParaRPr lang="ru-RU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F5107BD-2497-1D04-AC49-D75DD4D88A5E}"/>
              </a:ext>
            </a:extLst>
          </p:cNvPr>
          <p:cNvSpPr txBox="1"/>
          <p:nvPr/>
        </p:nvSpPr>
        <p:spPr>
          <a:xfrm>
            <a:off x="1746703" y="2780329"/>
            <a:ext cx="5708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Мы поможем вам облегчить и автоматизировать аналитику ваших данных.</a:t>
            </a:r>
            <a:endParaRPr lang="ru-RU" sz="12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66831603-B795-7321-A9E0-70DB08856242}"/>
              </a:ext>
            </a:extLst>
          </p:cNvPr>
          <p:cNvGrpSpPr/>
          <p:nvPr/>
        </p:nvGrpSpPr>
        <p:grpSpPr>
          <a:xfrm>
            <a:off x="3365500" y="3721100"/>
            <a:ext cx="2413000" cy="533400"/>
            <a:chOff x="3365500" y="3721100"/>
            <a:chExt cx="2413000" cy="53340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0CD5DAAA-EBB4-2771-8D9C-DCC2B3079C7C}"/>
                </a:ext>
              </a:extLst>
            </p:cNvPr>
            <p:cNvSpPr/>
            <p:nvPr/>
          </p:nvSpPr>
          <p:spPr>
            <a:xfrm>
              <a:off x="3365500" y="3721100"/>
              <a:ext cx="2413000" cy="533400"/>
            </a:xfrm>
            <a:prstGeom prst="roundRect">
              <a:avLst/>
            </a:prstGeom>
            <a:solidFill>
              <a:srgbClr val="FDB0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6D01BD05-B187-EFB0-01D1-6F9FFC3F3A54}"/>
                </a:ext>
              </a:extLst>
            </p:cNvPr>
            <p:cNvSpPr txBox="1"/>
            <p:nvPr/>
          </p:nvSpPr>
          <p:spPr>
            <a:xfrm>
              <a:off x="3552371" y="3818523"/>
              <a:ext cx="1981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Знакомство с нами</a:t>
              </a: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3AAA6F83-6E21-86EA-A64A-07BEE7A1CADF}"/>
              </a:ext>
            </a:extLst>
          </p:cNvPr>
          <p:cNvSpPr/>
          <p:nvPr/>
        </p:nvSpPr>
        <p:spPr>
          <a:xfrm>
            <a:off x="2395990" y="-461963"/>
            <a:ext cx="4113893" cy="9239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4012299-1577-A9A3-B251-C6EE7BA4CCF6}"/>
              </a:ext>
            </a:extLst>
          </p:cNvPr>
          <p:cNvSpPr txBox="1"/>
          <p:nvPr/>
        </p:nvSpPr>
        <p:spPr>
          <a:xfrm>
            <a:off x="2726531" y="-1"/>
            <a:ext cx="3409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latin typeface="Century Gothic" panose="020B0502020202020204" pitchFamily="34" charset="0"/>
              </a:rPr>
              <a:t>Вид нашего сайта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Tm="4000">
        <p159:morph option="byObjec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E86025-8F5E-AC3C-1871-AFEEED2AD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275" y="0"/>
            <a:ext cx="9824549" cy="4810290"/>
          </a:xfrm>
          <a:prstGeom prst="rect">
            <a:avLst/>
          </a:prstGeom>
        </p:spPr>
      </p:pic>
      <p:pic>
        <p:nvPicPr>
          <p:cNvPr id="258" name="Google Shape;258;g2d69acc63f2_0_25"/>
          <p:cNvPicPr preferRelativeResize="0"/>
          <p:nvPr/>
        </p:nvPicPr>
        <p:blipFill>
          <a:blip r:embed="rId3">
            <a:alphaModFix/>
          </a:blip>
          <a:srcRect b="1859"/>
          <a:stretch/>
        </p:blipFill>
        <p:spPr>
          <a:xfrm>
            <a:off x="3985703" y="4057427"/>
            <a:ext cx="860425" cy="855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80270843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EE360B1-F220-3793-65E5-E1CAAC07411E}"/>
              </a:ext>
            </a:extLst>
          </p:cNvPr>
          <p:cNvSpPr/>
          <p:nvPr/>
        </p:nvSpPr>
        <p:spPr>
          <a:xfrm>
            <a:off x="-1" y="0"/>
            <a:ext cx="9143999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E71FD0F-F112-E266-3918-225BBEA0A8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41" r="8586"/>
          <a:stretch/>
        </p:blipFill>
        <p:spPr>
          <a:xfrm>
            <a:off x="481979" y="218541"/>
            <a:ext cx="8180041" cy="470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6540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"/>
          <p:cNvSpPr txBox="1">
            <a:spLocks noGrp="1"/>
          </p:cNvSpPr>
          <p:nvPr>
            <p:ph type="title"/>
          </p:nvPr>
        </p:nvSpPr>
        <p:spPr>
          <a:xfrm>
            <a:off x="736352" y="117371"/>
            <a:ext cx="7976100" cy="79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400">
                <a:solidFill>
                  <a:schemeClr val="dk1"/>
                </a:solidFill>
              </a:rPr>
              <a:t>ЦЕННОСТЬ</a:t>
            </a:r>
            <a:endParaRPr sz="4400">
              <a:solidFill>
                <a:schemeClr val="dk1"/>
              </a:solidFill>
            </a:endParaRPr>
          </a:p>
        </p:txBody>
      </p:sp>
      <p:sp>
        <p:nvSpPr>
          <p:cNvPr id="264" name="Google Shape;264;p6"/>
          <p:cNvSpPr txBox="1">
            <a:spLocks noGrp="1"/>
          </p:cNvSpPr>
          <p:nvPr>
            <p:ph type="body" idx="1"/>
          </p:nvPr>
        </p:nvSpPr>
        <p:spPr>
          <a:xfrm>
            <a:off x="9304020" y="1465841"/>
            <a:ext cx="266672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5" name="Google Shape;265;p6"/>
          <p:cNvSpPr txBox="1"/>
          <p:nvPr/>
        </p:nvSpPr>
        <p:spPr>
          <a:xfrm>
            <a:off x="477916" y="259737"/>
            <a:ext cx="3941684" cy="4325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5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Мы</a:t>
            </a:r>
            <a:r>
              <a:rPr lang="ru" sz="4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500" b="0" i="1" u="none" strike="noStrike" cap="none" dirty="0">
                <a:solidFill>
                  <a:srgbClr val="47007F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 владельцам МСП  индустрии питания, в ситуациях </a:t>
            </a:r>
            <a:r>
              <a:rPr lang="ru" sz="1500" b="0" i="1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анализа  большого объема информации, 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 </a:t>
            </a:r>
            <a:r>
              <a:rPr lang="ru" sz="1500" b="0" i="1" u="none" strike="noStrike" cap="none" dirty="0">
                <a:solidFill>
                  <a:srgbClr val="47007F"/>
                </a:solidFill>
                <a:latin typeface="Raleway"/>
                <a:ea typeface="Raleway"/>
                <a:cs typeface="Raleway"/>
                <a:sym typeface="Raleway"/>
              </a:rPr>
              <a:t>принятия эффективного бизнес-решений, 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в условиях неопределенности.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С помощью </a:t>
            </a:r>
            <a:r>
              <a:rPr lang="ru" sz="1500" b="0" i="1" u="none" strike="noStrike" cap="none" dirty="0">
                <a:solidFill>
                  <a:srgbClr val="47007F"/>
                </a:solidFill>
                <a:latin typeface="Raleway"/>
                <a:ea typeface="Raleway"/>
                <a:cs typeface="Raleway"/>
                <a:sym typeface="Raleway"/>
              </a:rPr>
              <a:t>приложения для аналитики данных в сфере общепита с применением искусственного интеллекта. 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Помогаем получать </a:t>
            </a:r>
            <a:r>
              <a:rPr lang="ru" sz="1500" b="0" i="1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ценные инсайты 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для развития бизнеса,  </a:t>
            </a:r>
            <a:r>
              <a:rPr lang="ru" sz="1500" b="0" i="1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прогнозирования трендов 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в индустрии питания и </a:t>
            </a:r>
            <a:r>
              <a:rPr lang="ru" sz="1500" b="0" i="1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улучшать клиентский опыт</a:t>
            </a:r>
            <a:r>
              <a:rPr lang="ru" sz="1500" b="0" i="0" u="none" strike="noStrike" cap="none" dirty="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500" b="0" i="0" u="none" strike="noStrike" cap="none" dirty="0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2" y="815227"/>
            <a:ext cx="4148798" cy="4148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E78A1ADB-B067-EF29-A58A-54CE541998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9121119"/>
              </p:ext>
            </p:extLst>
          </p:nvPr>
        </p:nvGraphicFramePr>
        <p:xfrm>
          <a:off x="-25400" y="0"/>
          <a:ext cx="9169400" cy="5143500"/>
        </p:xfrm>
        <a:graphic>
          <a:graphicData uri="http://schemas.openxmlformats.org/drawingml/2006/table">
            <a:tbl>
              <a:tblPr firstRow="1" bandRow="1">
                <a:tableStyleId>{1C7F4C81-4DB3-41FA-BCD6-AB1B7675F179}</a:tableStyleId>
              </a:tblPr>
              <a:tblGrid>
                <a:gridCol w="2197100">
                  <a:extLst>
                    <a:ext uri="{9D8B030D-6E8A-4147-A177-3AD203B41FA5}">
                      <a16:colId xmlns:a16="http://schemas.microsoft.com/office/drawing/2014/main" xmlns="" val="1375078029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xmlns="" val="866072388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xmlns="" val="2684752398"/>
                    </a:ext>
                  </a:extLst>
                </a:gridCol>
              </a:tblGrid>
              <a:tr h="4475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Конкуренты</a:t>
                      </a:r>
                      <a:endParaRPr lang="ru-RU" sz="20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7200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Недостаток</a:t>
                      </a:r>
                    </a:p>
                  </a:txBody>
                  <a:tcPr>
                    <a:solidFill>
                      <a:srgbClr val="7200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Преимущество для нашей компании</a:t>
                      </a:r>
                      <a:endParaRPr lang="ru-RU" sz="2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720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2181385"/>
                  </a:ext>
                </a:extLst>
              </a:tr>
              <a:tr h="26702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1) Модель монетизации может быть негибкой.</a:t>
                      </a:r>
                      <a:br>
                        <a:rPr lang="ru-RU" dirty="0"/>
                      </a:br>
                      <a:r>
                        <a:rPr lang="ru-RU" dirty="0"/>
                        <a:t>2) Уровень поддержки клиентов. </a:t>
                      </a:r>
                      <a:br>
                        <a:rPr lang="ru-RU" dirty="0"/>
                      </a:br>
                      <a:r>
                        <a:rPr lang="ru-RU" dirty="0"/>
                        <a:t>3) Ограниченность аналитики.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1) Мы внедрили адаптивную модель ценообразования, например, оплату за фактическое использование или дифференцированные тарифы для разных категорий бизнеса (малые кафе, большие рестораны).</a:t>
                      </a:r>
                      <a:br>
                        <a:rPr lang="ru-RU" dirty="0"/>
                      </a:br>
                      <a:r>
                        <a:rPr lang="ru-RU" dirty="0"/>
                        <a:t>2) Мы организовали круглосуточную клиентскую поддержку с возможностью общения через чат-ботов, интеграцию с мессенджерами и оперативные ответы.</a:t>
                      </a:r>
                    </a:p>
                    <a:p>
                      <a:r>
                        <a:rPr lang="ru-RU" dirty="0"/>
                        <a:t>3) Наша компания используйте искусственный интеллект для предоставления более глубокого анализа данных, таких как прогнозы по популярным блюдам, сезонные тренды и автоматические рекомендации для улучшения бизнеса.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2955634"/>
                  </a:ext>
                </a:extLst>
              </a:tr>
              <a:tr h="20256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dirty="0"/>
                        <a:t>1)Сложность интеграции с другими системами.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/>
                        <a:t>2) Ограниченный функционал.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/>
                        <a:t>3) Медленная обработка данных.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1) Наш продукт с лёгкой интеграцией через API и готовыми решениями для популярных платформ (например, 1С, кассовые аппараты, CRM). </a:t>
                      </a:r>
                      <a:br>
                        <a:rPr lang="ru-RU" dirty="0"/>
                      </a:br>
                      <a:r>
                        <a:rPr lang="ru-RU" dirty="0"/>
                        <a:t>2) Наш функционал включает в себя инструменты управления персоналом, учёт поставок, и предиктивный анализ для оптимизации логистики.</a:t>
                      </a:r>
                    </a:p>
                    <a:p>
                      <a:r>
                        <a:rPr lang="ru-RU" dirty="0"/>
                        <a:t>3) Мы используем облачные технологии и оптимизированные алгоритмы для ускорения обработки информации.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123542"/>
                  </a:ext>
                </a:extLst>
              </a:tr>
            </a:tbl>
          </a:graphicData>
        </a:graphic>
      </p:graphicFrame>
      <p:sp>
        <p:nvSpPr>
          <p:cNvPr id="8" name="Google Shape;290;p40">
            <a:extLst>
              <a:ext uri="{FF2B5EF4-FFF2-40B4-BE49-F238E27FC236}">
                <a16:creationId xmlns:a16="http://schemas.microsoft.com/office/drawing/2014/main" xmlns="" id="{80B6CB90-981F-B996-2B20-8F23B718CC0F}"/>
              </a:ext>
            </a:extLst>
          </p:cNvPr>
          <p:cNvSpPr txBox="1"/>
          <p:nvPr/>
        </p:nvSpPr>
        <p:spPr>
          <a:xfrm>
            <a:off x="-23067" y="1059573"/>
            <a:ext cx="2601713" cy="964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solidFill>
                  <a:srgbClr val="0000FF"/>
                </a:solidFill>
              </a:rPr>
              <a:t>RestoData</a:t>
            </a:r>
            <a:r>
              <a:rPr lang="ru" sz="3900" dirty="0">
                <a:solidFill>
                  <a:srgbClr val="1B223A"/>
                </a:solidFill>
              </a:rPr>
              <a:t> </a:t>
            </a:r>
            <a:endParaRPr sz="3900" dirty="0">
              <a:solidFill>
                <a:srgbClr val="1B223A"/>
              </a:solidFill>
            </a:endParaRPr>
          </a:p>
        </p:txBody>
      </p:sp>
      <p:pic>
        <p:nvPicPr>
          <p:cNvPr id="9" name="Google Shape;292;p40">
            <a:extLst>
              <a:ext uri="{FF2B5EF4-FFF2-40B4-BE49-F238E27FC236}">
                <a16:creationId xmlns:a16="http://schemas.microsoft.com/office/drawing/2014/main" xmlns="" id="{530B953E-8BA6-81D0-D75E-3C904BFFFE1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5257" y="1819672"/>
            <a:ext cx="1528763" cy="40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91;p40">
            <a:extLst>
              <a:ext uri="{FF2B5EF4-FFF2-40B4-BE49-F238E27FC236}">
                <a16:creationId xmlns:a16="http://schemas.microsoft.com/office/drawing/2014/main" xmlns="" id="{EF3B6615-4482-CA75-E7F8-7035345E414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20" y="3744244"/>
            <a:ext cx="2004813" cy="6869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B007CEE-224F-BEE6-7247-7C2086B6E37C}"/>
              </a:ext>
            </a:extLst>
          </p:cNvPr>
          <p:cNvSpPr txBox="1"/>
          <p:nvPr/>
        </p:nvSpPr>
        <p:spPr>
          <a:xfrm>
            <a:off x="-4191214" y="-1231900"/>
            <a:ext cx="41912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3. Общие конкурентные преимущества - Удобство использования: Предложите интерфейс с простой навигацией и минимальной необходимостью обучения сотрудников. - Гибкость: Адаптируйте продукт под специфику разных сегментов рынка (рестораны, кафе). - Искусственный интеллект: Подчеркните, что AI помогает не только анализировать данные, но и улучшать качество обслуживания клиентов.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19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9"/>
          <p:cNvSpPr/>
          <p:nvPr/>
        </p:nvSpPr>
        <p:spPr>
          <a:xfrm>
            <a:off x="198330" y="172975"/>
            <a:ext cx="5295900" cy="623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9"/>
          <p:cNvSpPr txBox="1">
            <a:spLocks noGrp="1"/>
          </p:cNvSpPr>
          <p:nvPr>
            <p:ph type="title"/>
          </p:nvPr>
        </p:nvSpPr>
        <p:spPr>
          <a:xfrm>
            <a:off x="198326" y="121075"/>
            <a:ext cx="5247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Модель монетизации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1" name="Google Shape;301;p9"/>
          <p:cNvSpPr txBox="1">
            <a:spLocks noGrp="1"/>
          </p:cNvSpPr>
          <p:nvPr>
            <p:ph type="body" idx="1"/>
          </p:nvPr>
        </p:nvSpPr>
        <p:spPr>
          <a:xfrm>
            <a:off x="198316" y="750550"/>
            <a:ext cx="79932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dirty="0"/>
              <a:t>   </a:t>
            </a:r>
            <a:r>
              <a:rPr lang="ru" sz="1400" dirty="0"/>
              <a:t>Мы предоставляем разные виды подписки для наших клиентов</a:t>
            </a:r>
            <a:r>
              <a:rPr lang="ru" dirty="0"/>
              <a:t>.</a:t>
            </a:r>
            <a:endParaRPr dirty="0"/>
          </a:p>
        </p:txBody>
      </p:sp>
      <p:sp>
        <p:nvSpPr>
          <p:cNvPr id="302" name="Google Shape;30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06" name="Google Shape;306;p9"/>
          <p:cNvGrpSpPr/>
          <p:nvPr/>
        </p:nvGrpSpPr>
        <p:grpSpPr>
          <a:xfrm>
            <a:off x="6591879" y="1235980"/>
            <a:ext cx="2115436" cy="4548097"/>
            <a:chOff x="6751706" y="1269231"/>
            <a:chExt cx="2115436" cy="4548097"/>
          </a:xfrm>
        </p:grpSpPr>
        <p:grpSp>
          <p:nvGrpSpPr>
            <p:cNvPr id="307" name="Google Shape;307;p9"/>
            <p:cNvGrpSpPr/>
            <p:nvPr/>
          </p:nvGrpSpPr>
          <p:grpSpPr>
            <a:xfrm>
              <a:off x="6782099" y="1269231"/>
              <a:ext cx="1947511" cy="3785802"/>
              <a:chOff x="6048308" y="1269230"/>
              <a:chExt cx="2375921" cy="3632481"/>
            </a:xfrm>
          </p:grpSpPr>
          <p:sp>
            <p:nvSpPr>
              <p:cNvPr id="308" name="Google Shape;308;p9"/>
              <p:cNvSpPr/>
              <p:nvPr/>
            </p:nvSpPr>
            <p:spPr>
              <a:xfrm>
                <a:off x="6048376" y="1269230"/>
                <a:ext cx="2375853" cy="3632481"/>
              </a:xfrm>
              <a:prstGeom prst="roundRect">
                <a:avLst>
                  <a:gd name="adj" fmla="val 16667"/>
                </a:avLst>
              </a:prstGeom>
              <a:solidFill>
                <a:srgbClr val="CD8B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9"/>
              <p:cNvSpPr/>
              <p:nvPr/>
            </p:nvSpPr>
            <p:spPr>
              <a:xfrm>
                <a:off x="6134053" y="1325406"/>
                <a:ext cx="2204498" cy="911994"/>
              </a:xfrm>
              <a:prstGeom prst="roundRect">
                <a:avLst>
                  <a:gd name="adj" fmla="val 33378"/>
                </a:avLst>
              </a:prstGeom>
              <a:noFill/>
              <a:ln w="25400" cap="flat" cmpd="sng">
                <a:solidFill>
                  <a:srgbClr val="4700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9"/>
              <p:cNvSpPr txBox="1"/>
              <p:nvPr/>
            </p:nvSpPr>
            <p:spPr>
              <a:xfrm>
                <a:off x="6048308" y="1417401"/>
                <a:ext cx="2353795" cy="679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000" b="0" i="0" u="none" strike="noStrike" cap="none" dirty="0">
                    <a:solidFill>
                      <a:srgbClr val="47007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Премиум ур</a:t>
                </a:r>
                <a:r>
                  <a:rPr lang="ru" sz="2000" b="0" i="0" u="none" strike="noStrike" cap="none" dirty="0">
                    <a:solidFill>
                      <a:schemeClr val="tx1">
                        <a:lumMod val="50000"/>
                      </a:schemeClr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овен</a:t>
                </a:r>
                <a:r>
                  <a:rPr lang="ru" sz="2000" b="0" i="0" u="none" strike="noStrike" cap="none" dirty="0">
                    <a:solidFill>
                      <a:srgbClr val="47007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ь</a:t>
                </a:r>
                <a:endParaRPr dirty="0"/>
              </a:p>
            </p:txBody>
          </p:sp>
        </p:grpSp>
        <p:sp>
          <p:nvSpPr>
            <p:cNvPr id="311" name="Google Shape;311;p9"/>
            <p:cNvSpPr txBox="1"/>
            <p:nvPr/>
          </p:nvSpPr>
          <p:spPr>
            <a:xfrm>
              <a:off x="6751706" y="2308716"/>
              <a:ext cx="2115436" cy="35086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Char char="o"/>
              </a:pPr>
              <a:r>
                <a:rPr lang="ru" sz="1400" b="0" i="0" u="none" strike="noStrike" cap="none" dirty="0">
                  <a:solidFill>
                    <a:schemeClr val="tx1">
                      <a:lumMod val="50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Доступ к основным аналитическим инструментам </a:t>
              </a:r>
              <a:endParaRPr dirty="0">
                <a:solidFill>
                  <a:schemeClr val="tx1">
                    <a:lumMod val="50000"/>
                  </a:schemeClr>
                </a:solidFill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Char char="o"/>
              </a:pPr>
              <a:r>
                <a:rPr lang="ru" b="0" i="0" u="none" strike="noStrike" cap="none" dirty="0">
                  <a:solidFill>
                    <a:schemeClr val="tx1">
                      <a:lumMod val="50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Доступ к нейросети</a:t>
              </a:r>
              <a:endParaRPr dirty="0">
                <a:solidFill>
                  <a:schemeClr val="tx1">
                    <a:lumMod val="50000"/>
                  </a:schemeClr>
                </a:solidFill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Char char="o"/>
              </a:pPr>
              <a:r>
                <a:rPr lang="ru" dirty="0">
                  <a:solidFill>
                    <a:schemeClr val="tx1">
                      <a:lumMod val="50000"/>
                    </a:schemeClr>
                  </a:solidFill>
                  <a:latin typeface="Century Gothic" panose="020B0502020202020204" pitchFamily="34" charset="0"/>
                  <a:ea typeface="Roboto"/>
                  <a:cs typeface="Roboto"/>
                  <a:sym typeface="Roboto"/>
                </a:rPr>
                <a:t>Персональный менеджер</a:t>
              </a:r>
              <a:endParaRPr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Char char="o"/>
              </a:pPr>
              <a:r>
                <a:rPr lang="ru" dirty="0">
                  <a:solidFill>
                    <a:schemeClr val="tx1">
                      <a:lumMod val="50000"/>
                    </a:schemeClr>
                  </a:solidFill>
                  <a:latin typeface="Century Gothic" panose="020B0502020202020204" pitchFamily="34" charset="0"/>
                  <a:ea typeface="Roboto"/>
                  <a:cs typeface="Roboto"/>
                  <a:sym typeface="Roboto"/>
                </a:rPr>
                <a:t>Тренинги на территории заказчика</a:t>
              </a:r>
              <a:endParaRPr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b="1" dirty="0">
                  <a:solidFill>
                    <a:srgbClr val="7C5302"/>
                  </a:solidFill>
                  <a:latin typeface="Raleway"/>
                  <a:ea typeface="Raleway"/>
                  <a:cs typeface="Raleway"/>
                  <a:sym typeface="Raleway"/>
                </a:rPr>
                <a:t>  </a:t>
              </a:r>
              <a:r>
                <a:rPr lang="ru" b="1" dirty="0">
                  <a:solidFill>
                    <a:schemeClr val="tx1">
                      <a:lumMod val="50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20 000 руб./месяц</a:t>
              </a:r>
              <a:endParaRPr sz="1600" dirty="0">
                <a:solidFill>
                  <a:schemeClr val="tx1">
                    <a:lumMod val="50000"/>
                  </a:schemeClr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12529"/>
                </a:buClr>
                <a:buSzPts val="1400"/>
                <a:buFont typeface="Roboto"/>
                <a:buChar char="o"/>
              </a:pPr>
              <a:endParaRPr dirty="0">
                <a:solidFill>
                  <a:srgbClr val="21252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12529"/>
                </a:buClr>
                <a:buSzPts val="1400"/>
                <a:buFont typeface="Roboto"/>
                <a:buChar char="o"/>
              </a:pPr>
              <a:endParaRPr dirty="0">
                <a:solidFill>
                  <a:srgbClr val="21252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285750" marR="0" lvl="0" indent="-273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12529"/>
                </a:buClr>
                <a:buSzPts val="1200"/>
                <a:buFont typeface="Roboto"/>
                <a:buChar char="o"/>
              </a:pPr>
              <a:endParaRPr sz="1200" dirty="0">
                <a:solidFill>
                  <a:srgbClr val="21252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70064"/>
                </a:buClr>
                <a:buSzPts val="1400"/>
                <a:buFont typeface="Raleway"/>
                <a:buChar char="o"/>
              </a:pPr>
              <a:endParaRPr dirty="0">
                <a:solidFill>
                  <a:srgbClr val="370064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12" name="Google Shape;312;p9"/>
          <p:cNvGrpSpPr/>
          <p:nvPr/>
        </p:nvGrpSpPr>
        <p:grpSpPr>
          <a:xfrm>
            <a:off x="241889" y="1235980"/>
            <a:ext cx="1931909" cy="3701286"/>
            <a:chOff x="401716" y="1269231"/>
            <a:chExt cx="1931909" cy="3701286"/>
          </a:xfrm>
        </p:grpSpPr>
        <p:grpSp>
          <p:nvGrpSpPr>
            <p:cNvPr id="313" name="Google Shape;313;p9"/>
            <p:cNvGrpSpPr/>
            <p:nvPr/>
          </p:nvGrpSpPr>
          <p:grpSpPr>
            <a:xfrm>
              <a:off x="401716" y="1269231"/>
              <a:ext cx="1931909" cy="3701286"/>
              <a:chOff x="401716" y="1269231"/>
              <a:chExt cx="2459268" cy="3620094"/>
            </a:xfrm>
          </p:grpSpPr>
          <p:sp>
            <p:nvSpPr>
              <p:cNvPr id="314" name="Google Shape;314;p9"/>
              <p:cNvSpPr/>
              <p:nvPr/>
            </p:nvSpPr>
            <p:spPr>
              <a:xfrm>
                <a:off x="401716" y="1269231"/>
                <a:ext cx="2459268" cy="3620094"/>
              </a:xfrm>
              <a:prstGeom prst="roundRect">
                <a:avLst>
                  <a:gd name="adj" fmla="val 16667"/>
                </a:avLst>
              </a:prstGeom>
              <a:solidFill>
                <a:srgbClr val="ADDAE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9"/>
              <p:cNvSpPr/>
              <p:nvPr/>
            </p:nvSpPr>
            <p:spPr>
              <a:xfrm>
                <a:off x="487393" y="1321131"/>
                <a:ext cx="2204498" cy="911994"/>
              </a:xfrm>
              <a:prstGeom prst="roundRect">
                <a:avLst>
                  <a:gd name="adj" fmla="val 33378"/>
                </a:avLst>
              </a:prstGeom>
              <a:noFill/>
              <a:ln w="25400" cap="flat" cmpd="sng">
                <a:solidFill>
                  <a:srgbClr val="0071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9"/>
              <p:cNvSpPr txBox="1"/>
              <p:nvPr/>
            </p:nvSpPr>
            <p:spPr>
              <a:xfrm>
                <a:off x="487393" y="1361628"/>
                <a:ext cx="220449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 b="0" i="0" u="none" strike="noStrike" cap="none">
                    <a:solidFill>
                      <a:srgbClr val="004B5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Пробная</a:t>
                </a:r>
                <a:endParaRPr/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 b="0" i="0" u="none" strike="noStrike" cap="none">
                    <a:solidFill>
                      <a:srgbClr val="004B5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версия</a:t>
                </a:r>
                <a:endParaRPr/>
              </a:p>
            </p:txBody>
          </p:sp>
        </p:grpSp>
        <p:sp>
          <p:nvSpPr>
            <p:cNvPr id="317" name="Google Shape;317;p9"/>
            <p:cNvSpPr txBox="1"/>
            <p:nvPr/>
          </p:nvSpPr>
          <p:spPr>
            <a:xfrm>
              <a:off x="516459" y="2325351"/>
              <a:ext cx="1636800" cy="15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 b="0" i="0" u="none" strike="noStrike" cap="none">
                  <a:solidFill>
                    <a:srgbClr val="004B53"/>
                  </a:solidFill>
                  <a:latin typeface="Raleway"/>
                  <a:ea typeface="Raleway"/>
                  <a:cs typeface="Raleway"/>
                  <a:sym typeface="Raleway"/>
                </a:rPr>
                <a:t>Доступ на                    3 дня с полным функционалом (продвинутый уровень)</a:t>
              </a:r>
              <a:endParaRPr sz="1600" b="0" i="0" u="none" strike="noStrike" cap="none">
                <a:solidFill>
                  <a:srgbClr val="004B5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18" name="Google Shape;318;p9"/>
          <p:cNvGrpSpPr/>
          <p:nvPr/>
        </p:nvGrpSpPr>
        <p:grpSpPr>
          <a:xfrm>
            <a:off x="2374694" y="1219672"/>
            <a:ext cx="1961241" cy="3792491"/>
            <a:chOff x="2534521" y="1252923"/>
            <a:chExt cx="1961241" cy="3792491"/>
          </a:xfrm>
        </p:grpSpPr>
        <p:grpSp>
          <p:nvGrpSpPr>
            <p:cNvPr id="319" name="Google Shape;319;p9"/>
            <p:cNvGrpSpPr/>
            <p:nvPr/>
          </p:nvGrpSpPr>
          <p:grpSpPr>
            <a:xfrm>
              <a:off x="2563853" y="1252923"/>
              <a:ext cx="1931909" cy="3769494"/>
              <a:chOff x="3225046" y="1269231"/>
              <a:chExt cx="2375853" cy="3608122"/>
            </a:xfrm>
          </p:grpSpPr>
          <p:sp>
            <p:nvSpPr>
              <p:cNvPr id="320" name="Google Shape;320;p9"/>
              <p:cNvSpPr/>
              <p:nvPr/>
            </p:nvSpPr>
            <p:spPr>
              <a:xfrm>
                <a:off x="3225046" y="1269231"/>
                <a:ext cx="2375853" cy="3608122"/>
              </a:xfrm>
              <a:prstGeom prst="roundRect">
                <a:avLst>
                  <a:gd name="adj" fmla="val 16667"/>
                </a:avLst>
              </a:prstGeom>
              <a:solidFill>
                <a:srgbClr val="FDCE6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9"/>
              <p:cNvSpPr/>
              <p:nvPr/>
            </p:nvSpPr>
            <p:spPr>
              <a:xfrm>
                <a:off x="3319179" y="1321131"/>
                <a:ext cx="2204498" cy="911994"/>
              </a:xfrm>
              <a:prstGeom prst="roundRect">
                <a:avLst>
                  <a:gd name="adj" fmla="val 33378"/>
                </a:avLst>
              </a:prstGeom>
              <a:noFill/>
              <a:ln w="25400" cap="flat" cmpd="sng">
                <a:solidFill>
                  <a:srgbClr val="CB880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9"/>
              <p:cNvSpPr txBox="1"/>
              <p:nvPr/>
            </p:nvSpPr>
            <p:spPr>
              <a:xfrm>
                <a:off x="3319123" y="1361628"/>
                <a:ext cx="216909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 b="0" i="0" u="none" strike="noStrike" cap="none">
                    <a:solidFill>
                      <a:srgbClr val="875A0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Базовый уровень</a:t>
                </a:r>
                <a:endParaRPr/>
              </a:p>
            </p:txBody>
          </p:sp>
        </p:grpSp>
        <p:sp>
          <p:nvSpPr>
            <p:cNvPr id="323" name="Google Shape;323;p9"/>
            <p:cNvSpPr txBox="1"/>
            <p:nvPr/>
          </p:nvSpPr>
          <p:spPr>
            <a:xfrm>
              <a:off x="2534521" y="2275465"/>
              <a:ext cx="1884600" cy="27699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Char char="o"/>
              </a:pPr>
              <a:r>
                <a:rPr lang="ru" sz="1400" b="0" i="0" u="none" strike="noStrike" cap="none" dirty="0">
                  <a:solidFill>
                    <a:srgbClr val="7C5302"/>
                  </a:solidFill>
                  <a:latin typeface="Raleway"/>
                  <a:ea typeface="Raleway"/>
                  <a:cs typeface="Raleway"/>
                  <a:sym typeface="Raleway"/>
                </a:rPr>
                <a:t>Доступ к основным аналитическим инструментам </a:t>
              </a:r>
              <a:endParaRPr dirty="0"/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Char char="o"/>
              </a:pPr>
              <a:r>
                <a:rPr lang="ru" sz="1400" b="0" i="0" u="none" strike="noStrike" cap="none" dirty="0">
                  <a:solidFill>
                    <a:srgbClr val="7C5302"/>
                  </a:solidFill>
                  <a:latin typeface="Raleway"/>
                  <a:ea typeface="Raleway"/>
                  <a:cs typeface="Raleway"/>
                  <a:sym typeface="Raleway"/>
                </a:rPr>
                <a:t>Доступ к нейросети (с ограничениями в количестве использования</a:t>
              </a:r>
              <a:r>
                <a:rPr lang="ru" sz="1600" b="0" i="0" u="none" strike="noStrike" cap="none" dirty="0">
                  <a:solidFill>
                    <a:srgbClr val="7C5302"/>
                  </a:solidFill>
                  <a:latin typeface="Raleway"/>
                  <a:ea typeface="Raleway"/>
                  <a:cs typeface="Raleway"/>
                  <a:sym typeface="Raleway"/>
                </a:rPr>
                <a:t>)</a:t>
              </a:r>
              <a:endParaRPr sz="1600" b="0" i="0" u="none" strike="noStrike" cap="none" dirty="0">
                <a:solidFill>
                  <a:srgbClr val="7C5302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 smtClean="0">
                <a:solidFill>
                  <a:srgbClr val="7C5302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7C5302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dirty="0">
                  <a:solidFill>
                    <a:srgbClr val="7C5302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ru" b="1" dirty="0">
                  <a:solidFill>
                    <a:srgbClr val="7C5302"/>
                  </a:solidFill>
                  <a:latin typeface="Raleway"/>
                  <a:ea typeface="Raleway"/>
                  <a:cs typeface="Raleway"/>
                  <a:sym typeface="Raleway"/>
                </a:rPr>
                <a:t>   5000 руб./месяц</a:t>
              </a:r>
              <a:endParaRPr b="1" dirty="0">
                <a:solidFill>
                  <a:srgbClr val="7C530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24" name="Google Shape;324;p9"/>
          <p:cNvGrpSpPr/>
          <p:nvPr/>
        </p:nvGrpSpPr>
        <p:grpSpPr>
          <a:xfrm>
            <a:off x="4563506" y="1252923"/>
            <a:ext cx="2058900" cy="3785802"/>
            <a:chOff x="4723333" y="1286174"/>
            <a:chExt cx="2058900" cy="3785802"/>
          </a:xfrm>
        </p:grpSpPr>
        <p:sp>
          <p:nvSpPr>
            <p:cNvPr id="325" name="Google Shape;325;p9"/>
            <p:cNvSpPr/>
            <p:nvPr/>
          </p:nvSpPr>
          <p:spPr>
            <a:xfrm>
              <a:off x="4723388" y="1286174"/>
              <a:ext cx="1947455" cy="3785802"/>
            </a:xfrm>
            <a:prstGeom prst="roundRect">
              <a:avLst>
                <a:gd name="adj" fmla="val 16667"/>
              </a:avLst>
            </a:prstGeom>
            <a:solidFill>
              <a:srgbClr val="FE55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4793616" y="1344721"/>
              <a:ext cx="1806998" cy="803765"/>
            </a:xfrm>
            <a:prstGeom prst="roundRect">
              <a:avLst>
                <a:gd name="adj" fmla="val 33378"/>
              </a:avLst>
            </a:prstGeom>
            <a:noFill/>
            <a:ln w="25400" cap="flat" cmpd="sng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9"/>
            <p:cNvSpPr txBox="1"/>
            <p:nvPr/>
          </p:nvSpPr>
          <p:spPr>
            <a:xfrm>
              <a:off x="4723333" y="1392660"/>
              <a:ext cx="1929375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 b="0" i="0" u="none" strike="noStrike" cap="none" dirty="0">
                  <a:solidFill>
                    <a:schemeClr val="accent1">
                      <a:lumMod val="25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Продвинутый уровень</a:t>
              </a:r>
              <a:endParaRPr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328" name="Google Shape;328;p9"/>
            <p:cNvSpPr txBox="1"/>
            <p:nvPr/>
          </p:nvSpPr>
          <p:spPr>
            <a:xfrm>
              <a:off x="4723333" y="2256165"/>
              <a:ext cx="2058900" cy="27699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ourier New"/>
                <a:buChar char="o"/>
              </a:pPr>
              <a:r>
                <a:rPr lang="ru" sz="1600" b="0" i="0" u="none" strike="noStrike" cap="none" dirty="0">
                  <a:solidFill>
                    <a:schemeClr val="accent1">
                      <a:lumMod val="25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Доступ к основным аналитическим инструментам </a:t>
              </a:r>
              <a:endParaRPr dirty="0">
                <a:solidFill>
                  <a:schemeClr val="accent1">
                    <a:lumMod val="25000"/>
                  </a:schemeClr>
                </a:solidFill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ourier New"/>
                <a:buChar char="o"/>
              </a:pPr>
              <a:r>
                <a:rPr lang="ru" sz="1600" b="0" i="0" u="none" strike="noStrike" cap="none" dirty="0">
                  <a:solidFill>
                    <a:schemeClr val="accent1">
                      <a:lumMod val="25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Доступ к нейросети</a:t>
              </a:r>
              <a:endParaRPr sz="1600" b="0" i="0" u="none" strike="noStrike" cap="none" dirty="0">
                <a:solidFill>
                  <a:schemeClr val="accent1">
                    <a:lumMod val="25000"/>
                  </a:schemeClr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 smtClean="0">
                <a:solidFill>
                  <a:srgbClr val="5F050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rgbClr val="5F050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 smtClean="0">
                <a:solidFill>
                  <a:srgbClr val="5F050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5F050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b="1" dirty="0">
                  <a:solidFill>
                    <a:schemeClr val="accent1">
                      <a:lumMod val="25000"/>
                    </a:schemeClr>
                  </a:solidFill>
                  <a:latin typeface="Raleway"/>
                  <a:ea typeface="Raleway"/>
                  <a:cs typeface="Raleway"/>
                  <a:sym typeface="Raleway"/>
                </a:rPr>
                <a:t>  15 000 руб./месяц</a:t>
              </a:r>
              <a:endParaRPr sz="1600" dirty="0">
                <a:solidFill>
                  <a:schemeClr val="accent1">
                    <a:lumMod val="25000"/>
                  </a:schemeClr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d69acc63f2_0_51"/>
          <p:cNvSpPr txBox="1">
            <a:spLocks noGrp="1"/>
          </p:cNvSpPr>
          <p:nvPr>
            <p:ph type="title"/>
          </p:nvPr>
        </p:nvSpPr>
        <p:spPr>
          <a:xfrm>
            <a:off x="101511" y="46920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3000" dirty="0">
                <a:solidFill>
                  <a:schemeClr val="dk1"/>
                </a:solidFill>
              </a:rPr>
              <a:t>Рынок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34" name="Google Shape;334;g2d69acc63f2_0_51"/>
          <p:cNvSpPr txBox="1"/>
          <p:nvPr/>
        </p:nvSpPr>
        <p:spPr>
          <a:xfrm>
            <a:off x="220505" y="557986"/>
            <a:ext cx="8105348" cy="3831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</a:pPr>
            <a:r>
              <a:rPr lang="ru" sz="1600" i="1" dirty="0" smtClean="0">
                <a:solidFill>
                  <a:schemeClr val="tx1">
                    <a:lumMod val="75000"/>
                  </a:schemeClr>
                </a:solidFill>
              </a:rPr>
              <a:t>         Мы </a:t>
            </a:r>
            <a:r>
              <a:rPr lang="ru" sz="1600" i="1" dirty="0">
                <a:solidFill>
                  <a:schemeClr val="tx1">
                    <a:lumMod val="75000"/>
                  </a:schemeClr>
                </a:solidFill>
              </a:rPr>
              <a:t>работаем на рынке B2B</a:t>
            </a:r>
            <a:endParaRPr sz="1600" i="1" dirty="0">
              <a:solidFill>
                <a:schemeClr val="tx1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 smtClean="0">
                <a:solidFill>
                  <a:schemeClr val="dk2"/>
                </a:solidFill>
              </a:rPr>
              <a:t> </a:t>
            </a:r>
            <a:r>
              <a:rPr lang="ru" sz="1600" dirty="0" smtClean="0">
                <a:solidFill>
                  <a:schemeClr val="dk2"/>
                </a:solidFill>
              </a:rPr>
              <a:t/>
            </a:r>
            <a:br>
              <a:rPr lang="ru" sz="1600" dirty="0" smtClean="0">
                <a:solidFill>
                  <a:schemeClr val="dk2"/>
                </a:solidFill>
              </a:rPr>
            </a:br>
            <a:r>
              <a:rPr lang="ru" sz="1600" dirty="0" smtClean="0">
                <a:solidFill>
                  <a:schemeClr val="dk2"/>
                </a:solidFill>
              </a:rPr>
              <a:t>  </a:t>
            </a:r>
            <a:r>
              <a:rPr lang="ru" dirty="0" smtClean="0">
                <a:solidFill>
                  <a:schemeClr val="dk2"/>
                </a:solidFill>
              </a:rPr>
              <a:t>Ожидаемая </a:t>
            </a:r>
            <a:r>
              <a:rPr lang="ru" dirty="0">
                <a:solidFill>
                  <a:schemeClr val="dk2"/>
                </a:solidFill>
              </a:rPr>
              <a:t>целевая аудитория в России составляет </a:t>
            </a:r>
            <a:r>
              <a:rPr lang="ru" dirty="0">
                <a:solidFill>
                  <a:srgbClr val="2D2D2D"/>
                </a:solidFill>
                <a:highlight>
                  <a:srgbClr val="FCFCFC"/>
                </a:highlight>
              </a:rPr>
              <a:t>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  <a:highlight>
                  <a:srgbClr val="FCFCFC"/>
                </a:highlight>
              </a:rPr>
              <a:t>98 000 заведений индустрии питания</a:t>
            </a:r>
            <a:r>
              <a:rPr lang="ru" dirty="0">
                <a:solidFill>
                  <a:srgbClr val="2D2D2D"/>
                </a:solidFill>
                <a:highlight>
                  <a:srgbClr val="FCFCFC"/>
                </a:highlight>
              </a:rPr>
              <a:t> (</a:t>
            </a:r>
            <a:r>
              <a:rPr lang="ru" dirty="0">
                <a:solidFill>
                  <a:schemeClr val="dk2"/>
                </a:solidFill>
                <a:highlight>
                  <a:srgbClr val="FCFCFC"/>
                </a:highlight>
              </a:rPr>
              <a:t>по исследовании геосервиса 2ГИС</a:t>
            </a:r>
            <a:r>
              <a:rPr lang="ru" dirty="0">
                <a:solidFill>
                  <a:srgbClr val="2D2D2D"/>
                </a:solidFill>
                <a:highlight>
                  <a:srgbClr val="FCFCFC"/>
                </a:highlight>
              </a:rPr>
              <a:t>) </a:t>
            </a:r>
            <a:endParaRPr dirty="0">
              <a:solidFill>
                <a:schemeClr val="dk2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</a:pPr>
            <a:r>
              <a:rPr lang="ru" dirty="0" smtClean="0">
                <a:solidFill>
                  <a:schemeClr val="dk2"/>
                </a:solidFill>
              </a:rPr>
              <a:t>  Ожидаемая </a:t>
            </a:r>
            <a:r>
              <a:rPr lang="ru" dirty="0">
                <a:solidFill>
                  <a:schemeClr val="dk2"/>
                </a:solidFill>
              </a:rPr>
              <a:t>стоимость подписки приложения может составить </a:t>
            </a:r>
            <a:r>
              <a:rPr lang="ru" i="1" dirty="0">
                <a:solidFill>
                  <a:schemeClr val="dk2"/>
                </a:solidFill>
              </a:rPr>
              <a:t>от 5000  руб. до 20 000 руб. в месяц</a:t>
            </a:r>
            <a:endParaRPr i="1" dirty="0">
              <a:solidFill>
                <a:schemeClr val="dk2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</a:pPr>
            <a:r>
              <a:rPr lang="ru" dirty="0" smtClean="0">
                <a:solidFill>
                  <a:schemeClr val="dk2"/>
                </a:solidFill>
              </a:rPr>
              <a:t>  При </a:t>
            </a:r>
            <a:r>
              <a:rPr lang="ru" dirty="0">
                <a:solidFill>
                  <a:schemeClr val="dk2"/>
                </a:solidFill>
              </a:rPr>
              <a:t>расчетах можно ориентироваться </a:t>
            </a:r>
            <a:r>
              <a:rPr lang="ru" i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на </a:t>
            </a:r>
            <a:r>
              <a:rPr lang="ru" i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10</a:t>
            </a:r>
            <a:r>
              <a:rPr lang="ru" i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% </a:t>
            </a:r>
            <a:r>
              <a:rPr lang="ru" dirty="0">
                <a:solidFill>
                  <a:schemeClr val="dk2"/>
                </a:solidFill>
              </a:rPr>
              <a:t>от целевой аудитории, что составляет </a:t>
            </a:r>
            <a:r>
              <a:rPr lang="ru" i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9 800 </a:t>
            </a:r>
            <a:r>
              <a:rPr lang="ru" i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заведений </a:t>
            </a:r>
            <a:r>
              <a:rPr lang="ru" dirty="0" smtClean="0">
                <a:solidFill>
                  <a:schemeClr val="dk2"/>
                </a:solidFill>
              </a:rPr>
              <a:t>.Из </a:t>
            </a:r>
            <a:r>
              <a:rPr lang="ru" dirty="0">
                <a:solidFill>
                  <a:schemeClr val="dk2"/>
                </a:solidFill>
              </a:rPr>
              <a:t>них можно </a:t>
            </a:r>
            <a:r>
              <a:rPr lang="ru" dirty="0" smtClean="0">
                <a:solidFill>
                  <a:schemeClr val="dk2"/>
                </a:solidFill>
              </a:rPr>
              <a:t>ожидать: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ru" dirty="0" smtClean="0">
                <a:solidFill>
                  <a:schemeClr val="dk2"/>
                </a:solidFill>
              </a:rPr>
              <a:t>Если подписку </a:t>
            </a:r>
            <a:r>
              <a:rPr lang="ru" dirty="0">
                <a:solidFill>
                  <a:schemeClr val="dk2"/>
                </a:solidFill>
              </a:rPr>
              <a:t>«базовый уровень» купят примерно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10%</a:t>
            </a:r>
            <a:r>
              <a:rPr lang="ru" dirty="0">
                <a:solidFill>
                  <a:schemeClr val="tx1">
                    <a:lumMod val="50000"/>
                  </a:schemeClr>
                </a:solidFill>
              </a:rPr>
              <a:t>,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" dirty="0" smtClean="0">
                <a:solidFill>
                  <a:schemeClr val="dk2"/>
                </a:solidFill>
              </a:rPr>
              <a:t>(980 зав</a:t>
            </a:r>
            <a:r>
              <a:rPr lang="ru" dirty="0">
                <a:solidFill>
                  <a:schemeClr val="dk2"/>
                </a:solidFill>
              </a:rPr>
              <a:t>.)за 5000 р. в месяц,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выручка в месяц составит </a:t>
            </a: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>4 900 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000 руб. </a:t>
            </a:r>
            <a:endParaRPr i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ru" dirty="0">
                <a:solidFill>
                  <a:schemeClr val="dk2"/>
                </a:solidFill>
              </a:rPr>
              <a:t>Если </a:t>
            </a:r>
            <a:r>
              <a:rPr lang="ru" dirty="0">
                <a:solidFill>
                  <a:schemeClr val="tx1">
                    <a:lumMod val="50000"/>
                  </a:schemeClr>
                </a:solidFill>
              </a:rPr>
              <a:t>5 %</a:t>
            </a:r>
            <a:r>
              <a:rPr lang="ru" dirty="0">
                <a:solidFill>
                  <a:schemeClr val="dk2"/>
                </a:solidFill>
              </a:rPr>
              <a:t> </a:t>
            </a:r>
            <a:r>
              <a:rPr lang="ru" dirty="0" smtClean="0">
                <a:solidFill>
                  <a:schemeClr val="dk2"/>
                </a:solidFill>
              </a:rPr>
              <a:t>(490 зав</a:t>
            </a:r>
            <a:r>
              <a:rPr lang="ru" dirty="0">
                <a:solidFill>
                  <a:schemeClr val="dk2"/>
                </a:solidFill>
              </a:rPr>
              <a:t>. )купят подписку «продвинутый уровень» приложение за 15  000 рублей , выручка составит рублей,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выручка в месяц составит </a:t>
            </a: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" i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>7 350 000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руб.</a:t>
            </a:r>
            <a:endParaRPr i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ru" dirty="0">
                <a:solidFill>
                  <a:schemeClr val="dk2"/>
                </a:solidFill>
              </a:rPr>
              <a:t>Если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1%</a:t>
            </a:r>
            <a:r>
              <a:rPr lang="ru" dirty="0">
                <a:solidFill>
                  <a:schemeClr val="dk2"/>
                </a:solidFill>
              </a:rPr>
              <a:t> </a:t>
            </a:r>
            <a:r>
              <a:rPr lang="ru" dirty="0" smtClean="0">
                <a:solidFill>
                  <a:schemeClr val="dk2"/>
                </a:solidFill>
              </a:rPr>
              <a:t>(98 </a:t>
            </a:r>
            <a:r>
              <a:rPr lang="ru" dirty="0">
                <a:solidFill>
                  <a:schemeClr val="dk2"/>
                </a:solidFill>
              </a:rPr>
              <a:t>зав</a:t>
            </a:r>
            <a:r>
              <a:rPr lang="ru" dirty="0" smtClean="0">
                <a:solidFill>
                  <a:schemeClr val="dk2"/>
                </a:solidFill>
              </a:rPr>
              <a:t>.) купят </a:t>
            </a:r>
            <a:r>
              <a:rPr lang="ru" dirty="0">
                <a:solidFill>
                  <a:schemeClr val="dk2"/>
                </a:solidFill>
              </a:rPr>
              <a:t>подписку «премиум-уровень» приложение за 20 000 рублей ,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выручка в месяц составит </a:t>
            </a: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>1 960 </a:t>
            </a:r>
            <a:r>
              <a:rPr lang="ru" i="1" dirty="0">
                <a:solidFill>
                  <a:schemeClr val="tx1">
                    <a:lumMod val="50000"/>
                  </a:schemeClr>
                </a:solidFill>
              </a:rPr>
              <a:t>000 </a:t>
            </a: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>рублей</a:t>
            </a:r>
          </a:p>
          <a:p>
            <a:pPr marL="285750" indent="-285750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>Годовая выручка = (4 900 000</a:t>
            </a:r>
            <a:r>
              <a:rPr lang="ru" b="1" dirty="0" smtClean="0">
                <a:solidFill>
                  <a:srgbClr val="9F00FF"/>
                </a:solidFill>
                <a:latin typeface="Raleway"/>
                <a:sym typeface="Raleway"/>
              </a:rPr>
              <a:t> </a:t>
            </a:r>
            <a:r>
              <a:rPr lang="en-US" b="1" dirty="0" smtClean="0">
                <a:solidFill>
                  <a:srgbClr val="9F00FF"/>
                </a:solidFill>
                <a:latin typeface="Raleway"/>
                <a:sym typeface="Raleway"/>
              </a:rPr>
              <a:t>x</a:t>
            </a:r>
            <a:r>
              <a:rPr lang="ru" i="1" dirty="0" smtClean="0">
                <a:solidFill>
                  <a:schemeClr val="tx1">
                    <a:lumMod val="50000"/>
                  </a:schemeClr>
                </a:solidFill>
              </a:rPr>
              <a:t>12) + (7 350 000 </a:t>
            </a:r>
            <a:r>
              <a:rPr lang="en-US" i="1" dirty="0" smtClean="0">
                <a:solidFill>
                  <a:schemeClr val="tx1">
                    <a:lumMod val="50000"/>
                  </a:schemeClr>
                </a:solidFill>
              </a:rPr>
              <a:t>x</a:t>
            </a:r>
            <a:r>
              <a:rPr lang="ru-RU" i="1" dirty="0" smtClean="0">
                <a:solidFill>
                  <a:schemeClr val="tx1">
                    <a:lumMod val="50000"/>
                  </a:schemeClr>
                </a:solidFill>
              </a:rPr>
              <a:t> 12) + (1 960 000 </a:t>
            </a:r>
            <a:r>
              <a:rPr lang="en-US" i="1" dirty="0" smtClean="0">
                <a:solidFill>
                  <a:schemeClr val="tx1">
                    <a:lumMod val="50000"/>
                  </a:schemeClr>
                </a:solidFill>
              </a:rPr>
              <a:t>x</a:t>
            </a:r>
            <a:r>
              <a:rPr lang="ru-RU" i="1" dirty="0" smtClean="0">
                <a:solidFill>
                  <a:schemeClr val="tx1">
                    <a:lumMod val="50000"/>
                  </a:schemeClr>
                </a:solidFill>
              </a:rPr>
              <a:t> 12) = 58 800 000 + 88 200 000 + 23 520 000 = </a:t>
            </a:r>
            <a:r>
              <a:rPr lang="ru-RU" i="1" dirty="0" smtClean="0">
                <a:solidFill>
                  <a:srgbClr val="FF2F2D"/>
                </a:solidFill>
              </a:rPr>
              <a:t>170 520 000</a:t>
            </a:r>
            <a:endParaRPr i="1" dirty="0">
              <a:solidFill>
                <a:srgbClr val="FF2F2D"/>
              </a:solidFill>
            </a:endParaRPr>
          </a:p>
        </p:txBody>
      </p:sp>
      <p:grpSp>
        <p:nvGrpSpPr>
          <p:cNvPr id="2" name="Группа 3">
            <a:extLst>
              <a:ext uri="{FF2B5EF4-FFF2-40B4-BE49-F238E27FC236}">
                <a16:creationId xmlns:a16="http://schemas.microsoft.com/office/drawing/2014/main" xmlns="" id="{E12FDC6F-AE26-7C52-2D71-A4E76B4CFB26}"/>
              </a:ext>
            </a:extLst>
          </p:cNvPr>
          <p:cNvGrpSpPr/>
          <p:nvPr/>
        </p:nvGrpSpPr>
        <p:grpSpPr>
          <a:xfrm>
            <a:off x="8788179" y="0"/>
            <a:ext cx="354956" cy="5155388"/>
            <a:chOff x="8788179" y="0"/>
            <a:chExt cx="354956" cy="5155388"/>
          </a:xfrm>
        </p:grpSpPr>
        <p:sp>
          <p:nvSpPr>
            <p:cNvPr id="5" name="Google Shape;198;p38">
              <a:extLst>
                <a:ext uri="{FF2B5EF4-FFF2-40B4-BE49-F238E27FC236}">
                  <a16:creationId xmlns:a16="http://schemas.microsoft.com/office/drawing/2014/main" xmlns="" id="{F4823A4C-2AB6-88F4-075A-F43A22E4B2FB}"/>
                </a:ext>
              </a:extLst>
            </p:cNvPr>
            <p:cNvSpPr/>
            <p:nvPr/>
          </p:nvSpPr>
          <p:spPr>
            <a:xfrm>
              <a:off x="8788235" y="0"/>
              <a:ext cx="354900" cy="20886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" name="Google Shape;199;p38">
              <a:extLst>
                <a:ext uri="{FF2B5EF4-FFF2-40B4-BE49-F238E27FC236}">
                  <a16:creationId xmlns:a16="http://schemas.microsoft.com/office/drawing/2014/main" xmlns="" id="{D67BB451-6FB0-AE21-4D14-E8F848D0BB0F}"/>
                </a:ext>
              </a:extLst>
            </p:cNvPr>
            <p:cNvSpPr/>
            <p:nvPr/>
          </p:nvSpPr>
          <p:spPr>
            <a:xfrm>
              <a:off x="8788179" y="4333388"/>
              <a:ext cx="354900" cy="8220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200;p38">
              <a:extLst>
                <a:ext uri="{FF2B5EF4-FFF2-40B4-BE49-F238E27FC236}">
                  <a16:creationId xmlns:a16="http://schemas.microsoft.com/office/drawing/2014/main" xmlns="" id="{72839A57-C41C-CE69-5CB9-EC0FCCA93101}"/>
                </a:ext>
              </a:extLst>
            </p:cNvPr>
            <p:cNvSpPr/>
            <p:nvPr/>
          </p:nvSpPr>
          <p:spPr>
            <a:xfrm>
              <a:off x="8788179" y="2088579"/>
              <a:ext cx="354900" cy="11595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" name="Google Shape;201;p38">
              <a:extLst>
                <a:ext uri="{FF2B5EF4-FFF2-40B4-BE49-F238E27FC236}">
                  <a16:creationId xmlns:a16="http://schemas.microsoft.com/office/drawing/2014/main" xmlns="" id="{C8E7A564-C727-5F54-CBF4-4BEAD6200E22}"/>
                </a:ext>
              </a:extLst>
            </p:cNvPr>
            <p:cNvSpPr/>
            <p:nvPr/>
          </p:nvSpPr>
          <p:spPr>
            <a:xfrm>
              <a:off x="8788179" y="3248117"/>
              <a:ext cx="354900" cy="10851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>
          <a:extLst>
            <a:ext uri="{FF2B5EF4-FFF2-40B4-BE49-F238E27FC236}">
              <a16:creationId xmlns:a16="http://schemas.microsoft.com/office/drawing/2014/main" xmlns="" id="{789892DA-E0B1-49FE-DC63-EE9F86EB2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Прямоугольник: скругленные углы 229">
            <a:extLst>
              <a:ext uri="{FF2B5EF4-FFF2-40B4-BE49-F238E27FC236}">
                <a16:creationId xmlns:a16="http://schemas.microsoft.com/office/drawing/2014/main" xmlns="" id="{A46F02D7-FFC9-E19D-98D1-29E112BCFF59}"/>
              </a:ext>
            </a:extLst>
          </p:cNvPr>
          <p:cNvSpPr/>
          <p:nvPr/>
        </p:nvSpPr>
        <p:spPr>
          <a:xfrm>
            <a:off x="5901671" y="212832"/>
            <a:ext cx="2807464" cy="1107965"/>
          </a:xfrm>
          <a:prstGeom prst="roundRect">
            <a:avLst/>
          </a:prstGeom>
          <a:solidFill>
            <a:srgbClr val="FFF9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6" name="Google Shape;216;g2d69acc63f2_0_0">
            <a:extLst>
              <a:ext uri="{FF2B5EF4-FFF2-40B4-BE49-F238E27FC236}">
                <a16:creationId xmlns:a16="http://schemas.microsoft.com/office/drawing/2014/main" xmlns="" id="{DF13A024-7561-3CB6-28EE-FA2785EA0CA1}"/>
              </a:ext>
            </a:extLst>
          </p:cNvPr>
          <p:cNvSpPr txBox="1"/>
          <p:nvPr/>
        </p:nvSpPr>
        <p:spPr>
          <a:xfrm>
            <a:off x="5537519" y="163115"/>
            <a:ext cx="3503477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ТЕКУЩИЙ РЕЗУЛЬТАТ</a:t>
            </a:r>
            <a:endParaRPr sz="3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E12FDC6F-AE26-7C52-2D71-A4E76B4CFB26}"/>
              </a:ext>
            </a:extLst>
          </p:cNvPr>
          <p:cNvGrpSpPr/>
          <p:nvPr/>
        </p:nvGrpSpPr>
        <p:grpSpPr>
          <a:xfrm>
            <a:off x="8788179" y="0"/>
            <a:ext cx="354956" cy="5155388"/>
            <a:chOff x="8788179" y="0"/>
            <a:chExt cx="354956" cy="5155388"/>
          </a:xfrm>
        </p:grpSpPr>
        <p:sp>
          <p:nvSpPr>
            <p:cNvPr id="7" name="Google Shape;198;p38">
              <a:extLst>
                <a:ext uri="{FF2B5EF4-FFF2-40B4-BE49-F238E27FC236}">
                  <a16:creationId xmlns:a16="http://schemas.microsoft.com/office/drawing/2014/main" xmlns="" id="{F4823A4C-2AB6-88F4-075A-F43A22E4B2FB}"/>
                </a:ext>
              </a:extLst>
            </p:cNvPr>
            <p:cNvSpPr/>
            <p:nvPr/>
          </p:nvSpPr>
          <p:spPr>
            <a:xfrm>
              <a:off x="8788235" y="0"/>
              <a:ext cx="354900" cy="20886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" name="Google Shape;199;p38">
              <a:extLst>
                <a:ext uri="{FF2B5EF4-FFF2-40B4-BE49-F238E27FC236}">
                  <a16:creationId xmlns:a16="http://schemas.microsoft.com/office/drawing/2014/main" xmlns="" id="{D67BB451-6FB0-AE21-4D14-E8F848D0BB0F}"/>
                </a:ext>
              </a:extLst>
            </p:cNvPr>
            <p:cNvSpPr/>
            <p:nvPr/>
          </p:nvSpPr>
          <p:spPr>
            <a:xfrm>
              <a:off x="8788179" y="4333388"/>
              <a:ext cx="354900" cy="8220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" name="Google Shape;200;p38">
              <a:extLst>
                <a:ext uri="{FF2B5EF4-FFF2-40B4-BE49-F238E27FC236}">
                  <a16:creationId xmlns:a16="http://schemas.microsoft.com/office/drawing/2014/main" xmlns="" id="{72839A57-C41C-CE69-5CB9-EC0FCCA93101}"/>
                </a:ext>
              </a:extLst>
            </p:cNvPr>
            <p:cNvSpPr/>
            <p:nvPr/>
          </p:nvSpPr>
          <p:spPr>
            <a:xfrm>
              <a:off x="8788179" y="2088579"/>
              <a:ext cx="354900" cy="11595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201;p38">
              <a:extLst>
                <a:ext uri="{FF2B5EF4-FFF2-40B4-BE49-F238E27FC236}">
                  <a16:creationId xmlns:a16="http://schemas.microsoft.com/office/drawing/2014/main" xmlns="" id="{C8E7A564-C727-5F54-CBF4-4BEAD6200E22}"/>
                </a:ext>
              </a:extLst>
            </p:cNvPr>
            <p:cNvSpPr/>
            <p:nvPr/>
          </p:nvSpPr>
          <p:spPr>
            <a:xfrm>
              <a:off x="8788179" y="3248117"/>
              <a:ext cx="354900" cy="10851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0" name="Google Shape;192;p38">
            <a:extLst>
              <a:ext uri="{FF2B5EF4-FFF2-40B4-BE49-F238E27FC236}">
                <a16:creationId xmlns:a16="http://schemas.microsoft.com/office/drawing/2014/main" xmlns="" id="{93D0716D-C433-D402-4E19-D70434B03B51}"/>
              </a:ext>
            </a:extLst>
          </p:cNvPr>
          <p:cNvGrpSpPr/>
          <p:nvPr/>
        </p:nvGrpSpPr>
        <p:grpSpPr>
          <a:xfrm>
            <a:off x="0" y="0"/>
            <a:ext cx="8788179" cy="55418"/>
            <a:chOff x="0" y="692501"/>
            <a:chExt cx="2624940" cy="97200"/>
          </a:xfrm>
        </p:grpSpPr>
        <p:sp>
          <p:nvSpPr>
            <p:cNvPr id="201" name="Google Shape;193;p38">
              <a:extLst>
                <a:ext uri="{FF2B5EF4-FFF2-40B4-BE49-F238E27FC236}">
                  <a16:creationId xmlns:a16="http://schemas.microsoft.com/office/drawing/2014/main" xmlns="" id="{C3D40D9C-C9F2-9257-6471-0A5920DA1EBB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194;p38">
              <a:extLst>
                <a:ext uri="{FF2B5EF4-FFF2-40B4-BE49-F238E27FC236}">
                  <a16:creationId xmlns:a16="http://schemas.microsoft.com/office/drawing/2014/main" xmlns="" id="{98FF935A-635F-E1B3-9677-AD7106B630CD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195;p38">
              <a:extLst>
                <a:ext uri="{FF2B5EF4-FFF2-40B4-BE49-F238E27FC236}">
                  <a16:creationId xmlns:a16="http://schemas.microsoft.com/office/drawing/2014/main" xmlns="" id="{3AD64636-87E1-93F6-4D92-62D5118F3503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196;p38">
              <a:extLst>
                <a:ext uri="{FF2B5EF4-FFF2-40B4-BE49-F238E27FC236}">
                  <a16:creationId xmlns:a16="http://schemas.microsoft.com/office/drawing/2014/main" xmlns="" id="{154F1CE9-BE56-DB61-FA6E-189AF6A3AA01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197;p38">
              <a:extLst>
                <a:ext uri="{FF2B5EF4-FFF2-40B4-BE49-F238E27FC236}">
                  <a16:creationId xmlns:a16="http://schemas.microsoft.com/office/drawing/2014/main" xmlns="" id="{176D3EC4-A116-6D69-9219-574914CB87EC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92612" y="153067"/>
            <a:ext cx="8376761" cy="584775"/>
            <a:chOff x="292612" y="153067"/>
            <a:chExt cx="8376761" cy="5847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2F54778-144C-0F97-9680-68BDBC1C9C5D}"/>
                </a:ext>
              </a:extLst>
            </p:cNvPr>
            <p:cNvSpPr txBox="1"/>
            <p:nvPr/>
          </p:nvSpPr>
          <p:spPr>
            <a:xfrm>
              <a:off x="739350" y="153067"/>
              <a:ext cx="79300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spcBef>
                  <a:spcPts val="600"/>
                </a:spcBef>
              </a:pPr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Выявлена </a:t>
              </a:r>
              <a:r>
                <a:rPr lang="ru-RU" sz="16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целевая аудитория и ее </a:t>
              </a:r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ключевые </a:t>
              </a:r>
              <a:b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потребности</a:t>
              </a:r>
              <a:endParaRPr lang="ru-RU" sz="1600" dirty="0">
                <a:solidFill>
                  <a:schemeClr val="bg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6" name="Овал 205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92612" y="230865"/>
              <a:ext cx="300929" cy="300929"/>
            </a:xfrm>
            <a:prstGeom prst="ellipse">
              <a:avLst/>
            </a:prstGeom>
            <a:solidFill>
              <a:srgbClr val="FCAF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85384" y="3098984"/>
            <a:ext cx="6580800" cy="338554"/>
            <a:chOff x="285384" y="3098984"/>
            <a:chExt cx="6580800" cy="338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E003FE1-F13C-25F5-7B74-D71A097D3FEC}"/>
                </a:ext>
              </a:extLst>
            </p:cNvPr>
            <p:cNvSpPr txBox="1"/>
            <p:nvPr/>
          </p:nvSpPr>
          <p:spPr>
            <a:xfrm>
              <a:off x="739350" y="3098984"/>
              <a:ext cx="61268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Подготовлен </a:t>
              </a:r>
              <a:r>
                <a:rPr lang="ru-RU" sz="1600" dirty="0" err="1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лендинг</a:t>
              </a:r>
              <a:r>
                <a:rPr lang="ru-RU" sz="16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для запуска контекстная </a:t>
              </a:r>
              <a:r>
                <a:rPr lang="ru-RU" sz="1600" dirty="0" smtClean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рекламы</a:t>
              </a:r>
              <a:endParaRPr lang="ru-RU" sz="1600" dirty="0">
                <a:solidFill>
                  <a:schemeClr val="bg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85384" y="3117797"/>
              <a:ext cx="300929" cy="300929"/>
            </a:xfrm>
            <a:prstGeom prst="ellipse">
              <a:avLst/>
            </a:prstGeom>
            <a:solidFill>
              <a:srgbClr val="FCAF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8983" y="827860"/>
            <a:ext cx="7962261" cy="584775"/>
            <a:chOff x="288983" y="827860"/>
            <a:chExt cx="7962261" cy="58477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86AEC53-05DA-B39F-5A5C-27008FCBAE03}"/>
                </a:ext>
              </a:extLst>
            </p:cNvPr>
            <p:cNvSpPr txBox="1"/>
            <p:nvPr/>
          </p:nvSpPr>
          <p:spPr>
            <a:xfrm>
              <a:off x="739350" y="827860"/>
              <a:ext cx="75118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Проанализирован </a:t>
              </a:r>
              <a:r>
                <a:rPr lang="ru-RU" sz="16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основной рынок </a:t>
              </a:r>
              <a:endParaRPr lang="ru-RU" sz="16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и конкуренты</a:t>
              </a:r>
              <a:endParaRPr lang="ru-RU" sz="1600" dirty="0">
                <a:solidFill>
                  <a:schemeClr val="bg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88983" y="922129"/>
              <a:ext cx="300929" cy="30092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285383" y="2275654"/>
            <a:ext cx="4892049" cy="584775"/>
            <a:chOff x="285383" y="2275654"/>
            <a:chExt cx="4892049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DD1CC59-A9AC-73F7-2627-6B963B03CCF6}"/>
                </a:ext>
              </a:extLst>
            </p:cNvPr>
            <p:cNvSpPr txBox="1"/>
            <p:nvPr/>
          </p:nvSpPr>
          <p:spPr>
            <a:xfrm>
              <a:off x="739350" y="2275654"/>
              <a:ext cx="44380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Рассчитаны </a:t>
              </a:r>
              <a:r>
                <a:rPr lang="ru-RU" sz="16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возможные стартовые расходы на приложение</a:t>
              </a: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85383" y="2388210"/>
              <a:ext cx="300929" cy="300929"/>
            </a:xfrm>
            <a:prstGeom prst="ellipse">
              <a:avLst/>
            </a:prstGeom>
            <a:solidFill>
              <a:srgbClr val="FF2F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289401" y="1518535"/>
            <a:ext cx="6725993" cy="584775"/>
            <a:chOff x="289401" y="1518535"/>
            <a:chExt cx="6725993" cy="58477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11706EE-2D9A-7943-A26A-96E7C80A8B32}"/>
                </a:ext>
              </a:extLst>
            </p:cNvPr>
            <p:cNvSpPr txBox="1"/>
            <p:nvPr/>
          </p:nvSpPr>
          <p:spPr>
            <a:xfrm>
              <a:off x="739350" y="1518535"/>
              <a:ext cx="62760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Выявлены </a:t>
              </a:r>
              <a:r>
                <a:rPr lang="ru-RU" sz="16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преимущественные каналы сбыта </a:t>
              </a:r>
              <a:endParaRPr lang="ru-RU" sz="16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1600" dirty="0" smtClean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и </a:t>
              </a:r>
              <a:r>
                <a:rPr lang="ru-RU" sz="1600" dirty="0">
                  <a:solidFill>
                    <a:schemeClr val="bg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продвижения приложения </a:t>
              </a: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89401" y="1652208"/>
              <a:ext cx="300929" cy="300929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85384" y="3835826"/>
            <a:ext cx="7064403" cy="338554"/>
            <a:chOff x="285384" y="3835826"/>
            <a:chExt cx="7064403" cy="3385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E77E37C-DEE7-6978-402D-DE72E2301F61}"/>
                </a:ext>
              </a:extLst>
            </p:cNvPr>
            <p:cNvSpPr txBox="1"/>
            <p:nvPr/>
          </p:nvSpPr>
          <p:spPr>
            <a:xfrm>
              <a:off x="739350" y="3835826"/>
              <a:ext cx="66104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spcBef>
                  <a:spcPts val="600"/>
                </a:spcBef>
              </a:pPr>
              <a:r>
                <a:rPr lang="ru-RU" sz="1600" dirty="0" smtClean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Разместили </a:t>
              </a:r>
              <a:r>
                <a:rPr lang="ru-RU" sz="16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проект на </a:t>
              </a:r>
              <a:r>
                <a:rPr lang="ru-RU" sz="1600" dirty="0" err="1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краундфандинговой</a:t>
              </a:r>
              <a:r>
                <a:rPr lang="ru-RU" sz="16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платформе</a:t>
              </a:r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85384" y="3849070"/>
              <a:ext cx="300929" cy="30092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92612" y="4438419"/>
            <a:ext cx="7837252" cy="584775"/>
            <a:chOff x="292612" y="4438419"/>
            <a:chExt cx="7837252" cy="5847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9BCD801-2256-745C-0456-4117238888C9}"/>
                </a:ext>
              </a:extLst>
            </p:cNvPr>
            <p:cNvSpPr txBox="1"/>
            <p:nvPr/>
          </p:nvSpPr>
          <p:spPr>
            <a:xfrm>
              <a:off x="711519" y="4438419"/>
              <a:ext cx="74183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Разработан </a:t>
              </a:r>
              <a:r>
                <a:rPr lang="ru-RU" sz="16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прототип продукта </a:t>
              </a:r>
            </a:p>
            <a:p>
              <a:r>
                <a:rPr lang="ru-RU" sz="1600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Подготовлена дорожная карта проекта.</a:t>
              </a:r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xmlns="" id="{C46C6FE1-1C10-36F4-CECD-FA3391F6EDBF}"/>
                </a:ext>
              </a:extLst>
            </p:cNvPr>
            <p:cNvSpPr/>
            <p:nvPr/>
          </p:nvSpPr>
          <p:spPr>
            <a:xfrm>
              <a:off x="292612" y="4580343"/>
              <a:ext cx="300929" cy="300929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32664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2"/>
          <p:cNvSpPr/>
          <p:nvPr/>
        </p:nvSpPr>
        <p:spPr>
          <a:xfrm>
            <a:off x="624840" y="4488776"/>
            <a:ext cx="7305344" cy="530696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42"/>
          <p:cNvSpPr txBox="1"/>
          <p:nvPr/>
        </p:nvSpPr>
        <p:spPr>
          <a:xfrm>
            <a:off x="686047" y="128360"/>
            <a:ext cx="58260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0" i="0" u="none" strike="noStrike" cap="none">
                <a:solidFill>
                  <a:srgbClr val="6B00BF"/>
                </a:solidFill>
                <a:latin typeface="Arial"/>
                <a:ea typeface="Arial"/>
                <a:cs typeface="Arial"/>
                <a:sym typeface="Arial"/>
              </a:rPr>
              <a:t>КОМАНДА СТАРТАПА</a:t>
            </a:r>
            <a:endParaRPr/>
          </a:p>
        </p:txBody>
      </p:sp>
      <p:sp>
        <p:nvSpPr>
          <p:cNvPr id="438" name="Google Shape;438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9" name="Google Shape;439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1" name="Google Shape;441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42" name="Google Shape;442;p42"/>
          <p:cNvGrpSpPr/>
          <p:nvPr/>
        </p:nvGrpSpPr>
        <p:grpSpPr>
          <a:xfrm>
            <a:off x="480884" y="748067"/>
            <a:ext cx="7841316" cy="3647365"/>
            <a:chOff x="502525" y="931547"/>
            <a:chExt cx="7841316" cy="3647365"/>
          </a:xfrm>
        </p:grpSpPr>
        <p:grpSp>
          <p:nvGrpSpPr>
            <p:cNvPr id="443" name="Google Shape;443;p42"/>
            <p:cNvGrpSpPr/>
            <p:nvPr/>
          </p:nvGrpSpPr>
          <p:grpSpPr>
            <a:xfrm>
              <a:off x="4570937" y="940230"/>
              <a:ext cx="1708748" cy="3542317"/>
              <a:chOff x="4570937" y="940230"/>
              <a:chExt cx="1708748" cy="3542317"/>
            </a:xfrm>
          </p:grpSpPr>
          <p:sp>
            <p:nvSpPr>
              <p:cNvPr id="444" name="Google Shape;444;p42"/>
              <p:cNvSpPr/>
              <p:nvPr/>
            </p:nvSpPr>
            <p:spPr>
              <a:xfrm rot="10800000">
                <a:off x="4570937" y="940230"/>
                <a:ext cx="1701189" cy="3479198"/>
              </a:xfrm>
              <a:custGeom>
                <a:avLst/>
                <a:gdLst/>
                <a:ahLst/>
                <a:cxnLst/>
                <a:rect l="l" t="t" r="r" b="b"/>
                <a:pathLst>
                  <a:path w="2268252" h="4638930" extrusionOk="0">
                    <a:moveTo>
                      <a:pt x="1134126" y="4638930"/>
                    </a:moveTo>
                    <a:cubicBezTo>
                      <a:pt x="507766" y="4638930"/>
                      <a:pt x="0" y="4155230"/>
                      <a:pt x="0" y="3558555"/>
                    </a:cubicBezTo>
                    <a:cubicBezTo>
                      <a:pt x="0" y="3521263"/>
                      <a:pt x="1983" y="3484412"/>
                      <a:pt x="5855" y="3448093"/>
                    </a:cubicBezTo>
                    <a:lnTo>
                      <a:pt x="19313" y="3364093"/>
                    </a:lnTo>
                    <a:lnTo>
                      <a:pt x="19313" y="122427"/>
                    </a:lnTo>
                    <a:cubicBezTo>
                      <a:pt x="19313" y="54812"/>
                      <a:pt x="74125" y="0"/>
                      <a:pt x="141740" y="0"/>
                    </a:cubicBezTo>
                    <a:lnTo>
                      <a:pt x="2127292" y="0"/>
                    </a:lnTo>
                    <a:cubicBezTo>
                      <a:pt x="2194907" y="0"/>
                      <a:pt x="2249719" y="54812"/>
                      <a:pt x="2249719" y="122427"/>
                    </a:cubicBezTo>
                    <a:lnTo>
                      <a:pt x="2249719" y="3368962"/>
                    </a:lnTo>
                    <a:lnTo>
                      <a:pt x="2262397" y="3448093"/>
                    </a:lnTo>
                    <a:cubicBezTo>
                      <a:pt x="2266268" y="3484412"/>
                      <a:pt x="2268252" y="3521263"/>
                      <a:pt x="2268252" y="3558555"/>
                    </a:cubicBezTo>
                    <a:cubicBezTo>
                      <a:pt x="2268252" y="4155230"/>
                      <a:pt x="1760486" y="4638930"/>
                      <a:pt x="1134126" y="46389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42"/>
              <p:cNvSpPr txBox="1"/>
              <p:nvPr/>
            </p:nvSpPr>
            <p:spPr>
              <a:xfrm>
                <a:off x="4775033" y="2812642"/>
                <a:ext cx="1292662" cy="3000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 fontScale="92500" lnSpcReduction="10000"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ДИЗАЙНЕР</a:t>
                </a:r>
                <a:endParaRPr/>
              </a:p>
            </p:txBody>
          </p:sp>
          <p:sp>
            <p:nvSpPr>
              <p:cNvPr id="446" name="Google Shape;446;p42"/>
              <p:cNvSpPr/>
              <p:nvPr/>
            </p:nvSpPr>
            <p:spPr>
              <a:xfrm>
                <a:off x="4581253" y="3112725"/>
                <a:ext cx="1698432" cy="4601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b="0" i="1" u="none" strike="noStrike" cap="none">
                    <a:solidFill>
                      <a:srgbClr val="FFFFF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Курбатова Анастасия Вадимовна</a:t>
                </a:r>
                <a:endParaRPr/>
              </a:p>
            </p:txBody>
          </p:sp>
          <p:pic>
            <p:nvPicPr>
              <p:cNvPr id="447" name="Google Shape;447;p42"/>
              <p:cNvPicPr preferRelativeResize="0"/>
              <p:nvPr/>
            </p:nvPicPr>
            <p:blipFill rotWithShape="1">
              <a:blip r:embed="rId3">
                <a:alphaModFix/>
              </a:blip>
              <a:srcRect l="896" t="15988" r="17338" b="23324"/>
              <a:stretch/>
            </p:blipFill>
            <p:spPr>
              <a:xfrm>
                <a:off x="4602939" y="1002939"/>
                <a:ext cx="1636850" cy="1619838"/>
              </a:xfrm>
              <a:custGeom>
                <a:avLst/>
                <a:gdLst/>
                <a:ahLst/>
                <a:cxnLst/>
                <a:rect l="l" t="t" r="r" b="b"/>
                <a:pathLst>
                  <a:path w="2182466" h="2159784" extrusionOk="0">
                    <a:moveTo>
                      <a:pt x="1091233" y="0"/>
                    </a:moveTo>
                    <a:cubicBezTo>
                      <a:pt x="1693904" y="0"/>
                      <a:pt x="2182466" y="483484"/>
                      <a:pt x="2182466" y="1079892"/>
                    </a:cubicBezTo>
                    <a:cubicBezTo>
                      <a:pt x="2182466" y="1676300"/>
                      <a:pt x="1693904" y="2159784"/>
                      <a:pt x="1091233" y="2159784"/>
                    </a:cubicBezTo>
                    <a:cubicBezTo>
                      <a:pt x="488562" y="2159784"/>
                      <a:pt x="0" y="1676300"/>
                      <a:pt x="0" y="1079892"/>
                    </a:cubicBezTo>
                    <a:cubicBezTo>
                      <a:pt x="0" y="483484"/>
                      <a:pt x="488562" y="0"/>
                      <a:pt x="1091233" y="0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id="448" name="Google Shape;448;p42" descr="Палитра со сплошной заливкой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964164" y="3568147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9" name="Google Shape;449;p42"/>
            <p:cNvGrpSpPr/>
            <p:nvPr/>
          </p:nvGrpSpPr>
          <p:grpSpPr>
            <a:xfrm>
              <a:off x="6606839" y="935268"/>
              <a:ext cx="1737002" cy="3643644"/>
              <a:chOff x="6606839" y="935268"/>
              <a:chExt cx="1737002" cy="3643644"/>
            </a:xfrm>
          </p:grpSpPr>
          <p:sp>
            <p:nvSpPr>
              <p:cNvPr id="450" name="Google Shape;450;p42"/>
              <p:cNvSpPr/>
              <p:nvPr/>
            </p:nvSpPr>
            <p:spPr>
              <a:xfrm>
                <a:off x="6606839" y="935268"/>
                <a:ext cx="1700534" cy="3643644"/>
              </a:xfrm>
              <a:custGeom>
                <a:avLst/>
                <a:gdLst/>
                <a:ahLst/>
                <a:cxnLst/>
                <a:rect l="l" t="t" r="r" b="b"/>
                <a:pathLst>
                  <a:path w="2267378" h="4858192" extrusionOk="0">
                    <a:moveTo>
                      <a:pt x="168687" y="0"/>
                    </a:moveTo>
                    <a:lnTo>
                      <a:pt x="2099727" y="0"/>
                    </a:lnTo>
                    <a:cubicBezTo>
                      <a:pt x="2182395" y="0"/>
                      <a:pt x="2249410" y="67015"/>
                      <a:pt x="2249410" y="149683"/>
                    </a:cubicBezTo>
                    <a:lnTo>
                      <a:pt x="2249410" y="3591708"/>
                    </a:lnTo>
                    <a:lnTo>
                      <a:pt x="2261525" y="3667355"/>
                    </a:lnTo>
                    <a:cubicBezTo>
                      <a:pt x="2265395" y="3703674"/>
                      <a:pt x="2267378" y="3740525"/>
                      <a:pt x="2267378" y="3777817"/>
                    </a:cubicBezTo>
                    <a:cubicBezTo>
                      <a:pt x="2267378" y="4374492"/>
                      <a:pt x="1759808" y="4858192"/>
                      <a:pt x="1133689" y="4858192"/>
                    </a:cubicBezTo>
                    <a:cubicBezTo>
                      <a:pt x="507570" y="4858192"/>
                      <a:pt x="0" y="4374492"/>
                      <a:pt x="0" y="3777817"/>
                    </a:cubicBezTo>
                    <a:cubicBezTo>
                      <a:pt x="0" y="3740525"/>
                      <a:pt x="1983" y="3703674"/>
                      <a:pt x="5853" y="3667355"/>
                    </a:cubicBezTo>
                    <a:lnTo>
                      <a:pt x="19004" y="3585239"/>
                    </a:lnTo>
                    <a:lnTo>
                      <a:pt x="19004" y="149683"/>
                    </a:lnTo>
                    <a:cubicBezTo>
                      <a:pt x="19004" y="67015"/>
                      <a:pt x="86019" y="0"/>
                      <a:pt x="168687" y="0"/>
                    </a:cubicBezTo>
                    <a:close/>
                  </a:path>
                </a:pathLst>
              </a:custGeom>
              <a:solidFill>
                <a:srgbClr val="ADDAE3"/>
              </a:solidFill>
              <a:ln>
                <a:noFill/>
              </a:ln>
              <a:effectLst>
                <a:outerShdw blurRad="76200" dist="38099" dir="2700000" algn="ctr" rotWithShape="0">
                  <a:schemeClr val="dk2">
                    <a:alpha val="24705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42"/>
              <p:cNvSpPr txBox="1"/>
              <p:nvPr/>
            </p:nvSpPr>
            <p:spPr>
              <a:xfrm>
                <a:off x="6810775" y="1115238"/>
                <a:ext cx="1292662" cy="3000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 fontScale="70000" lnSpcReduction="20000"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РАЗРАБОТЧИК</a:t>
                </a:r>
                <a:endParaRPr sz="15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42"/>
              <p:cNvSpPr/>
              <p:nvPr/>
            </p:nvSpPr>
            <p:spPr>
              <a:xfrm>
                <a:off x="6645409" y="1507389"/>
                <a:ext cx="1698432" cy="5886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b="0" i="1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Прохода Макар Алексеевич</a:t>
                </a:r>
                <a:endParaRPr/>
              </a:p>
            </p:txBody>
          </p:sp>
          <p:pic>
            <p:nvPicPr>
              <p:cNvPr id="453" name="Google Shape;453;p42"/>
              <p:cNvPicPr preferRelativeResize="0"/>
              <p:nvPr/>
            </p:nvPicPr>
            <p:blipFill rotWithShape="1">
              <a:blip r:embed="rId5">
                <a:alphaModFix/>
              </a:blip>
              <a:srcRect l="945" t="-32" r="12445" b="56909"/>
              <a:stretch/>
            </p:blipFill>
            <p:spPr>
              <a:xfrm>
                <a:off x="6645409" y="2909709"/>
                <a:ext cx="1636850" cy="1619838"/>
              </a:xfrm>
              <a:custGeom>
                <a:avLst/>
                <a:gdLst/>
                <a:ahLst/>
                <a:cxnLst/>
                <a:rect l="l" t="t" r="r" b="b"/>
                <a:pathLst>
                  <a:path w="2182466" h="2159784" extrusionOk="0">
                    <a:moveTo>
                      <a:pt x="1091233" y="0"/>
                    </a:moveTo>
                    <a:cubicBezTo>
                      <a:pt x="1693904" y="0"/>
                      <a:pt x="2182466" y="483484"/>
                      <a:pt x="2182466" y="1079892"/>
                    </a:cubicBezTo>
                    <a:cubicBezTo>
                      <a:pt x="2182466" y="1676300"/>
                      <a:pt x="1693904" y="2159784"/>
                      <a:pt x="1091233" y="2159784"/>
                    </a:cubicBezTo>
                    <a:cubicBezTo>
                      <a:pt x="488562" y="2159784"/>
                      <a:pt x="0" y="1676300"/>
                      <a:pt x="0" y="1079892"/>
                    </a:cubicBezTo>
                    <a:cubicBezTo>
                      <a:pt x="0" y="483484"/>
                      <a:pt x="488562" y="0"/>
                      <a:pt x="1091233" y="0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id="454" name="Google Shape;454;p42" descr="Ноутбук со сплошной заливкой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037425" y="2013607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5" name="Google Shape;455;p42"/>
            <p:cNvGrpSpPr/>
            <p:nvPr/>
          </p:nvGrpSpPr>
          <p:grpSpPr>
            <a:xfrm>
              <a:off x="2525011" y="931547"/>
              <a:ext cx="1710879" cy="3643644"/>
              <a:chOff x="2525011" y="931547"/>
              <a:chExt cx="1710879" cy="3643644"/>
            </a:xfrm>
          </p:grpSpPr>
          <p:sp>
            <p:nvSpPr>
              <p:cNvPr id="456" name="Google Shape;456;p42"/>
              <p:cNvSpPr/>
              <p:nvPr/>
            </p:nvSpPr>
            <p:spPr>
              <a:xfrm>
                <a:off x="2535356" y="931547"/>
                <a:ext cx="1700534" cy="3643644"/>
              </a:xfrm>
              <a:custGeom>
                <a:avLst/>
                <a:gdLst/>
                <a:ahLst/>
                <a:cxnLst/>
                <a:rect l="l" t="t" r="r" b="b"/>
                <a:pathLst>
                  <a:path w="2267378" h="4858192" extrusionOk="0">
                    <a:moveTo>
                      <a:pt x="142685" y="0"/>
                    </a:moveTo>
                    <a:lnTo>
                      <a:pt x="2126007" y="0"/>
                    </a:lnTo>
                    <a:cubicBezTo>
                      <a:pt x="2194237" y="0"/>
                      <a:pt x="2249549" y="55312"/>
                      <a:pt x="2249549" y="123542"/>
                    </a:cubicBezTo>
                    <a:lnTo>
                      <a:pt x="2249549" y="3592576"/>
                    </a:lnTo>
                    <a:lnTo>
                      <a:pt x="2261525" y="3667355"/>
                    </a:lnTo>
                    <a:cubicBezTo>
                      <a:pt x="2265396" y="3703674"/>
                      <a:pt x="2267378" y="3740525"/>
                      <a:pt x="2267378" y="3777817"/>
                    </a:cubicBezTo>
                    <a:cubicBezTo>
                      <a:pt x="2267378" y="4374492"/>
                      <a:pt x="1759808" y="4858192"/>
                      <a:pt x="1133689" y="4858192"/>
                    </a:cubicBezTo>
                    <a:cubicBezTo>
                      <a:pt x="507570" y="4858192"/>
                      <a:pt x="0" y="4374492"/>
                      <a:pt x="0" y="3777817"/>
                    </a:cubicBezTo>
                    <a:cubicBezTo>
                      <a:pt x="0" y="3740525"/>
                      <a:pt x="1983" y="3703674"/>
                      <a:pt x="5853" y="3667355"/>
                    </a:cubicBezTo>
                    <a:lnTo>
                      <a:pt x="19143" y="3584371"/>
                    </a:lnTo>
                    <a:lnTo>
                      <a:pt x="19143" y="123542"/>
                    </a:lnTo>
                    <a:cubicBezTo>
                      <a:pt x="19143" y="55312"/>
                      <a:pt x="74455" y="0"/>
                      <a:pt x="14268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42"/>
              <p:cNvSpPr txBox="1"/>
              <p:nvPr/>
            </p:nvSpPr>
            <p:spPr>
              <a:xfrm>
                <a:off x="2567197" y="1203371"/>
                <a:ext cx="1636850" cy="4916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 b="1" i="0" u="none" strike="noStrike" cap="none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ИНТЕГРАТОР</a:t>
                </a:r>
                <a:endParaRPr dirty="0"/>
              </a:p>
            </p:txBody>
          </p:sp>
          <p:sp>
            <p:nvSpPr>
              <p:cNvPr id="458" name="Google Shape;458;p42"/>
              <p:cNvSpPr/>
              <p:nvPr/>
            </p:nvSpPr>
            <p:spPr>
              <a:xfrm>
                <a:off x="2525011" y="1633399"/>
                <a:ext cx="1698432" cy="419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b="0" i="1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Коряков Станислав</a:t>
                </a:r>
                <a:endParaRPr/>
              </a:p>
            </p:txBody>
          </p:sp>
          <p:pic>
            <p:nvPicPr>
              <p:cNvPr id="459" name="Google Shape;459;p42"/>
              <p:cNvPicPr preferRelativeResize="0"/>
              <p:nvPr/>
            </p:nvPicPr>
            <p:blipFill rotWithShape="1">
              <a:blip r:embed="rId7">
                <a:alphaModFix/>
              </a:blip>
              <a:srcRect t="9419" b="44425"/>
              <a:stretch/>
            </p:blipFill>
            <p:spPr>
              <a:xfrm>
                <a:off x="2567197" y="2928007"/>
                <a:ext cx="1636850" cy="1619838"/>
              </a:xfrm>
              <a:custGeom>
                <a:avLst/>
                <a:gdLst/>
                <a:ahLst/>
                <a:cxnLst/>
                <a:rect l="l" t="t" r="r" b="b"/>
                <a:pathLst>
                  <a:path w="2182466" h="2159784" extrusionOk="0">
                    <a:moveTo>
                      <a:pt x="1091233" y="0"/>
                    </a:moveTo>
                    <a:cubicBezTo>
                      <a:pt x="1693904" y="0"/>
                      <a:pt x="2182466" y="483484"/>
                      <a:pt x="2182466" y="1079892"/>
                    </a:cubicBezTo>
                    <a:cubicBezTo>
                      <a:pt x="2182466" y="1676300"/>
                      <a:pt x="1693904" y="2159784"/>
                      <a:pt x="1091233" y="2159784"/>
                    </a:cubicBezTo>
                    <a:cubicBezTo>
                      <a:pt x="488562" y="2159784"/>
                      <a:pt x="0" y="1676300"/>
                      <a:pt x="0" y="1079892"/>
                    </a:cubicBezTo>
                    <a:cubicBezTo>
                      <a:pt x="0" y="483484"/>
                      <a:pt x="488562" y="0"/>
                      <a:pt x="1091233" y="0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id="460" name="Google Shape;460;p42" descr="Мозг в голове со сплошной заливкой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022014" y="2106600"/>
                <a:ext cx="821407" cy="82140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1" name="Google Shape;461;p42"/>
            <p:cNvGrpSpPr/>
            <p:nvPr/>
          </p:nvGrpSpPr>
          <p:grpSpPr>
            <a:xfrm>
              <a:off x="502525" y="956193"/>
              <a:ext cx="1711534" cy="3479198"/>
              <a:chOff x="502525" y="956193"/>
              <a:chExt cx="1711534" cy="3479198"/>
            </a:xfrm>
          </p:grpSpPr>
          <p:grpSp>
            <p:nvGrpSpPr>
              <p:cNvPr id="462" name="Google Shape;462;p42"/>
              <p:cNvGrpSpPr/>
              <p:nvPr/>
            </p:nvGrpSpPr>
            <p:grpSpPr>
              <a:xfrm>
                <a:off x="502525" y="956193"/>
                <a:ext cx="1711534" cy="3479198"/>
                <a:chOff x="502525" y="956193"/>
                <a:chExt cx="1711534" cy="3479198"/>
              </a:xfrm>
            </p:grpSpPr>
            <p:sp>
              <p:nvSpPr>
                <p:cNvPr id="463" name="Google Shape;463;p42"/>
                <p:cNvSpPr/>
                <p:nvPr/>
              </p:nvSpPr>
              <p:spPr>
                <a:xfrm rot="10800000">
                  <a:off x="502525" y="956193"/>
                  <a:ext cx="1701189" cy="3479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8252" h="4638930" extrusionOk="0">
                      <a:moveTo>
                        <a:pt x="1134126" y="4638930"/>
                      </a:moveTo>
                      <a:cubicBezTo>
                        <a:pt x="507766" y="4638930"/>
                        <a:pt x="0" y="4155230"/>
                        <a:pt x="0" y="3558555"/>
                      </a:cubicBezTo>
                      <a:cubicBezTo>
                        <a:pt x="0" y="3521263"/>
                        <a:pt x="1983" y="3484412"/>
                        <a:pt x="5855" y="3448093"/>
                      </a:cubicBezTo>
                      <a:lnTo>
                        <a:pt x="19451" y="3363232"/>
                      </a:lnTo>
                      <a:lnTo>
                        <a:pt x="19451" y="162730"/>
                      </a:lnTo>
                      <a:cubicBezTo>
                        <a:pt x="19451" y="72857"/>
                        <a:pt x="92308" y="0"/>
                        <a:pt x="182181" y="0"/>
                      </a:cubicBezTo>
                      <a:lnTo>
                        <a:pt x="2087127" y="0"/>
                      </a:lnTo>
                      <a:cubicBezTo>
                        <a:pt x="2177000" y="0"/>
                        <a:pt x="2249857" y="72857"/>
                        <a:pt x="2249857" y="162730"/>
                      </a:cubicBezTo>
                      <a:lnTo>
                        <a:pt x="2249857" y="3369824"/>
                      </a:lnTo>
                      <a:lnTo>
                        <a:pt x="2262397" y="3448093"/>
                      </a:lnTo>
                      <a:cubicBezTo>
                        <a:pt x="2266269" y="3484412"/>
                        <a:pt x="2268252" y="3521263"/>
                        <a:pt x="2268252" y="3558555"/>
                      </a:cubicBezTo>
                      <a:cubicBezTo>
                        <a:pt x="2268252" y="4155230"/>
                        <a:pt x="1760486" y="4638930"/>
                        <a:pt x="1134126" y="46389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3810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" name="Google Shape;464;p42"/>
                <p:cNvSpPr txBox="1"/>
                <p:nvPr/>
              </p:nvSpPr>
              <p:spPr>
                <a:xfrm>
                  <a:off x="718512" y="2751552"/>
                  <a:ext cx="1292662" cy="30008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rmAutofit lnSpcReduction="10000"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50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ЛИДЕР </a:t>
                  </a:r>
                  <a:endParaRPr sz="150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" name="Google Shape;465;p42"/>
                <p:cNvSpPr/>
                <p:nvPr/>
              </p:nvSpPr>
              <p:spPr>
                <a:xfrm>
                  <a:off x="515627" y="3055057"/>
                  <a:ext cx="1698432" cy="4717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rmAutofit/>
                </a:bodyPr>
                <a:lstStyle/>
                <a:p>
                  <a:pPr marL="0" marR="0" lvl="0" indent="0" algn="ctr" rtl="0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 b="0" i="1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Сазонов Артемий Андреевич</a:t>
                  </a:r>
                  <a:endParaRPr/>
                </a:p>
              </p:txBody>
            </p:sp>
            <p:pic>
              <p:nvPicPr>
                <p:cNvPr id="466" name="Google Shape;466;p4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r="2"/>
                <a:stretch/>
              </p:blipFill>
              <p:spPr>
                <a:xfrm>
                  <a:off x="523186" y="992307"/>
                  <a:ext cx="1637687" cy="1637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7013" h="3227070" extrusionOk="0">
                      <a:moveTo>
                        <a:pt x="1613478" y="0"/>
                      </a:moveTo>
                      <a:cubicBezTo>
                        <a:pt x="2504609" y="0"/>
                        <a:pt x="3227013" y="722404"/>
                        <a:pt x="3227013" y="1613535"/>
                      </a:cubicBezTo>
                      <a:cubicBezTo>
                        <a:pt x="3227013" y="2504666"/>
                        <a:pt x="2504609" y="3227070"/>
                        <a:pt x="1613478" y="3227070"/>
                      </a:cubicBezTo>
                      <a:cubicBezTo>
                        <a:pt x="778043" y="3227070"/>
                        <a:pt x="90903" y="2592145"/>
                        <a:pt x="8274" y="1778510"/>
                      </a:cubicBezTo>
                      <a:lnTo>
                        <a:pt x="0" y="1614664"/>
                      </a:lnTo>
                      <a:lnTo>
                        <a:pt x="0" y="1612407"/>
                      </a:lnTo>
                      <a:lnTo>
                        <a:pt x="8274" y="1448560"/>
                      </a:lnTo>
                      <a:cubicBezTo>
                        <a:pt x="90903" y="634925"/>
                        <a:pt x="778043" y="0"/>
                        <a:pt x="1613478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</p:pic>
          </p:grpSp>
          <p:pic>
            <p:nvPicPr>
              <p:cNvPr id="467" name="Google Shape;467;p42" descr="Школьный класс со сплошной заливкой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943199" y="3480550"/>
                <a:ext cx="809401" cy="809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68" name="Google Shape;468;p42"/>
          <p:cNvSpPr txBox="1"/>
          <p:nvPr/>
        </p:nvSpPr>
        <p:spPr>
          <a:xfrm>
            <a:off x="696871" y="4504738"/>
            <a:ext cx="71605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Вся команда проходит обучение по направлению «Бизнес-информатика», что существенно поможет в создание проекта.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5" name="Google Shape;415;p50"/>
          <p:cNvCxnSpPr>
            <a:stCxn id="414" idx="6"/>
            <a:endCxn id="416" idx="2"/>
          </p:cNvCxnSpPr>
          <p:nvPr/>
        </p:nvCxnSpPr>
        <p:spPr>
          <a:xfrm>
            <a:off x="1957287" y="2902032"/>
            <a:ext cx="686100" cy="15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417" name="Google Shape;417;p50"/>
          <p:cNvCxnSpPr>
            <a:stCxn id="416" idx="7"/>
            <a:endCxn id="418" idx="3"/>
          </p:cNvCxnSpPr>
          <p:nvPr/>
        </p:nvCxnSpPr>
        <p:spPr>
          <a:xfrm rot="10800000" flipH="1">
            <a:off x="3448094" y="2348079"/>
            <a:ext cx="521100" cy="379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419" name="Google Shape;419;p50"/>
          <p:cNvCxnSpPr>
            <a:stCxn id="420" idx="2"/>
            <a:endCxn id="418" idx="5"/>
          </p:cNvCxnSpPr>
          <p:nvPr/>
        </p:nvCxnSpPr>
        <p:spPr>
          <a:xfrm rot="10800000">
            <a:off x="4628248" y="2348068"/>
            <a:ext cx="617700" cy="71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grpSp>
        <p:nvGrpSpPr>
          <p:cNvPr id="3" name="Google Shape;423;p50"/>
          <p:cNvGrpSpPr/>
          <p:nvPr/>
        </p:nvGrpSpPr>
        <p:grpSpPr>
          <a:xfrm>
            <a:off x="1027122" y="2426573"/>
            <a:ext cx="950919" cy="950919"/>
            <a:chOff x="304800" y="673100"/>
            <a:chExt cx="4000500" cy="4000500"/>
          </a:xfrm>
        </p:grpSpPr>
        <p:sp>
          <p:nvSpPr>
            <p:cNvPr id="424" name="Google Shape;424;p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425;p50"/>
          <p:cNvGrpSpPr/>
          <p:nvPr/>
        </p:nvGrpSpPr>
        <p:grpSpPr>
          <a:xfrm>
            <a:off x="2621940" y="2568311"/>
            <a:ext cx="985723" cy="985723"/>
            <a:chOff x="304800" y="673100"/>
            <a:chExt cx="4000500" cy="4000500"/>
          </a:xfrm>
        </p:grpSpPr>
        <p:sp>
          <p:nvSpPr>
            <p:cNvPr id="426" name="Google Shape;426;p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oogle Shape;427;p50"/>
          <p:cNvGrpSpPr/>
          <p:nvPr/>
        </p:nvGrpSpPr>
        <p:grpSpPr>
          <a:xfrm>
            <a:off x="3811341" y="1531204"/>
            <a:ext cx="974522" cy="974522"/>
            <a:chOff x="304800" y="673100"/>
            <a:chExt cx="4000500" cy="4000500"/>
          </a:xfrm>
        </p:grpSpPr>
        <p:sp>
          <p:nvSpPr>
            <p:cNvPr id="428" name="Google Shape;428;p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" name="Google Shape;429;p50"/>
          <p:cNvGrpSpPr/>
          <p:nvPr/>
        </p:nvGrpSpPr>
        <p:grpSpPr>
          <a:xfrm>
            <a:off x="5225866" y="2601110"/>
            <a:ext cx="920115" cy="920115"/>
            <a:chOff x="304800" y="673100"/>
            <a:chExt cx="4000500" cy="4000500"/>
          </a:xfrm>
        </p:grpSpPr>
        <p:sp>
          <p:nvSpPr>
            <p:cNvPr id="430" name="Google Shape;430;p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1" name="Google Shape;431;p50"/>
          <p:cNvSpPr txBox="1"/>
          <p:nvPr/>
        </p:nvSpPr>
        <p:spPr>
          <a:xfrm>
            <a:off x="983739" y="2767174"/>
            <a:ext cx="1037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>
              <a:buClr>
                <a:schemeClr val="dk1"/>
              </a:buClr>
              <a:buSzPts val="2100"/>
            </a:pPr>
            <a:r>
              <a:rPr lang="ru" sz="1200" b="1" dirty="0" smtClean="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01-02.2025</a:t>
            </a:r>
            <a:endParaRPr lang="ru" sz="1200" b="1" dirty="0" smtClean="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ru" sz="1200" b="1" dirty="0" smtClean="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1" i="0" u="none" strike="noStrike" cap="none" dirty="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7" name="Google Shape;432;p50"/>
          <p:cNvGrpSpPr/>
          <p:nvPr/>
        </p:nvGrpSpPr>
        <p:grpSpPr>
          <a:xfrm>
            <a:off x="6619172" y="1945723"/>
            <a:ext cx="950919" cy="950919"/>
            <a:chOff x="304800" y="673100"/>
            <a:chExt cx="4000500" cy="4000500"/>
          </a:xfrm>
        </p:grpSpPr>
        <p:sp>
          <p:nvSpPr>
            <p:cNvPr id="433" name="Google Shape;433;p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19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50"/>
            <p:cNvSpPr/>
            <p:nvPr/>
          </p:nvSpPr>
          <p:spPr>
            <a:xfrm>
              <a:off x="392113" y="760413"/>
              <a:ext cx="3825900" cy="3825900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44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38" name="Google Shape;438;p50"/>
          <p:cNvCxnSpPr>
            <a:stCxn id="434" idx="3"/>
            <a:endCxn id="420" idx="6"/>
          </p:cNvCxnSpPr>
          <p:nvPr/>
        </p:nvCxnSpPr>
        <p:spPr>
          <a:xfrm flipH="1">
            <a:off x="6126008" y="2742713"/>
            <a:ext cx="647100" cy="31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40" name="Google Shape;440;p50"/>
          <p:cNvSpPr txBox="1"/>
          <p:nvPr/>
        </p:nvSpPr>
        <p:spPr>
          <a:xfrm>
            <a:off x="1870625" y="1071081"/>
            <a:ext cx="1924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2.Подготовка заявки на конкурс "Студенческий </a:t>
            </a:r>
            <a:r>
              <a:rPr lang="ru" sz="1200" b="1" i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стартап«. Получение финансирования </a:t>
            </a:r>
            <a:endParaRPr b="1" dirty="0"/>
          </a:p>
        </p:txBody>
      </p:sp>
      <p:sp>
        <p:nvSpPr>
          <p:cNvPr id="441" name="Google Shape;441;p50"/>
          <p:cNvSpPr txBox="1"/>
          <p:nvPr/>
        </p:nvSpPr>
        <p:spPr>
          <a:xfrm>
            <a:off x="240703" y="3402674"/>
            <a:ext cx="168435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1. </a:t>
            </a:r>
            <a:r>
              <a:rPr lang="ru" sz="1200" b="1" i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Укомплектовка  команды</a:t>
            </a:r>
            <a:endParaRPr b="1" dirty="0"/>
          </a:p>
        </p:txBody>
      </p:sp>
      <p:sp>
        <p:nvSpPr>
          <p:cNvPr id="442" name="Google Shape;442;p50"/>
          <p:cNvSpPr txBox="1"/>
          <p:nvPr/>
        </p:nvSpPr>
        <p:spPr>
          <a:xfrm>
            <a:off x="11539" y="3893574"/>
            <a:ext cx="1037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1200" b="1" i="0" u="none" strike="noStrike" cap="none" dirty="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50"/>
          <p:cNvSpPr txBox="1"/>
          <p:nvPr/>
        </p:nvSpPr>
        <p:spPr>
          <a:xfrm>
            <a:off x="2595952" y="2902036"/>
            <a:ext cx="1037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ru" sz="1200" b="1" dirty="0" smtClean="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03-06.2025</a:t>
            </a:r>
            <a:endParaRPr sz="1200" b="1" i="0" u="none" strike="noStrike" cap="none" dirty="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50"/>
          <p:cNvSpPr txBox="1"/>
          <p:nvPr/>
        </p:nvSpPr>
        <p:spPr>
          <a:xfrm>
            <a:off x="3783514" y="1867224"/>
            <a:ext cx="1037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ru" sz="1200" b="1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07-10.2025</a:t>
            </a:r>
            <a:endParaRPr sz="1200" b="1" i="0" u="none" strike="noStrike" cap="none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50"/>
          <p:cNvSpPr txBox="1"/>
          <p:nvPr/>
        </p:nvSpPr>
        <p:spPr>
          <a:xfrm>
            <a:off x="5167077" y="2902024"/>
            <a:ext cx="1037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ru" sz="1200" b="1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11.2025</a:t>
            </a:r>
            <a:endParaRPr sz="1200" b="1" i="0" u="none" strike="noStrike" cap="none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50"/>
          <p:cNvSpPr txBox="1"/>
          <p:nvPr/>
        </p:nvSpPr>
        <p:spPr>
          <a:xfrm>
            <a:off x="6575777" y="2294636"/>
            <a:ext cx="1037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ru" sz="1200" b="1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12.2025</a:t>
            </a:r>
            <a:endParaRPr sz="1200" b="1" i="0" u="none" strike="noStrike" cap="none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8" name="Google Shape;448;p50"/>
          <p:cNvSpPr txBox="1"/>
          <p:nvPr/>
        </p:nvSpPr>
        <p:spPr>
          <a:xfrm>
            <a:off x="3686596" y="2873522"/>
            <a:ext cx="18549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3. Разработка функционала приложения. </a:t>
            </a:r>
            <a:endParaRPr lang="ru" sz="1200" b="1" i="1" dirty="0" smtClean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Поиск заказчика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для кейса. </a:t>
            </a:r>
            <a:endParaRPr b="1" dirty="0"/>
          </a:p>
        </p:txBody>
      </p:sp>
      <p:sp>
        <p:nvSpPr>
          <p:cNvPr id="449" name="Google Shape;449;p50"/>
          <p:cNvSpPr txBox="1"/>
          <p:nvPr/>
        </p:nvSpPr>
        <p:spPr>
          <a:xfrm>
            <a:off x="4827208" y="2035752"/>
            <a:ext cx="19245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4. </a:t>
            </a:r>
            <a:r>
              <a:rPr lang="ru" sz="1200" b="1" i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</a:t>
            </a:r>
            <a:r>
              <a:rPr lang="en-US" sz="1200" b="1" i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b="1" i="1" dirty="0" err="1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mvp</a:t>
            </a:r>
            <a:endParaRPr b="1" dirty="0"/>
          </a:p>
        </p:txBody>
      </p:sp>
      <p:sp>
        <p:nvSpPr>
          <p:cNvPr id="453" name="Google Shape;453;p50"/>
          <p:cNvSpPr txBox="1"/>
          <p:nvPr/>
        </p:nvSpPr>
        <p:spPr>
          <a:xfrm>
            <a:off x="250257" y="267141"/>
            <a:ext cx="3811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ПЛАНЫ РАЗВИТИЯ</a:t>
            </a:r>
            <a:endParaRPr sz="2800" b="1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5" name="Google Shape;450;p50"/>
          <p:cNvSpPr txBox="1"/>
          <p:nvPr/>
        </p:nvSpPr>
        <p:spPr>
          <a:xfrm>
            <a:off x="6593820" y="1283510"/>
            <a:ext cx="23673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5. Первые продажи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d69acc63f2_0_72"/>
          <p:cNvSpPr txBox="1">
            <a:spLocks noGrp="1"/>
          </p:cNvSpPr>
          <p:nvPr>
            <p:ph type="title"/>
          </p:nvPr>
        </p:nvSpPr>
        <p:spPr>
          <a:xfrm>
            <a:off x="235500" y="208805"/>
            <a:ext cx="8520600" cy="6770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/>
              <a:t>Запрос </a:t>
            </a:r>
            <a:endParaRPr sz="3200" dirty="0"/>
          </a:p>
        </p:txBody>
      </p:sp>
      <p:sp>
        <p:nvSpPr>
          <p:cNvPr id="534" name="Google Shape;534;g2d69acc63f2_0_72"/>
          <p:cNvSpPr txBox="1">
            <a:spLocks noGrp="1"/>
          </p:cNvSpPr>
          <p:nvPr>
            <p:ph type="body" idx="1"/>
          </p:nvPr>
        </p:nvSpPr>
        <p:spPr>
          <a:xfrm>
            <a:off x="235500" y="961974"/>
            <a:ext cx="4336500" cy="22375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i="1" dirty="0">
                <a:latin typeface="Raleway Medium"/>
                <a:ea typeface="Raleway Medium"/>
                <a:cs typeface="Raleway Medium"/>
                <a:sym typeface="Raleway Medium"/>
              </a:rPr>
              <a:t>Запрос к инвесторам и фондам:</a:t>
            </a:r>
            <a:endParaRPr lang="ru" i="1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i="1" dirty="0">
                <a:latin typeface="Raleway Medium"/>
                <a:ea typeface="Raleway Medium"/>
                <a:cs typeface="Raleway Medium"/>
                <a:sym typeface="Raleway Medium"/>
              </a:rPr>
              <a:t>Использование средств:</a:t>
            </a:r>
          </a:p>
          <a:p>
            <a:pPr marL="0" indent="0">
              <a:buSzPts val="1100"/>
              <a:buNone/>
            </a:pPr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Сумма: Необходимо 1 000 000 рублей</a:t>
            </a:r>
            <a:endParaRPr sz="1400" i="1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i="1" dirty="0">
                <a:latin typeface="Raleway Medium"/>
                <a:ea typeface="Raleway Medium"/>
                <a:cs typeface="Raleway Medium"/>
                <a:sym typeface="Raleway Medium"/>
              </a:rPr>
              <a:t>1. </a:t>
            </a:r>
            <a:r>
              <a:rPr lang="ru" i="1" dirty="0">
                <a:solidFill>
                  <a:schemeClr val="tx1">
                    <a:lumMod val="7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50% </a:t>
            </a:r>
            <a:r>
              <a:rPr lang="ru" i="1" dirty="0">
                <a:latin typeface="Raleway Medium"/>
                <a:ea typeface="Raleway Medium"/>
                <a:cs typeface="Raleway Medium"/>
                <a:sym typeface="Raleway Medium"/>
              </a:rPr>
              <a:t>— разработка и тестирование приложения.</a:t>
            </a:r>
            <a:endParaRPr i="1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i="1" dirty="0">
                <a:latin typeface="Raleway Medium"/>
                <a:ea typeface="Raleway Medium"/>
                <a:cs typeface="Raleway Medium"/>
                <a:sym typeface="Raleway Medium"/>
              </a:rPr>
              <a:t>2. </a:t>
            </a:r>
            <a:r>
              <a:rPr lang="ru" i="1" dirty="0">
                <a:solidFill>
                  <a:schemeClr val="tx1">
                    <a:lumMod val="7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30% </a:t>
            </a:r>
            <a:r>
              <a:rPr lang="ru" i="1" dirty="0">
                <a:latin typeface="Raleway Medium"/>
                <a:ea typeface="Raleway Medium"/>
                <a:cs typeface="Raleway Medium"/>
                <a:sym typeface="Raleway Medium"/>
              </a:rPr>
              <a:t>— маркетинг и продвижение на российском рынке (рекламные кампании в соцсетях, PR, участие в выставках)..</a:t>
            </a:r>
            <a:endParaRPr i="1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i="1" dirty="0">
                <a:latin typeface="Raleway Medium"/>
                <a:ea typeface="Raleway Medium"/>
                <a:cs typeface="Raleway Medium"/>
                <a:sym typeface="Raleway Medium"/>
              </a:rPr>
              <a:t>3. </a:t>
            </a:r>
            <a:r>
              <a:rPr lang="ru" i="1" dirty="0">
                <a:solidFill>
                  <a:schemeClr val="tx1">
                    <a:lumMod val="7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20% </a:t>
            </a:r>
            <a:r>
              <a:rPr lang="ru" i="1" dirty="0">
                <a:latin typeface="Raleway Medium"/>
                <a:ea typeface="Raleway Medium"/>
                <a:cs typeface="Raleway Medium"/>
                <a:sym typeface="Raleway Medium"/>
              </a:rPr>
              <a:t>— юридические расходы (оформление патентов, регистрация бизнеса).</a:t>
            </a:r>
            <a:endParaRPr i="1" dirty="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C3C1D0D9-45B5-0832-4FBE-1C5190035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451267"/>
              </p:ext>
            </p:extLst>
          </p:nvPr>
        </p:nvGraphicFramePr>
        <p:xfrm>
          <a:off x="4671060" y="462278"/>
          <a:ext cx="386828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Google Shape;479;p12">
            <a:extLst>
              <a:ext uri="{FF2B5EF4-FFF2-40B4-BE49-F238E27FC236}">
                <a16:creationId xmlns:a16="http://schemas.microsoft.com/office/drawing/2014/main" xmlns="" id="{48D23C18-D03A-445B-AA78-D6B144BEC9DA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480;p12">
            <a:extLst>
              <a:ext uri="{FF2B5EF4-FFF2-40B4-BE49-F238E27FC236}">
                <a16:creationId xmlns:a16="http://schemas.microsoft.com/office/drawing/2014/main" xmlns="" id="{17434C3D-4F29-DFC5-2E98-551FF60F87ED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481;p12">
            <a:extLst>
              <a:ext uri="{FF2B5EF4-FFF2-40B4-BE49-F238E27FC236}">
                <a16:creationId xmlns:a16="http://schemas.microsoft.com/office/drawing/2014/main" xmlns="" id="{AA533639-C41C-27D5-2A12-1DE7A8DEDD45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482;p12">
            <a:extLst>
              <a:ext uri="{FF2B5EF4-FFF2-40B4-BE49-F238E27FC236}">
                <a16:creationId xmlns:a16="http://schemas.microsoft.com/office/drawing/2014/main" xmlns="" id="{7549DC0E-BB48-542A-D0DE-E33097756207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36B802A-DC06-CFE2-D0A9-3E512824C19C}"/>
              </a:ext>
            </a:extLst>
          </p:cNvPr>
          <p:cNvSpPr txBox="1"/>
          <p:nvPr/>
        </p:nvSpPr>
        <p:spPr>
          <a:xfrm>
            <a:off x="235500" y="3449060"/>
            <a:ext cx="4031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600" i="1" dirty="0">
                <a:latin typeface="Raleway Medium"/>
                <a:ea typeface="Raleway Medium"/>
                <a:cs typeface="Raleway Medium"/>
                <a:sym typeface="Raleway Medium"/>
              </a:rPr>
              <a:t>Запрос к университету: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latin typeface="Raleway Medium"/>
                <a:ea typeface="Raleway Medium"/>
                <a:cs typeface="Raleway Medium"/>
                <a:sym typeface="Raleway Medium"/>
              </a:rPr>
              <a:t>1. Помощь в подготовке заявки на конкурс "Студенческий стартап"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200" i="1" dirty="0">
                <a:latin typeface="Raleway Medium"/>
                <a:ea typeface="Raleway Medium"/>
                <a:cs typeface="Raleway Medium"/>
                <a:sym typeface="Raleway Medium"/>
              </a:rPr>
              <a:t>2. Помощь с укомплектовкой команды </a:t>
            </a:r>
            <a:r>
              <a:rPr lang="ru-RU" sz="1200" i="1" dirty="0">
                <a:solidFill>
                  <a:srgbClr val="7200C8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(программисты)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"/>
          <p:cNvSpPr txBox="1">
            <a:spLocks noGrp="1"/>
          </p:cNvSpPr>
          <p:nvPr>
            <p:ph type="title"/>
          </p:nvPr>
        </p:nvSpPr>
        <p:spPr>
          <a:xfrm>
            <a:off x="295036" y="408250"/>
            <a:ext cx="3217784" cy="1698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000">
                <a:solidFill>
                  <a:schemeClr val="dk1"/>
                </a:solidFill>
              </a:rPr>
              <a:t>КОНТАКТЫ ЛИДЕРА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540" name="Google Shape;540;p13"/>
          <p:cNvSpPr txBox="1">
            <a:spLocks noGrp="1"/>
          </p:cNvSpPr>
          <p:nvPr>
            <p:ph type="body" idx="1"/>
          </p:nvPr>
        </p:nvSpPr>
        <p:spPr>
          <a:xfrm>
            <a:off x="9445824" y="1795604"/>
            <a:ext cx="61744" cy="349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>
              <a:solidFill>
                <a:srgbClr val="262626"/>
              </a:solidFill>
            </a:endParaRPr>
          </a:p>
        </p:txBody>
      </p:sp>
      <p:sp>
        <p:nvSpPr>
          <p:cNvPr id="541" name="Google Shape;541;p13"/>
          <p:cNvSpPr txBox="1">
            <a:spLocks noGrp="1"/>
          </p:cNvSpPr>
          <p:nvPr>
            <p:ph type="body" idx="1"/>
          </p:nvPr>
        </p:nvSpPr>
        <p:spPr>
          <a:xfrm>
            <a:off x="9933857" y="2088579"/>
            <a:ext cx="297472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542" name="Google Shape;54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3" name="Google Shape;54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5" name="Google Shape;54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6" name="Google Shape;54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7" name="Google Shape;54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548" name="Google Shape;548;p13"/>
          <p:cNvGrpSpPr/>
          <p:nvPr/>
        </p:nvGrpSpPr>
        <p:grpSpPr>
          <a:xfrm>
            <a:off x="3849630" y="469887"/>
            <a:ext cx="4163299" cy="4182207"/>
            <a:chOff x="3818238" y="281940"/>
            <a:chExt cx="3724505" cy="3741420"/>
          </a:xfrm>
        </p:grpSpPr>
        <p:sp>
          <p:nvSpPr>
            <p:cNvPr id="549" name="Google Shape;549;p13"/>
            <p:cNvSpPr/>
            <p:nvPr/>
          </p:nvSpPr>
          <p:spPr>
            <a:xfrm>
              <a:off x="3818238" y="281940"/>
              <a:ext cx="3724505" cy="37414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0" name="Google Shape;550;p13"/>
            <p:cNvPicPr preferRelativeResize="0"/>
            <p:nvPr/>
          </p:nvPicPr>
          <p:blipFill rotWithShape="1">
            <a:blip r:embed="rId3">
              <a:alphaModFix/>
            </a:blip>
            <a:srcRect r="2"/>
            <a:stretch/>
          </p:blipFill>
          <p:spPr>
            <a:xfrm>
              <a:off x="3993421" y="420872"/>
              <a:ext cx="3418716" cy="3418776"/>
            </a:xfrm>
            <a:custGeom>
              <a:avLst/>
              <a:gdLst/>
              <a:ahLst/>
              <a:cxnLst/>
              <a:rect l="l" t="t" r="r" b="b"/>
              <a:pathLst>
                <a:path w="3227013" h="3227070" extrusionOk="0">
                  <a:moveTo>
                    <a:pt x="1613478" y="0"/>
                  </a:moveTo>
                  <a:cubicBezTo>
                    <a:pt x="2504609" y="0"/>
                    <a:pt x="3227013" y="722404"/>
                    <a:pt x="3227013" y="1613535"/>
                  </a:cubicBezTo>
                  <a:cubicBezTo>
                    <a:pt x="3227013" y="2504666"/>
                    <a:pt x="2504609" y="3227070"/>
                    <a:pt x="1613478" y="3227070"/>
                  </a:cubicBezTo>
                  <a:cubicBezTo>
                    <a:pt x="778043" y="3227070"/>
                    <a:pt x="90903" y="2592145"/>
                    <a:pt x="8274" y="1778510"/>
                  </a:cubicBezTo>
                  <a:lnTo>
                    <a:pt x="0" y="1614664"/>
                  </a:lnTo>
                  <a:lnTo>
                    <a:pt x="0" y="1612407"/>
                  </a:lnTo>
                  <a:lnTo>
                    <a:pt x="8274" y="1448560"/>
                  </a:lnTo>
                  <a:cubicBezTo>
                    <a:pt x="90903" y="634925"/>
                    <a:pt x="778043" y="0"/>
                    <a:pt x="1613478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551" name="Google Shape;551;p13"/>
          <p:cNvSpPr txBox="1"/>
          <p:nvPr/>
        </p:nvSpPr>
        <p:spPr>
          <a:xfrm>
            <a:off x="925364" y="2843716"/>
            <a:ext cx="36036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+7962-260-42-61</a:t>
            </a:r>
            <a:endParaRPr/>
          </a:p>
        </p:txBody>
      </p:sp>
      <p:sp>
        <p:nvSpPr>
          <p:cNvPr id="552" name="Google Shape;552;p13"/>
          <p:cNvSpPr txBox="1"/>
          <p:nvPr/>
        </p:nvSpPr>
        <p:spPr>
          <a:xfrm>
            <a:off x="925364" y="3473642"/>
            <a:ext cx="36036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artemsazonov451911@gmail.com</a:t>
            </a:r>
            <a:endParaRPr/>
          </a:p>
        </p:txBody>
      </p:sp>
      <p:pic>
        <p:nvPicPr>
          <p:cNvPr id="553" name="Google Shape;553;p13" descr="Динамик телефона  со сплошной заливко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716" y="2735781"/>
            <a:ext cx="523648" cy="52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3" descr="Субтитры со сплошной заливкой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398" y="3373389"/>
            <a:ext cx="508284" cy="50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13" descr="Скрепка со сплошной заливкой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7823" y="2146602"/>
            <a:ext cx="475219" cy="47521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3"/>
          <p:cNvSpPr txBox="1"/>
          <p:nvPr/>
        </p:nvSpPr>
        <p:spPr>
          <a:xfrm>
            <a:off x="917682" y="2212323"/>
            <a:ext cx="36036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Сазонов Артемий Андреевич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739</Words>
  <Application>Microsoft Office PowerPoint</Application>
  <PresentationFormat>Экран (16:9)</PresentationFormat>
  <Paragraphs>142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Candara Light</vt:lpstr>
      <vt:lpstr>Cascadia Mono SemiLight</vt:lpstr>
      <vt:lpstr>Helvetica Neue</vt:lpstr>
      <vt:lpstr>Calibri</vt:lpstr>
      <vt:lpstr>Century Gothic</vt:lpstr>
      <vt:lpstr>Roboto</vt:lpstr>
      <vt:lpstr>Raleway</vt:lpstr>
      <vt:lpstr>Raleway SemiBold</vt:lpstr>
      <vt:lpstr>Bahnschrift</vt:lpstr>
      <vt:lpstr>Courier New</vt:lpstr>
      <vt:lpstr>Raleway Medium</vt:lpstr>
      <vt:lpstr>Simple Light</vt:lpstr>
      <vt:lpstr> FAAI  (Food Analitics and AI)</vt:lpstr>
      <vt:lpstr>Слайд 2</vt:lpstr>
      <vt:lpstr>Слайд 3</vt:lpstr>
      <vt:lpstr>ПРОБЛЕМА  и её  РЕШЕНИЕ</vt:lpstr>
      <vt:lpstr>Слайд 5</vt:lpstr>
      <vt:lpstr>Слайд 6</vt:lpstr>
      <vt:lpstr>Слайд 7</vt:lpstr>
      <vt:lpstr>ЦЕННОСТЬ</vt:lpstr>
      <vt:lpstr>Слайд 9</vt:lpstr>
      <vt:lpstr>Модель монетизации</vt:lpstr>
      <vt:lpstr>Рынок </vt:lpstr>
      <vt:lpstr>Слайд 12</vt:lpstr>
      <vt:lpstr>Слайд 13</vt:lpstr>
      <vt:lpstr>Слайд 14</vt:lpstr>
      <vt:lpstr>Запрос 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FAAI  (Food Analitics and AI)</dc:title>
  <dc:creator>Дарья Петрова</dc:creator>
  <cp:lastModifiedBy>User</cp:lastModifiedBy>
  <cp:revision>18</cp:revision>
  <dcterms:modified xsi:type="dcterms:W3CDTF">2024-12-12T00:34:34Z</dcterms:modified>
</cp:coreProperties>
</file>