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Raleway SemiBold" panose="020B0604020202020204" charset="-52"/>
      <p:regular r:id="rId16"/>
      <p:bold r:id="rId17"/>
      <p:italic r:id="rId18"/>
      <p:boldItalic r:id="rId19"/>
    </p:embeddedFont>
    <p:embeddedFont>
      <p:font typeface="Raleway" panose="020B0604020202020204" charset="-52"/>
      <p:regular r:id="rId20"/>
      <p:bold r:id="rId21"/>
      <p:italic r:id="rId22"/>
      <p:bold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Helvetica Neue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03396E-CD10-4EE5-B101-F91BD9247C10}">
  <a:tblStyle styleId="{7E03396E-CD10-4EE5-B101-F91BD9247C1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Learn &amp; close</a:t>
            </a:r>
            <a:endParaRPr sz="31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1985906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dirty="0"/>
              <a:t>Проект разработанный командой пупсов</a:t>
            </a: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51094" y="700775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232950" y="2031500"/>
            <a:ext cx="62082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проекта- многие студенты пропускают пары по различным ситуациям , из за чего не изучают тему по предмету с преподавателем, а также получают пропуски по занятием, которые нужно отрабатывать.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1550317" y="6364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133650" y="1494750"/>
            <a:ext cx="8069700" cy="3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132C40"/>
                </a:solidFill>
              </a:rPr>
              <a:t>Целевая аудитория проекта "learn &amp; close" включает в себя студентов и школьников, которые заинтересованы в улучшении своих знаний и навыков через самостоятельное изучение и игры на закрепление темы. Вот некоторые группы пользователей, которые могут быть потенциальными потребителями данного проекта:</a:t>
            </a:r>
            <a:endParaRPr dirty="0">
              <a:solidFill>
                <a:srgbClr val="132C4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132C40"/>
                </a:solidFill>
              </a:rPr>
              <a:t>1. Школьники: Ученики разных возрастных групп, начиная с младших классов и до старших </a:t>
            </a:r>
            <a:r>
              <a:rPr lang="ru" dirty="0" smtClean="0">
                <a:solidFill>
                  <a:srgbClr val="132C40"/>
                </a:solidFill>
              </a:rPr>
              <a:t>классов</a:t>
            </a:r>
            <a:endParaRPr dirty="0">
              <a:solidFill>
                <a:srgbClr val="132C4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132C40"/>
                </a:solidFill>
              </a:rPr>
              <a:t>2. Студенты: Студенты университетов, колледжей и других образовательных учреждений </a:t>
            </a:r>
            <a:endParaRPr dirty="0">
              <a:solidFill>
                <a:srgbClr val="132C4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132C40"/>
                </a:solidFill>
              </a:rPr>
              <a:t>3. Родители: Родители могут заинтересоваться приложением "learn &amp; close" для своих детей и помочь им в изучении и закреплении учебной программы. </a:t>
            </a:r>
            <a:endParaRPr dirty="0">
              <a:solidFill>
                <a:srgbClr val="132C4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132C40"/>
                </a:solidFill>
              </a:rPr>
              <a:t>4. Преподаватели: Преподаватели могут использовать приложение "learn &amp; close" в своей работе для создания интерактивных уроков и заданий, которые помогут стимулировать учебный процесс и повышать заинтересованность студентов в учебе.</a:t>
            </a:r>
            <a:endParaRPr dirty="0">
              <a:solidFill>
                <a:srgbClr val="132C4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136806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0" y="1391600"/>
            <a:ext cx="8264100" cy="2701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 dirty="0">
                <a:solidFill>
                  <a:srgbClr val="132C40"/>
                </a:solidFill>
              </a:rPr>
              <a:t>Проблема, которую может решать проект "learn &amp; close", заключается в том, что многим студентам и школьникам не хватает доступных средств для эффективного самостоятельного изучения учебных материалов и закрепления темы. Вот некоторые проблемы, с которыми потенциальные потребители могут столкнуться: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rgbClr val="132C40"/>
                </a:solidFill>
              </a:rPr>
              <a:t>1. Ограниченное время в школе или </a:t>
            </a:r>
            <a:r>
              <a:rPr lang="ru" sz="1300" dirty="0" smtClean="0">
                <a:solidFill>
                  <a:srgbClr val="132C40"/>
                </a:solidFill>
              </a:rPr>
              <a:t>университете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rgbClr val="132C40"/>
                </a:solidFill>
              </a:rPr>
              <a:t>2. Недостаточная индивидуальная </a:t>
            </a:r>
            <a:r>
              <a:rPr lang="ru" sz="1300" dirty="0" smtClean="0">
                <a:solidFill>
                  <a:srgbClr val="132C40"/>
                </a:solidFill>
              </a:rPr>
              <a:t>поддержка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rgbClr val="132C40"/>
                </a:solidFill>
              </a:rPr>
              <a:t>3. Ограниченный доступ к дополнительным </a:t>
            </a:r>
            <a:r>
              <a:rPr lang="ru" sz="1300" dirty="0" smtClean="0">
                <a:solidFill>
                  <a:srgbClr val="132C40"/>
                </a:solidFill>
              </a:rPr>
              <a:t>материалам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 dirty="0">
                <a:solidFill>
                  <a:srgbClr val="132C40"/>
                </a:solidFill>
              </a:rPr>
              <a:t>4. Недостаток мотивации и интереса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1391095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56818" y="1744761"/>
            <a:ext cx="7993200" cy="241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>
              <a:buNone/>
            </a:pPr>
            <a:r>
              <a:rPr lang="ru-RU" sz="1300" dirty="0">
                <a:solidFill>
                  <a:srgbClr val="132C40"/>
                </a:solidFill>
              </a:rPr>
              <a:t>Научно-технологическое решение, лежащее в основе продуктового предложения </a:t>
            </a:r>
            <a:r>
              <a:rPr lang="ru-RU" sz="1300" dirty="0" err="1">
                <a:solidFill>
                  <a:srgbClr val="132C40"/>
                </a:solidFill>
              </a:rPr>
              <a:t>стартап</a:t>
            </a:r>
            <a:r>
              <a:rPr lang="ru-RU" sz="1300" dirty="0">
                <a:solidFill>
                  <a:srgbClr val="132C40"/>
                </a:solidFill>
              </a:rPr>
              <a:t>-проекта "</a:t>
            </a:r>
            <a:r>
              <a:rPr lang="ru-RU" sz="1300" dirty="0" err="1">
                <a:solidFill>
                  <a:srgbClr val="132C40"/>
                </a:solidFill>
              </a:rPr>
              <a:t>learn</a:t>
            </a:r>
            <a:r>
              <a:rPr lang="ru-RU" sz="1300" dirty="0">
                <a:solidFill>
                  <a:srgbClr val="132C40"/>
                </a:solidFill>
              </a:rPr>
              <a:t> &amp; </a:t>
            </a:r>
            <a:r>
              <a:rPr lang="ru-RU" sz="1300" dirty="0" err="1">
                <a:solidFill>
                  <a:srgbClr val="132C40"/>
                </a:solidFill>
              </a:rPr>
              <a:t>close</a:t>
            </a:r>
            <a:r>
              <a:rPr lang="ru-RU" sz="1300" dirty="0">
                <a:solidFill>
                  <a:srgbClr val="132C40"/>
                </a:solidFill>
              </a:rPr>
              <a:t>", заключается в разработке инновационного мобильного приложения, которое комбинирует образовательный контент с игровыми элементами для студентов и школьников. Вот некоторые ключевые аспекты этого решения:</a:t>
            </a:r>
          </a:p>
          <a:p>
            <a:pPr marL="0" lvl="0" indent="0">
              <a:buNone/>
            </a:pPr>
            <a:endParaRPr lang="ru-RU" sz="1300" dirty="0">
              <a:solidFill>
                <a:srgbClr val="132C40"/>
              </a:solidFill>
            </a:endParaRPr>
          </a:p>
          <a:p>
            <a:pPr marL="0" lvl="0" indent="0">
              <a:buNone/>
            </a:pPr>
            <a:r>
              <a:rPr lang="ru-RU" sz="1300" dirty="0">
                <a:solidFill>
                  <a:srgbClr val="132C40"/>
                </a:solidFill>
              </a:rPr>
              <a:t>1. Интерактивные уроки и </a:t>
            </a:r>
            <a:r>
              <a:rPr lang="ru-RU" sz="1300" dirty="0" smtClean="0">
                <a:solidFill>
                  <a:srgbClr val="132C40"/>
                </a:solidFill>
              </a:rPr>
              <a:t>задания</a:t>
            </a:r>
            <a:endParaRPr lang="ru-RU" sz="1300" dirty="0">
              <a:solidFill>
                <a:srgbClr val="132C40"/>
              </a:solidFill>
            </a:endParaRPr>
          </a:p>
          <a:p>
            <a:pPr marL="0" lvl="0" indent="0">
              <a:buNone/>
            </a:pPr>
            <a:r>
              <a:rPr lang="ru-RU" sz="1300" dirty="0">
                <a:solidFill>
                  <a:srgbClr val="132C40"/>
                </a:solidFill>
              </a:rPr>
              <a:t>2. Игровой </a:t>
            </a:r>
            <a:r>
              <a:rPr lang="ru-RU" sz="1300" dirty="0" smtClean="0">
                <a:solidFill>
                  <a:srgbClr val="132C40"/>
                </a:solidFill>
              </a:rPr>
              <a:t>подход</a:t>
            </a:r>
            <a:endParaRPr lang="ru-RU" sz="1300" dirty="0">
              <a:solidFill>
                <a:srgbClr val="132C40"/>
              </a:solidFill>
            </a:endParaRPr>
          </a:p>
          <a:p>
            <a:pPr marL="0" lvl="0" indent="0">
              <a:buNone/>
            </a:pPr>
            <a:r>
              <a:rPr lang="ru-RU" sz="1300" dirty="0">
                <a:solidFill>
                  <a:srgbClr val="132C40"/>
                </a:solidFill>
              </a:rPr>
              <a:t>3. Адаптивность и </a:t>
            </a:r>
            <a:r>
              <a:rPr lang="ru-RU" sz="1300" dirty="0" smtClean="0">
                <a:solidFill>
                  <a:srgbClr val="132C40"/>
                </a:solidFill>
              </a:rPr>
              <a:t>персонализация</a:t>
            </a:r>
            <a:endParaRPr lang="ru-RU" sz="1300" dirty="0">
              <a:solidFill>
                <a:srgbClr val="132C40"/>
              </a:solidFill>
            </a:endParaRPr>
          </a:p>
          <a:p>
            <a:pPr marL="0" lvl="0" indent="0">
              <a:buNone/>
            </a:pPr>
            <a:r>
              <a:rPr lang="ru-RU" sz="1300" dirty="0">
                <a:solidFill>
                  <a:srgbClr val="132C40"/>
                </a:solidFill>
              </a:rPr>
              <a:t>4. Онлайн-доступ и </a:t>
            </a:r>
            <a:r>
              <a:rPr lang="ru-RU" sz="1300" dirty="0" smtClean="0">
                <a:solidFill>
                  <a:srgbClr val="132C40"/>
                </a:solidFill>
              </a:rPr>
              <a:t>мобильность.</a:t>
            </a:r>
            <a:endParaRPr lang="ru-RU" sz="1300" dirty="0">
              <a:solidFill>
                <a:srgbClr val="132C40"/>
              </a:solidFill>
            </a:endParaRPr>
          </a:p>
          <a:p>
            <a:pPr marL="0" lvl="0" indent="0">
              <a:buNone/>
            </a:pPr>
            <a:r>
              <a:rPr lang="ru-RU" sz="1300" dirty="0">
                <a:solidFill>
                  <a:srgbClr val="132C40"/>
                </a:solidFill>
              </a:rPr>
              <a:t>5. Аналитика и отслеживание </a:t>
            </a:r>
            <a:r>
              <a:rPr lang="ru-RU" sz="1300" dirty="0" smtClean="0">
                <a:solidFill>
                  <a:srgbClr val="132C40"/>
                </a:solidFill>
              </a:rPr>
              <a:t>прогресса.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432332" y="1220505"/>
            <a:ext cx="5118900" cy="35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Пупсы,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smtClean="0"/>
              <a:t>студентам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</a:t>
            </a:r>
            <a:r>
              <a:rPr lang="ru" sz="12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ситуации</a:t>
            </a:r>
            <a:r>
              <a:rPr lang="ru-RU" sz="1200" dirty="0" smtClean="0"/>
              <a:t>, </a:t>
            </a:r>
            <a:r>
              <a:rPr lang="ru-RU" sz="1200" dirty="0"/>
              <a:t>когда им приходится по тем или иным причинам пропускать </a:t>
            </a:r>
            <a:r>
              <a:rPr lang="ru-RU" sz="1200" dirty="0" smtClean="0"/>
              <a:t>пары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/>
              <a:t>отработки </a:t>
            </a:r>
            <a:r>
              <a:rPr lang="ru-RU" sz="1200" dirty="0" smtClean="0"/>
              <a:t>долгов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/>
              <a:t>технологии </a:t>
            </a:r>
            <a:r>
              <a:rPr lang="ru-RU" sz="1200" dirty="0" err="1"/>
              <a:t>Learn</a:t>
            </a:r>
            <a:r>
              <a:rPr lang="ru-RU" sz="1200" dirty="0"/>
              <a:t> &amp; </a:t>
            </a:r>
            <a:r>
              <a:rPr lang="ru-RU" sz="1200" dirty="0" err="1"/>
              <a:t>close</a:t>
            </a:r>
            <a:endParaRPr lang="ru-RU" sz="1200" dirty="0"/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</a:pPr>
            <a:r>
              <a:rPr lang="ru" sz="12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</a:t>
            </a: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/>
              <a:t>ценность от каждой минуты проведённой в нашем приложении.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37666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456818" y="343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401716" y="1574893"/>
            <a:ext cx="7993200" cy="1311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dirty="0" smtClean="0"/>
              <a:t>Мы </a:t>
            </a:r>
            <a:r>
              <a:rPr lang="ru-RU" dirty="0"/>
              <a:t>работаем на рынок услуг</a:t>
            </a:r>
          </a:p>
          <a:p>
            <a:r>
              <a:rPr lang="ru-RU" dirty="0"/>
              <a:t>Наша </a:t>
            </a:r>
            <a:r>
              <a:rPr lang="ru-RU" dirty="0" err="1"/>
              <a:t>целева</a:t>
            </a:r>
            <a:r>
              <a:rPr lang="ru-RU" dirty="0"/>
              <a:t> аудитория - физ. лица/ студенты </a:t>
            </a:r>
            <a:endParaRPr lang="ru-RU" dirty="0" smtClean="0"/>
          </a:p>
          <a:p>
            <a:r>
              <a:rPr lang="ru-RU" dirty="0" smtClean="0"/>
              <a:t>Наша </a:t>
            </a:r>
            <a:r>
              <a:rPr lang="ru-RU" dirty="0"/>
              <a:t>услуга будет стоить 450 тыс. рублей - 4 500 </a:t>
            </a:r>
            <a:r>
              <a:rPr lang="ru-RU" dirty="0" smtClean="0"/>
              <a:t>000 рублей ежегодно при 10 вузах</a:t>
            </a:r>
          </a:p>
          <a:p>
            <a:r>
              <a:rPr lang="ru-RU" dirty="0" smtClean="0"/>
              <a:t>Сможем заработать более 4 500 000 в первый год</a:t>
            </a:r>
            <a:endParaRPr lang="ru" dirty="0"/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endParaRPr dirty="0"/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291174" y="37759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198316" y="1424174"/>
            <a:ext cx="6936600" cy="27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 нашего проекта не так уж и много конкурентов. Есть лишь косвенные, а именно простенькие тесты на различных сайтах для учителей и преподавателей. Слабая сторона данных тестов состоит в том, что нельзя достоверно узнать понял ли студент тему, прошёл ли он тест своими усилиями, да и отслеживать прогресс недостаточно удобно. Прямых конкурентов наш проект не имеет.</a:t>
            </a: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проект напротив будет удобен как для преподавателей, так и для студентов. Система будет следить, чтобы студент полностью понял тему. Во время прохождения игры нельзя будет обращаться к другим приложениям, а время для прохождения будет ограниченным, чтобы узнать точно способности и понимание темы студентом. Но система будет удобной и для студента, так как обучение можно будет пройти в любое время, оно будет понятным и объяснимым на практике.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401716" y="34309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471729" y="435138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401716" y="383238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body" idx="1"/>
          </p:nvPr>
        </p:nvSpPr>
        <p:spPr>
          <a:xfrm>
            <a:off x="401716" y="1596914"/>
            <a:ext cx="79932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</a:t>
            </a:r>
            <a:r>
              <a:rPr lang="ru" dirty="0" smtClean="0"/>
              <a:t>приложение,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</a:t>
            </a:r>
            <a:r>
              <a:rPr lang="ru" dirty="0" smtClean="0"/>
              <a:t>450 000</a:t>
            </a:r>
            <a:r>
              <a:rPr lang="ru" dirty="0" smtClean="0"/>
              <a:t> рублей в год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</a:t>
            </a:r>
            <a:r>
              <a:rPr lang="ru" dirty="0" smtClean="0"/>
              <a:t>абонемент вуз на весь год</a:t>
            </a:r>
            <a:endParaRPr dirty="0"/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" dirty="0" smtClean="0"/>
              <a:t>Бизнес-модель </a:t>
            </a:r>
            <a:r>
              <a:rPr lang="ru-RU" dirty="0" smtClean="0"/>
              <a:t>услуга, которая  </a:t>
            </a:r>
            <a:r>
              <a:rPr lang="ru-RU" dirty="0"/>
              <a:t>будет стоить 450 тыс. рублей - 4 500 000 рублей ежегодно при 10 вузах</a:t>
            </a:r>
            <a:endParaRPr dirty="0"/>
          </a:p>
        </p:txBody>
      </p:sp>
      <p:sp>
        <p:nvSpPr>
          <p:cNvPr id="226" name="Google Shape;22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5" name="Google Shape;245;p35"/>
          <p:cNvGraphicFramePr/>
          <p:nvPr>
            <p:extLst>
              <p:ext uri="{D42A27DB-BD31-4B8C-83A1-F6EECF244321}">
                <p14:modId xmlns:p14="http://schemas.microsoft.com/office/powerpoint/2010/main" val="2186918123"/>
              </p:ext>
            </p:extLst>
          </p:nvPr>
        </p:nvGraphicFramePr>
        <p:xfrm>
          <a:off x="456817" y="924656"/>
          <a:ext cx="7532025" cy="4172517"/>
        </p:xfrm>
        <a:graphic>
          <a:graphicData uri="http://schemas.openxmlformats.org/drawingml/2006/table">
            <a:tbl>
              <a:tblPr>
                <a:noFill/>
                <a:tableStyleId>{7E03396E-CD10-4EE5-B101-F91BD9247C10}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80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168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Валиева Зайнаб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700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Гимадиев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Артур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301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Гареева Азалия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" b="11029"/>
          <a:stretch/>
        </p:blipFill>
        <p:spPr>
          <a:xfrm>
            <a:off x="5752068" y="1340609"/>
            <a:ext cx="1682104" cy="10866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2" t="28857" r="17365" b="22805"/>
          <a:stretch/>
        </p:blipFill>
        <p:spPr>
          <a:xfrm>
            <a:off x="5752069" y="2449305"/>
            <a:ext cx="1689028" cy="14842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8" t="21832" r="14694" b="35129"/>
          <a:stretch/>
        </p:blipFill>
        <p:spPr>
          <a:xfrm>
            <a:off x="5752068" y="3955567"/>
            <a:ext cx="1708906" cy="11636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8" name="Google Shape;268;p36"/>
          <p:cNvGraphicFramePr/>
          <p:nvPr>
            <p:extLst>
              <p:ext uri="{D42A27DB-BD31-4B8C-83A1-F6EECF244321}">
                <p14:modId xmlns:p14="http://schemas.microsoft.com/office/powerpoint/2010/main" val="3294936321"/>
              </p:ext>
            </p:extLst>
          </p:nvPr>
        </p:nvGraphicFramePr>
        <p:xfrm>
          <a:off x="618981" y="1782260"/>
          <a:ext cx="7532025" cy="2703601"/>
        </p:xfrm>
        <a:graphic>
          <a:graphicData uri="http://schemas.openxmlformats.org/drawingml/2006/table">
            <a:tbl>
              <a:tblPr>
                <a:noFill/>
                <a:tableStyleId>{7E03396E-CD10-4EE5-B101-F91BD9247C10}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1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3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Исследование и анализ рынка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Бикмуллина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u="none" strike="noStrike" cap="none" baseline="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96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Разработка концепции и </a:t>
                      </a:r>
                      <a:r>
                        <a:rPr lang="en-US" sz="1400" u="none" strike="noStrike" cap="none" dirty="0" smtClean="0"/>
                        <a:t>MVP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Гимадиев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Артур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46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Доработка и улучшение продукта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Гареева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Азалия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72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Масштабирование и расширение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Валиева Зайнаб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26839"/>
                  </a:ext>
                </a:extLst>
              </a:tr>
            </a:tbl>
          </a:graphicData>
        </a:graphic>
      </p:graphicFrame>
      <p:sp>
        <p:nvSpPr>
          <p:cNvPr id="269" name="Google Shape;269;p36"/>
          <p:cNvSpPr txBox="1"/>
          <p:nvPr/>
        </p:nvSpPr>
        <p:spPr>
          <a:xfrm>
            <a:off x="530715" y="139736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>
            <a:spLocks noGrp="1"/>
          </p:cNvSpPr>
          <p:nvPr>
            <p:ph type="title"/>
          </p:nvPr>
        </p:nvSpPr>
        <p:spPr>
          <a:xfrm>
            <a:off x="1441801" y="354378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1"/>
          </p:nvPr>
        </p:nvSpPr>
        <p:spPr>
          <a:xfrm>
            <a:off x="3669865" y="1213009"/>
            <a:ext cx="3603600" cy="503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Валиева Зайнаб </a:t>
            </a:r>
            <a:r>
              <a:rPr lang="ru-RU" dirty="0" err="1" smtClean="0">
                <a:solidFill>
                  <a:srgbClr val="132C40"/>
                </a:solidFill>
              </a:rPr>
              <a:t>Фаридовна</a:t>
            </a:r>
            <a:r>
              <a:rPr lang="ru-RU" dirty="0" smtClean="0">
                <a:solidFill>
                  <a:srgbClr val="132C40"/>
                </a:solidFill>
              </a:rPr>
              <a:t> 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456818" y="29594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969" y="36992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42" y="1213009"/>
            <a:ext cx="2514951" cy="30770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404" y="1716157"/>
            <a:ext cx="3622261" cy="27166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671</Words>
  <Application>Microsoft Office PowerPoint</Application>
  <PresentationFormat>Экран (16:9)</PresentationFormat>
  <Paragraphs>95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Raleway SemiBold</vt:lpstr>
      <vt:lpstr>Raleway</vt:lpstr>
      <vt:lpstr>Century Gothic</vt:lpstr>
      <vt:lpstr>Calibri</vt:lpstr>
      <vt:lpstr>Helvetica Neue</vt:lpstr>
      <vt:lpstr>Simple Light</vt:lpstr>
      <vt:lpstr>Simple Light</vt:lpstr>
      <vt:lpstr>Learn &amp; close</vt:lpstr>
      <vt:lpstr>Презентация PowerPoint</vt:lpstr>
      <vt:lpstr>ЦЕЛЕВАЯ АУДИТОРИЯ</vt:lpstr>
      <vt:lpstr>ПРОБЛЕМА</vt:lpstr>
      <vt:lpstr>РЕШЕНИЕ</vt:lpstr>
      <vt:lpstr>ЦЕННОСТЬ</vt:lpstr>
      <vt:lpstr>РЫНОК</vt:lpstr>
      <vt:lpstr>КОНКУРЕНТЫ</vt:lpstr>
      <vt:lpstr>БИЗНЕС-МОДЕЛЬ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 &amp; close</dc:title>
  <dc:creator>Зайнаб</dc:creator>
  <cp:lastModifiedBy>Зайнаб</cp:lastModifiedBy>
  <cp:revision>5</cp:revision>
  <dcterms:modified xsi:type="dcterms:W3CDTF">2023-10-30T22:28:35Z</dcterms:modified>
</cp:coreProperties>
</file>