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1" r:id="rId1"/>
  </p:sldMasterIdLst>
  <p:notesMasterIdLst>
    <p:notesMasterId r:id="rId7"/>
  </p:notesMasterIdLst>
  <p:sldIdLst>
    <p:sldId id="256" r:id="rId2"/>
    <p:sldId id="259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98529-BF98-4C2F-8893-DD754ABF3C48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36A65-3143-4C0F-88C5-1FC04AA91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092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739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55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1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18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63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1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6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608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4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40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00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335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91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569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034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05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82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2880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6D3B-6EF7-4B01-8AA6-D50DB4E4C969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FFC4246-BAEF-4BBC-A53F-55F1E9004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84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4924" y="1889185"/>
            <a:ext cx="8654850" cy="172170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Разработка 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информационного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киоска</a:t>
            </a:r>
            <a:endParaRPr lang="ru-RU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5774" y="4257866"/>
            <a:ext cx="9144000" cy="109689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ФГБОУ ВО «Воронежский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 Государственный Технический 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Университет»</a:t>
            </a:r>
          </a:p>
          <a:p>
            <a:pPr algn="l"/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8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22651" y="199813"/>
            <a:ext cx="6696400" cy="77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Разработка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 информационного киоска</a:t>
            </a:r>
            <a:endParaRPr sz="2800" dirty="0">
              <a:solidFill>
                <a:schemeClr val="tx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22651" y="1842995"/>
            <a:ext cx="3560629" cy="333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200" b="1" dirty="0">
                <a:solidFill>
                  <a:schemeClr val="tx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Какую проблему решаем</a:t>
            </a:r>
            <a:r>
              <a:rPr lang="ru" sz="12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:</a:t>
            </a:r>
            <a:endParaRPr sz="12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Наш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Студент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хочет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Получить информацию о ВУЗе 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его активностях,получить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подробную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схему учебного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корпуса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ему мешают		</a:t>
            </a:r>
            <a:endParaRPr lang="ru"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не знает как получить 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нужную информацию на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сайте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ВУЗа.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а существующие</a:t>
            </a:r>
            <a:endParaRPr lang="en-US" sz="1100" dirty="0" smtClean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информационные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киоски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обладают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не обладают нужным            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функционалом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потому не позволяют эти барьеры преодолеть.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21612" y="1842995"/>
            <a:ext cx="3110735" cy="327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200" b="1" dirty="0">
                <a:solidFill>
                  <a:schemeClr val="tx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Какое решение предлагаем:</a:t>
            </a:r>
            <a:endParaRPr sz="1200" b="1" dirty="0">
              <a:solidFill>
                <a:schemeClr val="tx2">
                  <a:lumMod val="50000"/>
                </a:schemeClr>
              </a:solidFill>
              <a:latin typeface="+mj-lt"/>
              <a:ea typeface="PT Sans"/>
              <a:cs typeface="PT Sans"/>
              <a:sym typeface="PT Sans"/>
            </a:endParaRPr>
          </a:p>
          <a:p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Для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Студентов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наш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информационный терминал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будет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предоставление необходимой        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информации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в удобной форме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установление терминалов </a:t>
            </a: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                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в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учебных 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корпусах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 в отличие от	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других </a:t>
            </a:r>
            <a:endParaRPr lang="en-US" sz="1100" dirty="0" smtClean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информационных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терминалов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будет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иметь	</a:t>
            </a:r>
            <a:endParaRPr lang="en-US" sz="1100" dirty="0" smtClean="0">
              <a:solidFill>
                <a:schemeClr val="accent2">
                  <a:lumMod val="50000"/>
                </a:schemeClr>
              </a:solidFill>
              <a:latin typeface="+mj-lt"/>
              <a:ea typeface="Courier New"/>
              <a:cs typeface="Courier New"/>
              <a:sym typeface="Courier New"/>
            </a:endParaRPr>
          </a:p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	</a:t>
            </a:r>
            <a:r>
              <a:rPr lang="ru" sz="11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схему </a:t>
            </a:r>
            <a:r>
              <a:rPr lang="ru" sz="1100" dirty="0">
                <a:solidFill>
                  <a:schemeClr val="accent2">
                    <a:lumMod val="50000"/>
                  </a:schemeClr>
                </a:solidFill>
                <a:latin typeface="+mj-lt"/>
                <a:ea typeface="Courier New"/>
                <a:cs typeface="Courier New"/>
                <a:sym typeface="Courier New"/>
              </a:rPr>
              <a:t>учебных корпусов</a:t>
            </a:r>
            <a:endParaRPr sz="11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6683442" y="0"/>
            <a:ext cx="0" cy="6866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6683442" y="73628"/>
            <a:ext cx="50768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400" b="1" dirty="0">
                <a:solidFill>
                  <a:schemeClr val="bg2">
                    <a:lumMod val="1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Пользователи</a:t>
            </a:r>
            <a:r>
              <a:rPr lang="ru" sz="1200" b="1" dirty="0">
                <a:solidFill>
                  <a:schemeClr val="bg2">
                    <a:lumMod val="1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 и другие вовлеченные стороны: </a:t>
            </a:r>
            <a:endParaRPr sz="1200" dirty="0">
              <a:solidFill>
                <a:schemeClr val="bg2">
                  <a:lumMod val="1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endParaRPr sz="1200" dirty="0">
              <a:solidFill>
                <a:schemeClr val="bg2">
                  <a:lumMod val="1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1469604280"/>
              </p:ext>
            </p:extLst>
          </p:nvPr>
        </p:nvGraphicFramePr>
        <p:xfrm>
          <a:off x="6732347" y="522551"/>
          <a:ext cx="4829633" cy="210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50433"/>
                <a:gridCol w="2779200"/>
              </a:tblGrid>
              <a:tr h="426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35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Студенты</a:t>
                      </a:r>
                      <a:endParaRPr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Хотят получить</a:t>
                      </a:r>
                      <a:r>
                        <a:rPr lang="ru-RU" sz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нужную информацию в учебном корпусе, не выходя при этом в интернет со своего устройства</a:t>
                      </a:r>
                      <a:endParaRPr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48000" marR="48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226366" y="4907805"/>
            <a:ext cx="6023600" cy="1063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" sz="1400" b="1" dirty="0">
                <a:solidFill>
                  <a:schemeClr val="tx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Цель:</a:t>
            </a:r>
            <a:endParaRPr sz="1400" b="1" dirty="0">
              <a:solidFill>
                <a:schemeClr val="tx2">
                  <a:lumMod val="50000"/>
                </a:schemeClr>
              </a:solidFill>
              <a:latin typeface="+mj-lt"/>
              <a:ea typeface="PT Sans"/>
              <a:cs typeface="PT Sans"/>
              <a:sym typeface="PT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" sz="12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Создать рабочий прототип информационного киоска с функциями, заявленными в проекте(возможность получения информации с сайта ВУЗа) </a:t>
            </a:r>
            <a:endParaRPr sz="1400" dirty="0">
              <a:solidFill>
                <a:schemeClr val="accent2">
                  <a:lumMod val="50000"/>
                </a:schemeClr>
              </a:solidFill>
              <a:latin typeface="+mj-lt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142133" y="3913533"/>
            <a:ext cx="49572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sp>
        <p:nvSpPr>
          <p:cNvPr id="63" name="Google Shape;63;p13"/>
          <p:cNvSpPr txBox="1"/>
          <p:nvPr/>
        </p:nvSpPr>
        <p:spPr>
          <a:xfrm>
            <a:off x="222651" y="1033895"/>
            <a:ext cx="5466800" cy="737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200" b="1" dirty="0" smtClean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Вуз: ФГБОУ ВО «Воронежский </a:t>
            </a:r>
            <a:r>
              <a:rPr lang="ru" sz="1200" b="1" dirty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государственный технический </a:t>
            </a:r>
            <a:r>
              <a:rPr lang="ru" sz="1200" b="1" dirty="0" smtClean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университет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»</a:t>
            </a:r>
            <a:endParaRPr sz="1200" b="1" dirty="0">
              <a:solidFill>
                <a:schemeClr val="tx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ru" sz="1200" b="1" dirty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Трек (если есть</a:t>
            </a:r>
            <a:r>
              <a:rPr lang="ru" sz="1200" b="1" dirty="0" smtClean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):</a:t>
            </a:r>
            <a:endParaRPr lang="en-US" sz="1200" b="1" dirty="0" smtClean="0">
              <a:solidFill>
                <a:schemeClr val="tx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информация/ссылки, если есть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endParaRPr sz="1200" b="1" dirty="0">
              <a:solidFill>
                <a:schemeClr val="tx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736062" y="2710821"/>
            <a:ext cx="4673537" cy="34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6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105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609585" indent="-380990">
              <a:buClr>
                <a:schemeClr val="tx2">
                  <a:lumMod val="50000"/>
                </a:schemeClr>
              </a:buClr>
              <a:buSzPct val="75000"/>
              <a:buFont typeface="PT Sans"/>
              <a:buAutoNum type="arabicPeriod"/>
            </a:pPr>
            <a:r>
              <a:rPr lang="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Алексей –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SMM 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Менеджер. Продвижение проекта в массы.</a:t>
            </a:r>
          </a:p>
          <a:p>
            <a:pPr marL="609585" indent="-380990">
              <a:buClr>
                <a:schemeClr val="tx2">
                  <a:lumMod val="50000"/>
                </a:schemeClr>
              </a:buClr>
              <a:buSzPct val="75000"/>
              <a:buFont typeface="PT Sans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Никита – Инженер-конструктор. Создание концепта корпуса и нахождение решения по компонентной базе.</a:t>
            </a:r>
          </a:p>
          <a:p>
            <a:pPr marL="609585" indent="-380990">
              <a:buClr>
                <a:schemeClr val="tx2">
                  <a:lumMod val="50000"/>
                </a:schemeClr>
              </a:buClr>
              <a:buSzPct val="75000"/>
              <a:buFont typeface="PT Sans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Михаил – Программист. Реализация функций , заявленных в проекте.</a:t>
            </a:r>
          </a:p>
          <a:p>
            <a:pPr marL="609585" indent="-380990">
              <a:buClr>
                <a:schemeClr val="tx2">
                  <a:lumMod val="50000"/>
                </a:schemeClr>
              </a:buClr>
              <a:buSzPct val="75000"/>
              <a:buFont typeface="PT Sans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Николай – Программист. Реализация функций, заявленных в проекте.</a:t>
            </a:r>
          </a:p>
          <a:p>
            <a:pPr marL="609585" indent="-380990">
              <a:buClr>
                <a:schemeClr val="tx2">
                  <a:lumMod val="50000"/>
                </a:schemeClr>
              </a:buClr>
              <a:buSzPct val="75000"/>
              <a:buFont typeface="+mj-lt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Максим –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Тьютор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. Связь с организаторами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интенсива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+mj-lt"/>
                <a:ea typeface="PT Sans"/>
                <a:cs typeface="PT Sans"/>
                <a:sym typeface="PT Sans"/>
              </a:rPr>
              <a:t>. Организация деятельности проекта</a:t>
            </a:r>
          </a:p>
          <a:p>
            <a:pPr marL="609585" indent="-380990">
              <a:buClr>
                <a:schemeClr val="dk2"/>
              </a:buClr>
              <a:buSzPts val="900"/>
              <a:buFont typeface="PT Sans"/>
              <a:buAutoNum type="arabicPeriod"/>
            </a:pPr>
            <a:endParaRPr lang="ru-RU" sz="1600" dirty="0">
              <a:solidFill>
                <a:schemeClr val="accent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609585" indent="-380990">
              <a:buClr>
                <a:schemeClr val="dk2"/>
              </a:buClr>
              <a:buSzPts val="900"/>
              <a:buFont typeface="PT Sans"/>
              <a:buAutoNum type="arabicPeriod"/>
            </a:pPr>
            <a:endParaRPr sz="1600" dirty="0">
              <a:solidFill>
                <a:schemeClr val="accent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endParaRPr sz="1000" dirty="0">
              <a:solidFill>
                <a:schemeClr val="accent2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609585"/>
            <a:endParaRPr sz="1200" dirty="0">
              <a:latin typeface="PT Sans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82516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415600" y="25693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ru" dirty="0">
                <a:solidFill>
                  <a:schemeClr val="tx2">
                    <a:lumMod val="50000"/>
                  </a:schemeClr>
                </a:solidFill>
              </a:rPr>
              <a:t>Аналоги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</a:t>
            </a:r>
            <a:r>
              <a:rPr lang="ru" dirty="0" smtClean="0">
                <a:solidFill>
                  <a:schemeClr val="tx2">
                    <a:lumMod val="50000"/>
                  </a:schemeClr>
                </a:solidFill>
              </a:rPr>
              <a:t>ашего </a:t>
            </a:r>
            <a:r>
              <a:rPr lang="ru" dirty="0">
                <a:solidFill>
                  <a:schemeClr val="tx2">
                    <a:lumMod val="50000"/>
                  </a:schemeClr>
                </a:solidFill>
              </a:rPr>
              <a:t>решения 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22" name="Google Shape;122;p27"/>
          <p:cNvGraphicFramePr/>
          <p:nvPr>
            <p:extLst>
              <p:ext uri="{D42A27DB-BD31-4B8C-83A1-F6EECF244321}">
                <p14:modId xmlns:p14="http://schemas.microsoft.com/office/powerpoint/2010/main" val="3276074285"/>
              </p:ext>
            </p:extLst>
          </p:nvPr>
        </p:nvGraphicFramePr>
        <p:xfrm>
          <a:off x="415600" y="1020537"/>
          <a:ext cx="9668679" cy="500458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8709"/>
                <a:gridCol w="917683"/>
                <a:gridCol w="1950631"/>
                <a:gridCol w="2119791"/>
                <a:gridCol w="3011865"/>
              </a:tblGrid>
              <a:tr h="56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 dirty="0"/>
                        <a:t>Название</a:t>
                      </a:r>
                      <a:endParaRPr sz="1500" b="1" dirty="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 dirty="0"/>
                        <a:t>Ссылка</a:t>
                      </a:r>
                      <a:endParaRPr sz="1500" b="1" dirty="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 dirty="0"/>
                        <a:t>Преимущества</a:t>
                      </a:r>
                      <a:endParaRPr sz="15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/>
                        <a:t>(с точки зрения пользователя)</a:t>
                      </a:r>
                      <a:endParaRPr sz="900" dirty="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/>
                        <a:t>Недостатки</a:t>
                      </a:r>
                      <a:endParaRPr sz="15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(с точки зрения пользователя)</a:t>
                      </a:r>
                      <a:endParaRPr sz="9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/>
                        <a:t>Отличия</a:t>
                      </a:r>
                      <a:endParaRPr sz="15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(от вашего решения)</a:t>
                      </a:r>
                      <a:endParaRPr sz="900"/>
                    </a:p>
                  </a:txBody>
                  <a:tcPr marL="84667" marR="84667" marT="84667" marB="84667"/>
                </a:tc>
              </a:tr>
              <a:tr h="25712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Напольный информационный киоск UTS </a:t>
                      </a:r>
                      <a:r>
                        <a:rPr lang="ru-RU" sz="1800" b="1" kern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Info</a:t>
                      </a:r>
                      <a:r>
                        <a:rPr lang="ru-RU" sz="1800" b="1" kern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800" b="1" kern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Line</a:t>
                      </a:r>
                      <a:endParaRPr lang="ru-RU" sz="1800" b="1" kern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https://unitsys.ru/products/napolnyj-informacionnyj-kiosk-utsinfo-line</a:t>
                      </a:r>
                      <a:endParaRPr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Быстрое и удобное информирование студентов и посетителей университета.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Избавление от очередей в деканат, с целью узнать нужную информацию</a:t>
                      </a:r>
                      <a:endParaRPr lang="ru-RU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RFID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голосового помощника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версии для слабовидящих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специальных возможностей</a:t>
                      </a:r>
                      <a:endParaRPr lang="ru-RU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Облегченный корпус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Печать документов , текстов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Быстрое внесение изменений в расписание занятий и информирование о них учащихся</a:t>
                      </a:r>
                      <a:endParaRPr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84667" marR="84667" marT="84667" marB="84667"/>
                </a:tc>
              </a:tr>
              <a:tr h="3644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dirty="0"/>
                        <a:t>Аналог 2</a:t>
                      </a:r>
                      <a:endParaRPr sz="1500" dirty="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</a:tr>
              <a:tr h="3644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</a:tr>
              <a:tr h="3644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</a:tr>
              <a:tr h="3644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84667" marR="84667" marT="84667" marB="84667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84667" marR="84667" marT="84667" marB="8466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783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291442"/>
            <a:ext cx="11360800" cy="763600"/>
          </a:xfrm>
        </p:spPr>
        <p:txBody>
          <a:bodyPr/>
          <a:lstStyle/>
          <a:p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Преимущества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нашего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решения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Для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Студента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наш        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информационный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терминал 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будет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предоставление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необходимой    	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             	информации в удобной форме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             	и установление терминалов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             	в учебных корпусах, 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и в отличие от	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		Напольный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информационный киоск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UTS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</a:rPr>
              <a:t>Info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</a:rPr>
              <a:t>Line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будет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иметь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Возможность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работы с RFID,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версию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для слабовидящих</a:t>
            </a: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  <a:p>
            <a:pPr marL="152396" indent="0">
              <a:buNone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Какими фактами вы можете доказать, что ваши отличия — это преимущества с точки зрения пользователя? Чем они ценны для него? Что может служить весомым доказательством этой ценности? А может ему всё равно?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Факт 1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: При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использовании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RFID, студентам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будет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проще и эффективнее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использовать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терминал, так как данная технология позволяет мгновенно получать информацию.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Факт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2: Версия интерфейса для слабовидящих является актуальной и полезной, поэтому ее реализация является важной задачей проекта.</a:t>
            </a:r>
          </a:p>
          <a:p>
            <a:pPr marL="152396" indent="0">
              <a:buNone/>
            </a:pP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1523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34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Наши дальнейшие шаги в работе над проектом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Разработка программной реализации проекта</a:t>
            </a:r>
          </a:p>
          <a:p>
            <a:r>
              <a:rPr lang="ru-RU" dirty="0" smtClean="0"/>
              <a:t>Установление единого дизайна для терминала и его интерфейса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721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140</TotalTime>
  <Words>288</Words>
  <Application>Microsoft Office PowerPoint</Application>
  <PresentationFormat>Широкоэкранный</PresentationFormat>
  <Paragraphs>92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Courier New</vt:lpstr>
      <vt:lpstr>PT Sans</vt:lpstr>
      <vt:lpstr>Trebuchet MS</vt:lpstr>
      <vt:lpstr>Wingdings 3</vt:lpstr>
      <vt:lpstr>Грань</vt:lpstr>
      <vt:lpstr>Разработка  информационного киоска</vt:lpstr>
      <vt:lpstr>Презентация PowerPoint</vt:lpstr>
      <vt:lpstr>Аналоги нашего решения </vt:lpstr>
      <vt:lpstr>Преимущества нашего решения </vt:lpstr>
      <vt:lpstr>Наши дальнейшие шаги в работе над проектом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 информационного киоска</dc:title>
  <dc:creator>Учетная запись Майкрософт</dc:creator>
  <cp:lastModifiedBy>Учетная запись Майкрософт</cp:lastModifiedBy>
  <cp:revision>21</cp:revision>
  <dcterms:created xsi:type="dcterms:W3CDTF">2022-03-24T19:52:48Z</dcterms:created>
  <dcterms:modified xsi:type="dcterms:W3CDTF">2022-03-24T22:13:43Z</dcterms:modified>
</cp:coreProperties>
</file>