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diagrams/colors2.xml" ContentType="application/vnd.openxmlformats-officedocument.drawingml.diagramColors+xml"/>
  <Override PartName="/ppt/notesSlides/notesSlide1.xml" ContentType="application/vnd.openxmlformats-officedocument.presentationml.notesSlide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3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00" r:id="rId2"/>
    <p:sldMasterId id="2147483713" r:id="rId3"/>
  </p:sldMasterIdLst>
  <p:notesMasterIdLst>
    <p:notesMasterId r:id="rId24"/>
  </p:notesMasterIdLst>
  <p:sldIdLst>
    <p:sldId id="256" r:id="rId4"/>
    <p:sldId id="297" r:id="rId5"/>
    <p:sldId id="285" r:id="rId6"/>
    <p:sldId id="288" r:id="rId7"/>
    <p:sldId id="303" r:id="rId8"/>
    <p:sldId id="263" r:id="rId9"/>
    <p:sldId id="287" r:id="rId10"/>
    <p:sldId id="299" r:id="rId11"/>
    <p:sldId id="304" r:id="rId12"/>
    <p:sldId id="310" r:id="rId13"/>
    <p:sldId id="300" r:id="rId14"/>
    <p:sldId id="305" r:id="rId15"/>
    <p:sldId id="308" r:id="rId16"/>
    <p:sldId id="309" r:id="rId17"/>
    <p:sldId id="291" r:id="rId18"/>
    <p:sldId id="311" r:id="rId19"/>
    <p:sldId id="312" r:id="rId20"/>
    <p:sldId id="313" r:id="rId21"/>
    <p:sldId id="306" r:id="rId22"/>
    <p:sldId id="264" r:id="rId23"/>
  </p:sldIdLst>
  <p:sldSz cx="10080625" cy="567055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A4D4E2"/>
    <a:srgbClr val="018B9D"/>
    <a:srgbClr val="008C9D"/>
    <a:srgbClr val="00B7D0"/>
    <a:srgbClr val="00D5F2"/>
    <a:srgbClr val="018C9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1"/>
    <p:restoredTop sz="94269" autoAdjust="0"/>
  </p:normalViewPr>
  <p:slideViewPr>
    <p:cSldViewPr>
      <p:cViewPr>
        <p:scale>
          <a:sx n="70" d="100"/>
          <a:sy n="70" d="100"/>
        </p:scale>
        <p:origin x="-952" y="-212"/>
      </p:cViewPr>
      <p:guideLst>
        <p:guide orient="horz" pos="1786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C6676D-03CD-492E-B9FA-5BC403847C2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823609-9E1F-477F-970E-0797297793BB}">
      <dgm:prSet phldrT="[Текст]" custT="1"/>
      <dgm:spPr>
        <a:solidFill>
          <a:srgbClr val="008C9D"/>
        </a:solidFill>
      </dgm:spPr>
      <dgm:t>
        <a:bodyPr/>
        <a:lstStyle/>
        <a:p>
          <a:r>
            <a:rPr lang="ru-RU" sz="2000" dirty="0" smtClean="0">
              <a:solidFill>
                <a:schemeClr val="hlink"/>
              </a:solidFill>
              <a:latin typeface="Roboto Slab"/>
              <a:ea typeface="Roboto Slab"/>
              <a:cs typeface="Roboto Slab"/>
              <a:sym typeface="Roboto Slab"/>
            </a:rPr>
            <a:t>Средние и крупные сети продуктовых, бытовых и косметических магазинов</a:t>
          </a:r>
          <a:endParaRPr lang="ru-RU" sz="2000" dirty="0"/>
        </a:p>
      </dgm:t>
    </dgm:pt>
    <dgm:pt modelId="{A5EB25F1-A635-4574-A1F9-1978F99567B7}" type="parTrans" cxnId="{589E3AF8-C451-4CB4-BFA2-ECFAAD994277}">
      <dgm:prSet/>
      <dgm:spPr/>
      <dgm:t>
        <a:bodyPr/>
        <a:lstStyle/>
        <a:p>
          <a:endParaRPr lang="ru-RU" sz="4000"/>
        </a:p>
      </dgm:t>
    </dgm:pt>
    <dgm:pt modelId="{00E087C0-C248-4C14-BDAD-153C3C6A6AE0}" type="sibTrans" cxnId="{589E3AF8-C451-4CB4-BFA2-ECFAAD994277}">
      <dgm:prSet/>
      <dgm:spPr/>
      <dgm:t>
        <a:bodyPr/>
        <a:lstStyle/>
        <a:p>
          <a:endParaRPr lang="ru-RU" sz="4000"/>
        </a:p>
      </dgm:t>
    </dgm:pt>
    <dgm:pt modelId="{684F60A0-79DD-4DC4-8B93-F71DCB5F72ED}">
      <dgm:prSet phldrT="[Текст]" custT="1"/>
      <dgm:spPr>
        <a:solidFill>
          <a:srgbClr val="A4D4E2"/>
        </a:solidFill>
        <a:ln>
          <a:solidFill>
            <a:srgbClr val="A4D4E2"/>
          </a:solidFill>
        </a:ln>
      </dgm:spPr>
      <dgm:t>
        <a:bodyPr/>
        <a:lstStyle/>
        <a:p>
          <a:r>
            <a:rPr lang="ru-RU" sz="1600" dirty="0" smtClean="0">
              <a:solidFill>
                <a:schemeClr val="hlink"/>
              </a:solidFill>
              <a:latin typeface="Roboto Slab Light"/>
              <a:ea typeface="Roboto Slab Light"/>
              <a:cs typeface="Roboto Slab Light"/>
              <a:sym typeface="Roboto Slab Light"/>
            </a:rPr>
            <a:t>Поиск соответствующего ценника =&gt; неудовлетворенность покупателей</a:t>
          </a:r>
          <a:endParaRPr lang="ru-RU" sz="1600" dirty="0"/>
        </a:p>
      </dgm:t>
    </dgm:pt>
    <dgm:pt modelId="{6D3DAFA6-0D9F-4D19-B108-EBE5E225A770}" type="parTrans" cxnId="{602CD5BD-DB03-47FE-8277-95F755165DAE}">
      <dgm:prSet/>
      <dgm:spPr/>
      <dgm:t>
        <a:bodyPr/>
        <a:lstStyle/>
        <a:p>
          <a:endParaRPr lang="ru-RU" sz="4000"/>
        </a:p>
      </dgm:t>
    </dgm:pt>
    <dgm:pt modelId="{6EB2D3BA-A1D4-4CDA-833C-A0CB99162A4F}" type="sibTrans" cxnId="{602CD5BD-DB03-47FE-8277-95F755165DAE}">
      <dgm:prSet/>
      <dgm:spPr/>
      <dgm:t>
        <a:bodyPr/>
        <a:lstStyle/>
        <a:p>
          <a:endParaRPr lang="ru-RU" sz="4000"/>
        </a:p>
      </dgm:t>
    </dgm:pt>
    <dgm:pt modelId="{2810190C-23F2-4F74-AFE1-A83B7E7534E4}">
      <dgm:prSet phldrT="[Текст]" custT="1"/>
      <dgm:spPr>
        <a:solidFill>
          <a:srgbClr val="A4D4E2"/>
        </a:solidFill>
        <a:ln>
          <a:solidFill>
            <a:srgbClr val="A4D4E2"/>
          </a:solidFill>
        </a:ln>
      </dgm:spPr>
      <dgm:t>
        <a:bodyPr/>
        <a:lstStyle/>
        <a:p>
          <a:pPr rtl="0"/>
          <a:r>
            <a:rPr lang="ru-RU" sz="1600" dirty="0" smtClean="0">
              <a:solidFill>
                <a:schemeClr val="hlink"/>
              </a:solidFill>
              <a:latin typeface="Roboto Slab Light"/>
              <a:ea typeface="Roboto Slab Light"/>
              <a:cs typeface="Roboto Slab Light"/>
              <a:sym typeface="Roboto Slab Light"/>
            </a:rPr>
            <a:t>Несоответствие цены на полке и на кассе =&gt; жалобы со стороны покупателей</a:t>
          </a:r>
          <a:r>
            <a:rPr lang="en-US" sz="1600" dirty="0" smtClean="0">
              <a:solidFill>
                <a:schemeClr val="hlink"/>
              </a:solidFill>
              <a:latin typeface="Roboto Slab Light"/>
              <a:ea typeface="Roboto Slab Light"/>
              <a:cs typeface="Roboto Slab Light"/>
              <a:sym typeface="Roboto Slab Light"/>
            </a:rPr>
            <a:t> </a:t>
          </a:r>
          <a:r>
            <a:rPr lang="ru-RU" sz="1600" dirty="0" smtClean="0">
              <a:solidFill>
                <a:schemeClr val="hlink"/>
              </a:solidFill>
              <a:latin typeface="Roboto Slab Light"/>
              <a:ea typeface="Roboto Slab Light"/>
              <a:cs typeface="Roboto Slab Light"/>
              <a:sym typeface="Roboto Slab Light"/>
            </a:rPr>
            <a:t>и потеря выручки</a:t>
          </a:r>
          <a:endParaRPr lang="ru-RU" sz="1600" dirty="0"/>
        </a:p>
      </dgm:t>
    </dgm:pt>
    <dgm:pt modelId="{6EE102AD-392F-4DB7-82D3-0AB657B42096}" type="parTrans" cxnId="{3B0836D3-B48D-4FFE-A124-06D2A6CE6738}">
      <dgm:prSet/>
      <dgm:spPr/>
    </dgm:pt>
    <dgm:pt modelId="{4ACA1003-BE3D-4077-A4FB-25AB12BE369D}" type="sibTrans" cxnId="{3B0836D3-B48D-4FFE-A124-06D2A6CE6738}">
      <dgm:prSet/>
      <dgm:spPr/>
    </dgm:pt>
    <dgm:pt modelId="{B88A0796-E750-452E-98CA-8F0CC5754598}">
      <dgm:prSet phldrT="[Текст]" custT="1"/>
      <dgm:spPr>
        <a:solidFill>
          <a:srgbClr val="A4D4E2"/>
        </a:solidFill>
        <a:ln>
          <a:solidFill>
            <a:srgbClr val="A4D4E2"/>
          </a:solidFill>
        </a:ln>
      </dgm:spPr>
      <dgm:t>
        <a:bodyPr/>
        <a:lstStyle/>
        <a:p>
          <a:pPr rtl="0"/>
          <a:r>
            <a:rPr lang="ru-RU" sz="1600" dirty="0" smtClean="0">
              <a:solidFill>
                <a:schemeClr val="hlink"/>
              </a:solidFill>
              <a:latin typeface="Roboto Slab Light"/>
              <a:ea typeface="Roboto Slab Light"/>
              <a:cs typeface="Roboto Slab Light"/>
              <a:sym typeface="Roboto Slab Light"/>
            </a:rPr>
            <a:t>Невозможность увидеть цену из-за физиологических особенностей =&gt; потеря покупателя</a:t>
          </a:r>
          <a:endParaRPr lang="ru-RU" sz="1600" dirty="0"/>
        </a:p>
      </dgm:t>
    </dgm:pt>
    <dgm:pt modelId="{D15C4694-7449-4DE1-95A9-9CD6E755E58B}" type="parTrans" cxnId="{096E6572-A851-43F7-9C6B-90091203A3D0}">
      <dgm:prSet/>
      <dgm:spPr/>
    </dgm:pt>
    <dgm:pt modelId="{529EA815-0C4F-4944-B93F-EA9335635213}" type="sibTrans" cxnId="{096E6572-A851-43F7-9C6B-90091203A3D0}">
      <dgm:prSet/>
      <dgm:spPr/>
    </dgm:pt>
    <dgm:pt modelId="{698EA119-0AA3-4DA2-993B-2B610C8DC3B2}" type="pres">
      <dgm:prSet presAssocID="{EDC6676D-03CD-492E-B9FA-5BC403847C2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85953E8-A4B7-4A5B-ABF1-AE499D5EDF7C}" type="pres">
      <dgm:prSet presAssocID="{40823609-9E1F-477F-970E-0797297793BB}" presName="linNode" presStyleCnt="0"/>
      <dgm:spPr/>
    </dgm:pt>
    <dgm:pt modelId="{25CE82D9-9946-4501-ADAF-4D9AD60E2680}" type="pres">
      <dgm:prSet presAssocID="{40823609-9E1F-477F-970E-0797297793BB}" presName="parentText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74BE2A-CEEC-4ADA-B641-ABA1F5F10AA0}" type="pres">
      <dgm:prSet presAssocID="{40823609-9E1F-477F-970E-0797297793BB}" presName="descendantText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02DE4AF-8654-4594-B006-D98D55B68002}" type="presOf" srcId="{EDC6676D-03CD-492E-B9FA-5BC403847C2A}" destId="{698EA119-0AA3-4DA2-993B-2B610C8DC3B2}" srcOrd="0" destOrd="0" presId="urn:microsoft.com/office/officeart/2005/8/layout/vList5"/>
    <dgm:cxn modelId="{64E5395B-81F4-4B18-A02B-1B74A5FD432A}" type="presOf" srcId="{2810190C-23F2-4F74-AFE1-A83B7E7534E4}" destId="{F974BE2A-CEEC-4ADA-B641-ABA1F5F10AA0}" srcOrd="0" destOrd="1" presId="urn:microsoft.com/office/officeart/2005/8/layout/vList5"/>
    <dgm:cxn modelId="{589E3AF8-C451-4CB4-BFA2-ECFAAD994277}" srcId="{EDC6676D-03CD-492E-B9FA-5BC403847C2A}" destId="{40823609-9E1F-477F-970E-0797297793BB}" srcOrd="0" destOrd="0" parTransId="{A5EB25F1-A635-4574-A1F9-1978F99567B7}" sibTransId="{00E087C0-C248-4C14-BDAD-153C3C6A6AE0}"/>
    <dgm:cxn modelId="{2853BD38-797E-49E4-A8F0-D1DC592A0FBB}" type="presOf" srcId="{40823609-9E1F-477F-970E-0797297793BB}" destId="{25CE82D9-9946-4501-ADAF-4D9AD60E2680}" srcOrd="0" destOrd="0" presId="urn:microsoft.com/office/officeart/2005/8/layout/vList5"/>
    <dgm:cxn modelId="{9978E601-879E-454C-BB82-D5256B8287DC}" type="presOf" srcId="{684F60A0-79DD-4DC4-8B93-F71DCB5F72ED}" destId="{F974BE2A-CEEC-4ADA-B641-ABA1F5F10AA0}" srcOrd="0" destOrd="0" presId="urn:microsoft.com/office/officeart/2005/8/layout/vList5"/>
    <dgm:cxn modelId="{3B0836D3-B48D-4FFE-A124-06D2A6CE6738}" srcId="{40823609-9E1F-477F-970E-0797297793BB}" destId="{2810190C-23F2-4F74-AFE1-A83B7E7534E4}" srcOrd="1" destOrd="0" parTransId="{6EE102AD-392F-4DB7-82D3-0AB657B42096}" sibTransId="{4ACA1003-BE3D-4077-A4FB-25AB12BE369D}"/>
    <dgm:cxn modelId="{096E6572-A851-43F7-9C6B-90091203A3D0}" srcId="{40823609-9E1F-477F-970E-0797297793BB}" destId="{B88A0796-E750-452E-98CA-8F0CC5754598}" srcOrd="2" destOrd="0" parTransId="{D15C4694-7449-4DE1-95A9-9CD6E755E58B}" sibTransId="{529EA815-0C4F-4944-B93F-EA9335635213}"/>
    <dgm:cxn modelId="{C59A7C1C-18BA-4B68-B126-F7FA507BF67D}" type="presOf" srcId="{B88A0796-E750-452E-98CA-8F0CC5754598}" destId="{F974BE2A-CEEC-4ADA-B641-ABA1F5F10AA0}" srcOrd="0" destOrd="2" presId="urn:microsoft.com/office/officeart/2005/8/layout/vList5"/>
    <dgm:cxn modelId="{602CD5BD-DB03-47FE-8277-95F755165DAE}" srcId="{40823609-9E1F-477F-970E-0797297793BB}" destId="{684F60A0-79DD-4DC4-8B93-F71DCB5F72ED}" srcOrd="0" destOrd="0" parTransId="{6D3DAFA6-0D9F-4D19-B108-EBE5E225A770}" sibTransId="{6EB2D3BA-A1D4-4CDA-833C-A0CB99162A4F}"/>
    <dgm:cxn modelId="{7E892333-5DE2-4E18-B4A3-83876B3F59D7}" type="presParOf" srcId="{698EA119-0AA3-4DA2-993B-2B610C8DC3B2}" destId="{385953E8-A4B7-4A5B-ABF1-AE499D5EDF7C}" srcOrd="0" destOrd="0" presId="urn:microsoft.com/office/officeart/2005/8/layout/vList5"/>
    <dgm:cxn modelId="{0D77B499-00D5-42E6-B90A-F875C89DE209}" type="presParOf" srcId="{385953E8-A4B7-4A5B-ABF1-AE499D5EDF7C}" destId="{25CE82D9-9946-4501-ADAF-4D9AD60E2680}" srcOrd="0" destOrd="0" presId="urn:microsoft.com/office/officeart/2005/8/layout/vList5"/>
    <dgm:cxn modelId="{2D126B57-C1AE-4331-AFCC-83072A34584C}" type="presParOf" srcId="{385953E8-A4B7-4A5B-ABF1-AE499D5EDF7C}" destId="{F974BE2A-CEEC-4ADA-B641-ABA1F5F10AA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5BFBAC8-337F-499E-9BC4-6FD1736C15A7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18C206-01D3-42CA-8284-93BDB68F62D6}">
      <dgm:prSet phldrT="[Текст]" custT="1"/>
      <dgm:spPr>
        <a:solidFill>
          <a:srgbClr val="018C9A"/>
        </a:solidFill>
      </dgm:spPr>
      <dgm:t>
        <a:bodyPr/>
        <a:lstStyle/>
        <a:p>
          <a:r>
            <a:rPr lang="ru-RU" sz="1400" b="1" dirty="0"/>
            <a:t>РАМ</a:t>
          </a:r>
        </a:p>
        <a:p>
          <a:r>
            <a:rPr lang="ru-RU" sz="1000" b="1" dirty="0"/>
            <a:t>Потенциал</a:t>
          </a:r>
        </a:p>
      </dgm:t>
    </dgm:pt>
    <dgm:pt modelId="{65C436CB-08E6-49C1-9A79-4071A8440CCD}" type="parTrans" cxnId="{8EEF58ED-ED40-4850-9E47-A87E0D56FC45}">
      <dgm:prSet/>
      <dgm:spPr/>
      <dgm:t>
        <a:bodyPr/>
        <a:lstStyle/>
        <a:p>
          <a:endParaRPr lang="ru-RU"/>
        </a:p>
      </dgm:t>
    </dgm:pt>
    <dgm:pt modelId="{258EF059-92CE-48A0-996D-F2A8DF2C303D}" type="sibTrans" cxnId="{8EEF58ED-ED40-4850-9E47-A87E0D56FC45}">
      <dgm:prSet/>
      <dgm:spPr/>
      <dgm:t>
        <a:bodyPr/>
        <a:lstStyle/>
        <a:p>
          <a:endParaRPr lang="ru-RU"/>
        </a:p>
      </dgm:t>
    </dgm:pt>
    <dgm:pt modelId="{A5C99BE3-4D64-4E7A-B18B-8B213C86CDEC}">
      <dgm:prSet phldrT="[Текст]" custT="1"/>
      <dgm:spPr>
        <a:solidFill>
          <a:srgbClr val="00B7D0">
            <a:alpha val="26667"/>
          </a:srgbClr>
        </a:solidFill>
      </dgm:spPr>
      <dgm:t>
        <a:bodyPr/>
        <a:lstStyle/>
        <a:p>
          <a:r>
            <a:rPr lang="ru-RU" sz="1400" b="1" dirty="0"/>
            <a:t>ТАМ</a:t>
          </a:r>
        </a:p>
        <a:p>
          <a:r>
            <a:rPr lang="ru-RU" sz="1000" b="1" dirty="0"/>
            <a:t>Перспектива</a:t>
          </a:r>
        </a:p>
      </dgm:t>
    </dgm:pt>
    <dgm:pt modelId="{A4593E7A-F82E-4547-8497-D80A9A76C689}" type="parTrans" cxnId="{B97D2851-367A-4938-8643-3E77186B6344}">
      <dgm:prSet/>
      <dgm:spPr/>
      <dgm:t>
        <a:bodyPr/>
        <a:lstStyle/>
        <a:p>
          <a:endParaRPr lang="ru-RU"/>
        </a:p>
      </dgm:t>
    </dgm:pt>
    <dgm:pt modelId="{8D36F347-D085-46EA-AEC9-0A960CB6B522}" type="sibTrans" cxnId="{B97D2851-367A-4938-8643-3E77186B6344}">
      <dgm:prSet/>
      <dgm:spPr/>
      <dgm:t>
        <a:bodyPr/>
        <a:lstStyle/>
        <a:p>
          <a:endParaRPr lang="ru-RU"/>
        </a:p>
      </dgm:t>
    </dgm:pt>
    <dgm:pt modelId="{37AF65A7-7E5E-427D-BA82-D110CBC1AE77}">
      <dgm:prSet phldrT="[Текст]" custT="1"/>
      <dgm:spPr>
        <a:solidFill>
          <a:srgbClr val="00B7D0"/>
        </a:solidFill>
      </dgm:spPr>
      <dgm:t>
        <a:bodyPr/>
        <a:lstStyle/>
        <a:p>
          <a:r>
            <a:rPr lang="en-US" sz="1400" b="1" dirty="0"/>
            <a:t>SAM</a:t>
          </a:r>
        </a:p>
        <a:p>
          <a:r>
            <a:rPr lang="ru-RU" sz="1000" b="1" dirty="0"/>
            <a:t>Стратегия и конкуренты</a:t>
          </a:r>
        </a:p>
      </dgm:t>
    </dgm:pt>
    <dgm:pt modelId="{A91712B4-A4DF-46F2-92C7-132C3C82EDE0}" type="parTrans" cxnId="{248E7D37-95DD-452F-83CF-84C543A0A9C0}">
      <dgm:prSet/>
      <dgm:spPr/>
      <dgm:t>
        <a:bodyPr/>
        <a:lstStyle/>
        <a:p>
          <a:endParaRPr lang="ru-RU"/>
        </a:p>
      </dgm:t>
    </dgm:pt>
    <dgm:pt modelId="{04BA4D13-6294-4853-B366-8AAB9E2B6027}" type="sibTrans" cxnId="{248E7D37-95DD-452F-83CF-84C543A0A9C0}">
      <dgm:prSet/>
      <dgm:spPr/>
      <dgm:t>
        <a:bodyPr/>
        <a:lstStyle/>
        <a:p>
          <a:endParaRPr lang="ru-RU"/>
        </a:p>
      </dgm:t>
    </dgm:pt>
    <dgm:pt modelId="{4B8D2A1B-1AF5-4C7B-861F-7B6A3BC87275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en-US" sz="1400" b="1" dirty="0"/>
            <a:t>SOM</a:t>
          </a:r>
        </a:p>
        <a:p>
          <a:r>
            <a:rPr lang="ru-RU" sz="1000" b="1" dirty="0"/>
            <a:t>Тактика</a:t>
          </a:r>
        </a:p>
      </dgm:t>
    </dgm:pt>
    <dgm:pt modelId="{1D539D50-E2A1-498F-B9B3-68DE08EFC708}" type="parTrans" cxnId="{129E51AC-1D83-4B42-BEEE-07D8BED6C60E}">
      <dgm:prSet/>
      <dgm:spPr/>
      <dgm:t>
        <a:bodyPr/>
        <a:lstStyle/>
        <a:p>
          <a:endParaRPr lang="ru-RU"/>
        </a:p>
      </dgm:t>
    </dgm:pt>
    <dgm:pt modelId="{D0B8BD9E-20C1-4484-A250-52655C0BA592}" type="sibTrans" cxnId="{129E51AC-1D83-4B42-BEEE-07D8BED6C60E}">
      <dgm:prSet/>
      <dgm:spPr/>
      <dgm:t>
        <a:bodyPr/>
        <a:lstStyle/>
        <a:p>
          <a:endParaRPr lang="ru-RU"/>
        </a:p>
      </dgm:t>
    </dgm:pt>
    <dgm:pt modelId="{0AA7055B-6A39-42CE-9DAA-F774E35C7CE0}" type="pres">
      <dgm:prSet presAssocID="{55BFBAC8-337F-499E-9BC4-6FD1736C15A7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C414194-CF75-48E5-A718-61A934C9264C}" type="pres">
      <dgm:prSet presAssocID="{55BFBAC8-337F-499E-9BC4-6FD1736C15A7}" presName="comp1" presStyleCnt="0"/>
      <dgm:spPr/>
    </dgm:pt>
    <dgm:pt modelId="{A493D662-2D6B-4213-8BCC-C3E77744DC58}" type="pres">
      <dgm:prSet presAssocID="{55BFBAC8-337F-499E-9BC4-6FD1736C15A7}" presName="circle1" presStyleLbl="node1" presStyleIdx="0" presStyleCnt="4"/>
      <dgm:spPr/>
      <dgm:t>
        <a:bodyPr/>
        <a:lstStyle/>
        <a:p>
          <a:endParaRPr lang="ru-RU"/>
        </a:p>
      </dgm:t>
    </dgm:pt>
    <dgm:pt modelId="{E9939ED1-4562-48D9-BE1C-4783B0C5CCC3}" type="pres">
      <dgm:prSet presAssocID="{55BFBAC8-337F-499E-9BC4-6FD1736C15A7}" presName="c1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8272D6-E575-4238-A0D6-5D8B76F9C1BD}" type="pres">
      <dgm:prSet presAssocID="{55BFBAC8-337F-499E-9BC4-6FD1736C15A7}" presName="comp2" presStyleCnt="0"/>
      <dgm:spPr/>
    </dgm:pt>
    <dgm:pt modelId="{71F9D321-AD24-4B2F-9858-808383740F5B}" type="pres">
      <dgm:prSet presAssocID="{55BFBAC8-337F-499E-9BC4-6FD1736C15A7}" presName="circle2" presStyleLbl="node1" presStyleIdx="1" presStyleCnt="4"/>
      <dgm:spPr/>
      <dgm:t>
        <a:bodyPr/>
        <a:lstStyle/>
        <a:p>
          <a:endParaRPr lang="ru-RU"/>
        </a:p>
      </dgm:t>
    </dgm:pt>
    <dgm:pt modelId="{1BAB291C-2D12-4C6C-AF57-8F3D2971ECEF}" type="pres">
      <dgm:prSet presAssocID="{55BFBAC8-337F-499E-9BC4-6FD1736C15A7}" presName="c2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9134C8-35FA-4C35-943A-88376E3E58B3}" type="pres">
      <dgm:prSet presAssocID="{55BFBAC8-337F-499E-9BC4-6FD1736C15A7}" presName="comp3" presStyleCnt="0"/>
      <dgm:spPr/>
    </dgm:pt>
    <dgm:pt modelId="{F4F73ED0-32D2-41A1-B72D-C2D81FC80C1A}" type="pres">
      <dgm:prSet presAssocID="{55BFBAC8-337F-499E-9BC4-6FD1736C15A7}" presName="circle3" presStyleLbl="node1" presStyleIdx="2" presStyleCnt="4"/>
      <dgm:spPr/>
      <dgm:t>
        <a:bodyPr/>
        <a:lstStyle/>
        <a:p>
          <a:endParaRPr lang="ru-RU"/>
        </a:p>
      </dgm:t>
    </dgm:pt>
    <dgm:pt modelId="{2C29A3DA-C316-42BB-A5C2-535CBF0E275C}" type="pres">
      <dgm:prSet presAssocID="{55BFBAC8-337F-499E-9BC4-6FD1736C15A7}" presName="c3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275A94-14E9-4F05-A906-105908E0C9A4}" type="pres">
      <dgm:prSet presAssocID="{55BFBAC8-337F-499E-9BC4-6FD1736C15A7}" presName="comp4" presStyleCnt="0"/>
      <dgm:spPr/>
    </dgm:pt>
    <dgm:pt modelId="{C12AB981-CE2A-46AD-A1EC-BC438E315F66}" type="pres">
      <dgm:prSet presAssocID="{55BFBAC8-337F-499E-9BC4-6FD1736C15A7}" presName="circle4" presStyleLbl="node1" presStyleIdx="3" presStyleCnt="4"/>
      <dgm:spPr/>
      <dgm:t>
        <a:bodyPr/>
        <a:lstStyle/>
        <a:p>
          <a:endParaRPr lang="ru-RU"/>
        </a:p>
      </dgm:t>
    </dgm:pt>
    <dgm:pt modelId="{35FD8772-767A-40C1-9DBC-28B8FDCDD168}" type="pres">
      <dgm:prSet presAssocID="{55BFBAC8-337F-499E-9BC4-6FD1736C15A7}" presName="c4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B3A19EA-1B33-4E40-AF35-37E7FC70A5A9}" type="presOf" srcId="{A5C99BE3-4D64-4E7A-B18B-8B213C86CDEC}" destId="{71F9D321-AD24-4B2F-9858-808383740F5B}" srcOrd="0" destOrd="0" presId="urn:microsoft.com/office/officeart/2005/8/layout/venn2"/>
    <dgm:cxn modelId="{8FB9B805-005E-438B-90F6-4C544F728267}" type="presOf" srcId="{4B8D2A1B-1AF5-4C7B-861F-7B6A3BC87275}" destId="{C12AB981-CE2A-46AD-A1EC-BC438E315F66}" srcOrd="0" destOrd="0" presId="urn:microsoft.com/office/officeart/2005/8/layout/venn2"/>
    <dgm:cxn modelId="{F6294063-0DC6-44C5-AB8B-05A806FC3643}" type="presOf" srcId="{A5C99BE3-4D64-4E7A-B18B-8B213C86CDEC}" destId="{1BAB291C-2D12-4C6C-AF57-8F3D2971ECEF}" srcOrd="1" destOrd="0" presId="urn:microsoft.com/office/officeart/2005/8/layout/venn2"/>
    <dgm:cxn modelId="{77974610-95C7-432D-9659-A3DC12973D65}" type="presOf" srcId="{37AF65A7-7E5E-427D-BA82-D110CBC1AE77}" destId="{2C29A3DA-C316-42BB-A5C2-535CBF0E275C}" srcOrd="1" destOrd="0" presId="urn:microsoft.com/office/officeart/2005/8/layout/venn2"/>
    <dgm:cxn modelId="{4E4167A8-833C-4E6B-8AAA-8CC19B4C5519}" type="presOf" srcId="{0818C206-01D3-42CA-8284-93BDB68F62D6}" destId="{A493D662-2D6B-4213-8BCC-C3E77744DC58}" srcOrd="0" destOrd="0" presId="urn:microsoft.com/office/officeart/2005/8/layout/venn2"/>
    <dgm:cxn modelId="{248E7D37-95DD-452F-83CF-84C543A0A9C0}" srcId="{55BFBAC8-337F-499E-9BC4-6FD1736C15A7}" destId="{37AF65A7-7E5E-427D-BA82-D110CBC1AE77}" srcOrd="2" destOrd="0" parTransId="{A91712B4-A4DF-46F2-92C7-132C3C82EDE0}" sibTransId="{04BA4D13-6294-4853-B366-8AAB9E2B6027}"/>
    <dgm:cxn modelId="{3DF9930E-008C-43BA-A3AF-4863D09FAE9C}" type="presOf" srcId="{55BFBAC8-337F-499E-9BC4-6FD1736C15A7}" destId="{0AA7055B-6A39-42CE-9DAA-F774E35C7CE0}" srcOrd="0" destOrd="0" presId="urn:microsoft.com/office/officeart/2005/8/layout/venn2"/>
    <dgm:cxn modelId="{129E51AC-1D83-4B42-BEEE-07D8BED6C60E}" srcId="{55BFBAC8-337F-499E-9BC4-6FD1736C15A7}" destId="{4B8D2A1B-1AF5-4C7B-861F-7B6A3BC87275}" srcOrd="3" destOrd="0" parTransId="{1D539D50-E2A1-498F-B9B3-68DE08EFC708}" sibTransId="{D0B8BD9E-20C1-4484-A250-52655C0BA592}"/>
    <dgm:cxn modelId="{80054AAA-CC56-4DE8-AC81-F2ACA325F6F6}" type="presOf" srcId="{37AF65A7-7E5E-427D-BA82-D110CBC1AE77}" destId="{F4F73ED0-32D2-41A1-B72D-C2D81FC80C1A}" srcOrd="0" destOrd="0" presId="urn:microsoft.com/office/officeart/2005/8/layout/venn2"/>
    <dgm:cxn modelId="{EDA52304-46AB-4F72-9170-3B6A3489704A}" type="presOf" srcId="{4B8D2A1B-1AF5-4C7B-861F-7B6A3BC87275}" destId="{35FD8772-767A-40C1-9DBC-28B8FDCDD168}" srcOrd="1" destOrd="0" presId="urn:microsoft.com/office/officeart/2005/8/layout/venn2"/>
    <dgm:cxn modelId="{8EEF58ED-ED40-4850-9E47-A87E0D56FC45}" srcId="{55BFBAC8-337F-499E-9BC4-6FD1736C15A7}" destId="{0818C206-01D3-42CA-8284-93BDB68F62D6}" srcOrd="0" destOrd="0" parTransId="{65C436CB-08E6-49C1-9A79-4071A8440CCD}" sibTransId="{258EF059-92CE-48A0-996D-F2A8DF2C303D}"/>
    <dgm:cxn modelId="{B97D2851-367A-4938-8643-3E77186B6344}" srcId="{55BFBAC8-337F-499E-9BC4-6FD1736C15A7}" destId="{A5C99BE3-4D64-4E7A-B18B-8B213C86CDEC}" srcOrd="1" destOrd="0" parTransId="{A4593E7A-F82E-4547-8497-D80A9A76C689}" sibTransId="{8D36F347-D085-46EA-AEC9-0A960CB6B522}"/>
    <dgm:cxn modelId="{79BDBA10-9711-4BDA-98AB-B479F1DBA428}" type="presOf" srcId="{0818C206-01D3-42CA-8284-93BDB68F62D6}" destId="{E9939ED1-4562-48D9-BE1C-4783B0C5CCC3}" srcOrd="1" destOrd="0" presId="urn:microsoft.com/office/officeart/2005/8/layout/venn2"/>
    <dgm:cxn modelId="{B6D11E35-FAF3-4A5C-8823-A5CE05A4B7DD}" type="presParOf" srcId="{0AA7055B-6A39-42CE-9DAA-F774E35C7CE0}" destId="{BC414194-CF75-48E5-A718-61A934C9264C}" srcOrd="0" destOrd="0" presId="urn:microsoft.com/office/officeart/2005/8/layout/venn2"/>
    <dgm:cxn modelId="{E16FA340-5987-40C2-9028-17EA3E4E500E}" type="presParOf" srcId="{BC414194-CF75-48E5-A718-61A934C9264C}" destId="{A493D662-2D6B-4213-8BCC-C3E77744DC58}" srcOrd="0" destOrd="0" presId="urn:microsoft.com/office/officeart/2005/8/layout/venn2"/>
    <dgm:cxn modelId="{E4336096-ABDB-41D4-86B6-43392E9EDFF0}" type="presParOf" srcId="{BC414194-CF75-48E5-A718-61A934C9264C}" destId="{E9939ED1-4562-48D9-BE1C-4783B0C5CCC3}" srcOrd="1" destOrd="0" presId="urn:microsoft.com/office/officeart/2005/8/layout/venn2"/>
    <dgm:cxn modelId="{EA1C85FB-6A8B-453B-ADE0-F910833EF018}" type="presParOf" srcId="{0AA7055B-6A39-42CE-9DAA-F774E35C7CE0}" destId="{2D8272D6-E575-4238-A0D6-5D8B76F9C1BD}" srcOrd="1" destOrd="0" presId="urn:microsoft.com/office/officeart/2005/8/layout/venn2"/>
    <dgm:cxn modelId="{1B8F0A16-227E-4617-9D04-33639448D90E}" type="presParOf" srcId="{2D8272D6-E575-4238-A0D6-5D8B76F9C1BD}" destId="{71F9D321-AD24-4B2F-9858-808383740F5B}" srcOrd="0" destOrd="0" presId="urn:microsoft.com/office/officeart/2005/8/layout/venn2"/>
    <dgm:cxn modelId="{F9CA43EA-8D6D-4C24-A20B-9F83BF92911F}" type="presParOf" srcId="{2D8272D6-E575-4238-A0D6-5D8B76F9C1BD}" destId="{1BAB291C-2D12-4C6C-AF57-8F3D2971ECEF}" srcOrd="1" destOrd="0" presId="urn:microsoft.com/office/officeart/2005/8/layout/venn2"/>
    <dgm:cxn modelId="{46D5F971-788F-4D6B-9B34-974BE6CD6B54}" type="presParOf" srcId="{0AA7055B-6A39-42CE-9DAA-F774E35C7CE0}" destId="{7B9134C8-35FA-4C35-943A-88376E3E58B3}" srcOrd="2" destOrd="0" presId="urn:microsoft.com/office/officeart/2005/8/layout/venn2"/>
    <dgm:cxn modelId="{A0E9E59E-8445-4972-BE89-9E5E8246D0D1}" type="presParOf" srcId="{7B9134C8-35FA-4C35-943A-88376E3E58B3}" destId="{F4F73ED0-32D2-41A1-B72D-C2D81FC80C1A}" srcOrd="0" destOrd="0" presId="urn:microsoft.com/office/officeart/2005/8/layout/venn2"/>
    <dgm:cxn modelId="{3735A40F-4CF1-4CE8-8BA4-C614759981A2}" type="presParOf" srcId="{7B9134C8-35FA-4C35-943A-88376E3E58B3}" destId="{2C29A3DA-C316-42BB-A5C2-535CBF0E275C}" srcOrd="1" destOrd="0" presId="urn:microsoft.com/office/officeart/2005/8/layout/venn2"/>
    <dgm:cxn modelId="{158A5812-A9EB-4C8A-903D-3B16D1D25239}" type="presParOf" srcId="{0AA7055B-6A39-42CE-9DAA-F774E35C7CE0}" destId="{92275A94-14E9-4F05-A906-105908E0C9A4}" srcOrd="3" destOrd="0" presId="urn:microsoft.com/office/officeart/2005/8/layout/venn2"/>
    <dgm:cxn modelId="{AD76E7CF-21AD-4FB6-9B09-55B9B127A182}" type="presParOf" srcId="{92275A94-14E9-4F05-A906-105908E0C9A4}" destId="{C12AB981-CE2A-46AD-A1EC-BC438E315F66}" srcOrd="0" destOrd="0" presId="urn:microsoft.com/office/officeart/2005/8/layout/venn2"/>
    <dgm:cxn modelId="{522D2414-E9A9-4585-B0DA-4E594C57DF09}" type="presParOf" srcId="{92275A94-14E9-4F05-A906-105908E0C9A4}" destId="{35FD8772-767A-40C1-9DBC-28B8FDCDD168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E49249E-D487-4D9F-ACF1-780CF7A785B8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1A968E-9660-4770-82EB-9C2FFC889440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Конкуренты Продукты/Услуги</a:t>
          </a:r>
        </a:p>
      </dgm:t>
    </dgm:pt>
    <dgm:pt modelId="{8EC91AB9-3AD1-4E8A-8F62-D1D6051DCB4D}" type="parTrans" cxnId="{66E023AF-539B-4898-A0E2-EB94370B4CDA}">
      <dgm:prSet/>
      <dgm:spPr/>
      <dgm:t>
        <a:bodyPr/>
        <a:lstStyle/>
        <a:p>
          <a:endParaRPr lang="ru-RU"/>
        </a:p>
      </dgm:t>
    </dgm:pt>
    <dgm:pt modelId="{81F95CE4-9DE1-4922-8F2D-89DC118502E3}" type="sibTrans" cxnId="{66E023AF-539B-4898-A0E2-EB94370B4CDA}">
      <dgm:prSet/>
      <dgm:spPr/>
      <dgm:t>
        <a:bodyPr/>
        <a:lstStyle/>
        <a:p>
          <a:endParaRPr lang="ru-RU"/>
        </a:p>
      </dgm:t>
    </dgm:pt>
    <dgm:pt modelId="{377675BF-60C8-4DBD-A646-E86AA93ABE52}">
      <dgm:prSet phldrT="[Текст]"/>
      <dgm:spPr>
        <a:solidFill>
          <a:srgbClr val="A4D4E2"/>
        </a:solidFill>
      </dgm:spPr>
      <dgm:t>
        <a:bodyPr/>
        <a:lstStyle/>
        <a:p>
          <a:endParaRPr lang="ru-RU" dirty="0"/>
        </a:p>
      </dgm:t>
    </dgm:pt>
    <dgm:pt modelId="{A0BB1576-B217-41AC-B04B-812043263E2F}" type="parTrans" cxnId="{86CFDF01-C3AD-45B0-9674-F902E81F7049}">
      <dgm:prSet/>
      <dgm:spPr/>
      <dgm:t>
        <a:bodyPr/>
        <a:lstStyle/>
        <a:p>
          <a:endParaRPr lang="ru-RU"/>
        </a:p>
      </dgm:t>
    </dgm:pt>
    <dgm:pt modelId="{E592E01B-3C16-4704-96C2-BB3FF77DAA95}" type="sibTrans" cxnId="{86CFDF01-C3AD-45B0-9674-F902E81F7049}">
      <dgm:prSet/>
      <dgm:spPr/>
      <dgm:t>
        <a:bodyPr/>
        <a:lstStyle/>
        <a:p>
          <a:endParaRPr lang="ru-RU"/>
        </a:p>
      </dgm:t>
    </dgm:pt>
    <dgm:pt modelId="{FD45624C-83CF-47B9-8EDE-C4DE60E9F279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Фирмы конкуренты</a:t>
          </a:r>
        </a:p>
      </dgm:t>
    </dgm:pt>
    <dgm:pt modelId="{428D7D77-2657-4A75-8BEE-0D5B401B791A}" type="parTrans" cxnId="{9C152D69-1F99-422B-B44A-FE2504F61A2B}">
      <dgm:prSet/>
      <dgm:spPr/>
      <dgm:t>
        <a:bodyPr/>
        <a:lstStyle/>
        <a:p>
          <a:endParaRPr lang="ru-RU"/>
        </a:p>
      </dgm:t>
    </dgm:pt>
    <dgm:pt modelId="{EDE81F11-AFEE-4E1E-81E1-1E15775A9880}" type="sibTrans" cxnId="{9C152D69-1F99-422B-B44A-FE2504F61A2B}">
      <dgm:prSet/>
      <dgm:spPr/>
      <dgm:t>
        <a:bodyPr/>
        <a:lstStyle/>
        <a:p>
          <a:endParaRPr lang="ru-RU"/>
        </a:p>
      </dgm:t>
    </dgm:pt>
    <dgm:pt modelId="{2883D5F5-E7FF-401B-8EC6-F928AFB44B13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 err="1" smtClean="0"/>
            <a:t>РусТехнология</a:t>
          </a:r>
          <a:endParaRPr lang="ru-RU" dirty="0"/>
        </a:p>
      </dgm:t>
    </dgm:pt>
    <dgm:pt modelId="{A6A0B85D-95AC-463F-92D0-B524DCBEA113}" type="parTrans" cxnId="{A3F2D927-0FE1-47AF-90CA-835D2D7A8C57}">
      <dgm:prSet/>
      <dgm:spPr/>
      <dgm:t>
        <a:bodyPr/>
        <a:lstStyle/>
        <a:p>
          <a:endParaRPr lang="ru-RU"/>
        </a:p>
      </dgm:t>
    </dgm:pt>
    <dgm:pt modelId="{8487C7DF-5F3F-497F-AB4E-E023B814B1B5}" type="sibTrans" cxnId="{A3F2D927-0FE1-47AF-90CA-835D2D7A8C57}">
      <dgm:prSet/>
      <dgm:spPr/>
      <dgm:t>
        <a:bodyPr/>
        <a:lstStyle/>
        <a:p>
          <a:endParaRPr lang="ru-RU"/>
        </a:p>
      </dgm:t>
    </dgm:pt>
    <dgm:pt modelId="{C1DCF8D2-41C8-416E-B988-A9BFE3AC37E6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Наши преимущества</a:t>
          </a:r>
        </a:p>
      </dgm:t>
    </dgm:pt>
    <dgm:pt modelId="{B3C04CD2-9904-4D71-967F-DACEEA19A283}" type="parTrans" cxnId="{7D7A5FA2-D674-4026-82D8-FE3468CC2734}">
      <dgm:prSet/>
      <dgm:spPr/>
      <dgm:t>
        <a:bodyPr/>
        <a:lstStyle/>
        <a:p>
          <a:endParaRPr lang="ru-RU"/>
        </a:p>
      </dgm:t>
    </dgm:pt>
    <dgm:pt modelId="{7906EB6D-2218-45CE-B08E-08ED8F228640}" type="sibTrans" cxnId="{7D7A5FA2-D674-4026-82D8-FE3468CC2734}">
      <dgm:prSet/>
      <dgm:spPr/>
      <dgm:t>
        <a:bodyPr/>
        <a:lstStyle/>
        <a:p>
          <a:endParaRPr lang="ru-RU"/>
        </a:p>
      </dgm:t>
    </dgm:pt>
    <dgm:pt modelId="{8C35BD44-1BEF-4152-B737-36207728F3AA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 smtClean="0"/>
            <a:t>Внедрение светодиодов</a:t>
          </a:r>
          <a:endParaRPr lang="ru-RU" dirty="0"/>
        </a:p>
      </dgm:t>
    </dgm:pt>
    <dgm:pt modelId="{B028CB35-9117-4925-8AF8-24A3293B8DBF}" type="parTrans" cxnId="{3AFCDDC2-D56E-479E-99E8-E8392EBEBD1D}">
      <dgm:prSet/>
      <dgm:spPr/>
      <dgm:t>
        <a:bodyPr/>
        <a:lstStyle/>
        <a:p>
          <a:endParaRPr lang="ru-RU"/>
        </a:p>
      </dgm:t>
    </dgm:pt>
    <dgm:pt modelId="{E8E5BCDD-B3A2-4F66-A5C9-1A9AA5A755C2}" type="sibTrans" cxnId="{3AFCDDC2-D56E-479E-99E8-E8392EBEBD1D}">
      <dgm:prSet/>
      <dgm:spPr/>
      <dgm:t>
        <a:bodyPr/>
        <a:lstStyle/>
        <a:p>
          <a:endParaRPr lang="ru-RU"/>
        </a:p>
      </dgm:t>
    </dgm:pt>
    <dgm:pt modelId="{E9C0C10C-D089-4C45-8689-1A221423929E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 smtClean="0"/>
            <a:t>Внедрение сенсорных датчиков с голосовым помощником</a:t>
          </a:r>
          <a:endParaRPr lang="ru-RU" dirty="0"/>
        </a:p>
      </dgm:t>
    </dgm:pt>
    <dgm:pt modelId="{822B20DA-FB00-4A46-8CE0-F3C6EED0DDE1}" type="parTrans" cxnId="{C4C27379-214C-4DD4-B0D3-D0E654A38009}">
      <dgm:prSet/>
      <dgm:spPr/>
      <dgm:t>
        <a:bodyPr/>
        <a:lstStyle/>
        <a:p>
          <a:endParaRPr lang="ru-RU"/>
        </a:p>
      </dgm:t>
    </dgm:pt>
    <dgm:pt modelId="{A1EB79CB-B3A8-4F09-9DB4-1F4178D14251}" type="sibTrans" cxnId="{C4C27379-214C-4DD4-B0D3-D0E654A38009}">
      <dgm:prSet/>
      <dgm:spPr/>
      <dgm:t>
        <a:bodyPr/>
        <a:lstStyle/>
        <a:p>
          <a:endParaRPr lang="ru-RU"/>
        </a:p>
      </dgm:t>
    </dgm:pt>
    <dgm:pt modelId="{1F14CB8E-6ECB-44CE-A051-A8BC0280A57B}">
      <dgm:prSet/>
      <dgm:spPr/>
      <dgm:t>
        <a:bodyPr/>
        <a:lstStyle/>
        <a:p>
          <a:r>
            <a:rPr lang="en-US" dirty="0" smtClean="0"/>
            <a:t>Smart Price</a:t>
          </a:r>
          <a:endParaRPr lang="ru-RU" dirty="0"/>
        </a:p>
      </dgm:t>
    </dgm:pt>
    <dgm:pt modelId="{E6F710E4-5E00-44B1-827C-47A8BD7A0CD5}" type="parTrans" cxnId="{2DB5FE3D-4FFB-4C45-A243-040AB37D02F3}">
      <dgm:prSet/>
      <dgm:spPr/>
      <dgm:t>
        <a:bodyPr/>
        <a:lstStyle/>
        <a:p>
          <a:endParaRPr lang="ru-RU"/>
        </a:p>
      </dgm:t>
    </dgm:pt>
    <dgm:pt modelId="{5B25009B-2AC9-4B5D-B57D-C7B2F5E0B73F}" type="sibTrans" cxnId="{2DB5FE3D-4FFB-4C45-A243-040AB37D02F3}">
      <dgm:prSet/>
      <dgm:spPr/>
      <dgm:t>
        <a:bodyPr/>
        <a:lstStyle/>
        <a:p>
          <a:endParaRPr lang="ru-RU"/>
        </a:p>
      </dgm:t>
    </dgm:pt>
    <dgm:pt modelId="{5F332803-D736-4192-870A-CDDD692769A1}">
      <dgm:prSet/>
      <dgm:spPr/>
      <dgm:t>
        <a:bodyPr/>
        <a:lstStyle/>
        <a:p>
          <a:r>
            <a:rPr lang="ru-RU" smtClean="0"/>
            <a:t>Техносила</a:t>
          </a:r>
          <a:endParaRPr lang="ru-RU" dirty="0"/>
        </a:p>
      </dgm:t>
    </dgm:pt>
    <dgm:pt modelId="{057B3DD2-8DF1-4087-AAC0-98B764126F30}" type="parTrans" cxnId="{BAF0AAB2-7E9A-4DE5-A2E9-219B9EB801D7}">
      <dgm:prSet/>
      <dgm:spPr/>
      <dgm:t>
        <a:bodyPr/>
        <a:lstStyle/>
        <a:p>
          <a:endParaRPr lang="ru-RU"/>
        </a:p>
      </dgm:t>
    </dgm:pt>
    <dgm:pt modelId="{5E3B27B5-757D-48EC-A7D6-1B482746F5AA}" type="sibTrans" cxnId="{BAF0AAB2-7E9A-4DE5-A2E9-219B9EB801D7}">
      <dgm:prSet/>
      <dgm:spPr/>
      <dgm:t>
        <a:bodyPr/>
        <a:lstStyle/>
        <a:p>
          <a:endParaRPr lang="ru-RU"/>
        </a:p>
      </dgm:t>
    </dgm:pt>
    <dgm:pt modelId="{157E5B3A-949D-4C68-B286-9A00A401BA1B}">
      <dgm:prSet/>
      <dgm:spPr/>
      <dgm:t>
        <a:bodyPr/>
        <a:lstStyle/>
        <a:p>
          <a:r>
            <a:rPr lang="ru-RU" dirty="0" smtClean="0"/>
            <a:t>Пилот (80%)</a:t>
          </a:r>
          <a:endParaRPr lang="ru-RU" dirty="0"/>
        </a:p>
      </dgm:t>
    </dgm:pt>
    <dgm:pt modelId="{E09A3049-399A-41A2-9132-8AD27BE33D09}" type="parTrans" cxnId="{791C1D47-131C-4BBE-99FE-A0915D4E91EB}">
      <dgm:prSet/>
      <dgm:spPr/>
    </dgm:pt>
    <dgm:pt modelId="{D2ABB133-03E6-4DC2-96B3-47410B30B0F3}" type="sibTrans" cxnId="{791C1D47-131C-4BBE-99FE-A0915D4E91EB}">
      <dgm:prSet/>
      <dgm:spPr/>
    </dgm:pt>
    <dgm:pt modelId="{8B886ACB-546F-47A7-8352-769D2AFB06C3}">
      <dgm:prSet/>
      <dgm:spPr/>
      <dgm:t>
        <a:bodyPr/>
        <a:lstStyle/>
        <a:p>
          <a:r>
            <a:rPr lang="en-US" dirty="0" err="1" smtClean="0"/>
            <a:t>vormatic</a:t>
          </a:r>
          <a:endParaRPr lang="ru-RU" dirty="0"/>
        </a:p>
      </dgm:t>
    </dgm:pt>
    <dgm:pt modelId="{A7E003F6-D13B-4F72-A00B-7337F0F9E8BF}" type="parTrans" cxnId="{A8A06161-25D8-4D30-BDAA-604FEA6FD617}">
      <dgm:prSet/>
      <dgm:spPr/>
    </dgm:pt>
    <dgm:pt modelId="{A5CF5DDB-ACBC-4766-8610-48B9EC3CD377}" type="sibTrans" cxnId="{A8A06161-25D8-4D30-BDAA-604FEA6FD617}">
      <dgm:prSet/>
      <dgm:spPr/>
    </dgm:pt>
    <dgm:pt modelId="{CA0ACA70-C3D6-4950-A293-826CA31D4D77}" type="pres">
      <dgm:prSet presAssocID="{8E49249E-D487-4D9F-ACF1-780CF7A785B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7421869-CF36-491C-BA53-1F920B19AEB1}" type="pres">
      <dgm:prSet presAssocID="{861A968E-9660-4770-82EB-9C2FFC889440}" presName="composite" presStyleCnt="0"/>
      <dgm:spPr/>
    </dgm:pt>
    <dgm:pt modelId="{69089CAB-F69C-48F1-B73A-68DA3AB2CB28}" type="pres">
      <dgm:prSet presAssocID="{861A968E-9660-4770-82EB-9C2FFC889440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06DAC4-D1DF-4053-8506-5DE426BC8BEF}" type="pres">
      <dgm:prSet presAssocID="{861A968E-9660-4770-82EB-9C2FFC889440}" presName="desTx" presStyleLbl="alignAccFollowNode1" presStyleIdx="0" presStyleCnt="3" custLinFactNeighborX="-103" custLinFactNeighborY="-15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38DDEF-FF29-49EA-B0F6-2B2B7EFBE06A}" type="pres">
      <dgm:prSet presAssocID="{81F95CE4-9DE1-4922-8F2D-89DC118502E3}" presName="space" presStyleCnt="0"/>
      <dgm:spPr/>
    </dgm:pt>
    <dgm:pt modelId="{5458525B-D6B1-444E-BD3E-33F2D6911EC5}" type="pres">
      <dgm:prSet presAssocID="{FD45624C-83CF-47B9-8EDE-C4DE60E9F279}" presName="composite" presStyleCnt="0"/>
      <dgm:spPr/>
    </dgm:pt>
    <dgm:pt modelId="{34E68AF3-FEED-4A3D-869A-6E2B7BBFBA4D}" type="pres">
      <dgm:prSet presAssocID="{FD45624C-83CF-47B9-8EDE-C4DE60E9F279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0F4E5D-F016-41EA-97FB-BF5BA36522C2}" type="pres">
      <dgm:prSet presAssocID="{FD45624C-83CF-47B9-8EDE-C4DE60E9F279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1CCA6C-0CB4-4F35-81EC-2A0957C7E3C7}" type="pres">
      <dgm:prSet presAssocID="{EDE81F11-AFEE-4E1E-81E1-1E15775A9880}" presName="space" presStyleCnt="0"/>
      <dgm:spPr/>
    </dgm:pt>
    <dgm:pt modelId="{157F03D9-AB27-4BEC-A1E6-85F2952B306D}" type="pres">
      <dgm:prSet presAssocID="{C1DCF8D2-41C8-416E-B988-A9BFE3AC37E6}" presName="composite" presStyleCnt="0"/>
      <dgm:spPr/>
    </dgm:pt>
    <dgm:pt modelId="{869E6585-1C72-4E82-914E-39E2C4E28665}" type="pres">
      <dgm:prSet presAssocID="{C1DCF8D2-41C8-416E-B988-A9BFE3AC37E6}" presName="parTx" presStyleLbl="alignNode1" presStyleIdx="2" presStyleCnt="3" custLinFactNeighborX="761" custLinFactNeighborY="-82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85A15E-56D2-44B3-8E52-7FFFB1AE2983}" type="pres">
      <dgm:prSet presAssocID="{C1DCF8D2-41C8-416E-B988-A9BFE3AC37E6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355BDFD-4F91-465C-A73C-1B0F7E09C44E}" type="presOf" srcId="{1F14CB8E-6ECB-44CE-A051-A8BC0280A57B}" destId="{400F4E5D-F016-41EA-97FB-BF5BA36522C2}" srcOrd="0" destOrd="1" presId="urn:microsoft.com/office/officeart/2005/8/layout/hList1"/>
    <dgm:cxn modelId="{1D7A2347-BB2A-48C8-9FB2-6A622DA24F4A}" type="presOf" srcId="{8E49249E-D487-4D9F-ACF1-780CF7A785B8}" destId="{CA0ACA70-C3D6-4950-A293-826CA31D4D77}" srcOrd="0" destOrd="0" presId="urn:microsoft.com/office/officeart/2005/8/layout/hList1"/>
    <dgm:cxn modelId="{C7CDAD10-C2DF-46CB-903C-336750ED5C57}" type="presOf" srcId="{C1DCF8D2-41C8-416E-B988-A9BFE3AC37E6}" destId="{869E6585-1C72-4E82-914E-39E2C4E28665}" srcOrd="0" destOrd="0" presId="urn:microsoft.com/office/officeart/2005/8/layout/hList1"/>
    <dgm:cxn modelId="{57EC81AD-43C9-48BB-90A9-1DF15679D829}" type="presOf" srcId="{8C35BD44-1BEF-4152-B737-36207728F3AA}" destId="{0C85A15E-56D2-44B3-8E52-7FFFB1AE2983}" srcOrd="0" destOrd="0" presId="urn:microsoft.com/office/officeart/2005/8/layout/hList1"/>
    <dgm:cxn modelId="{791C1D47-131C-4BBE-99FE-A0915D4E91EB}" srcId="{FD45624C-83CF-47B9-8EDE-C4DE60E9F279}" destId="{157E5B3A-949D-4C68-B286-9A00A401BA1B}" srcOrd="3" destOrd="0" parTransId="{E09A3049-399A-41A2-9132-8AD27BE33D09}" sibTransId="{D2ABB133-03E6-4DC2-96B3-47410B30B0F3}"/>
    <dgm:cxn modelId="{8BE43DFB-D891-4635-84D8-950FD17CD4DB}" type="presOf" srcId="{2883D5F5-E7FF-401B-8EC6-F928AFB44B13}" destId="{400F4E5D-F016-41EA-97FB-BF5BA36522C2}" srcOrd="0" destOrd="0" presId="urn:microsoft.com/office/officeart/2005/8/layout/hList1"/>
    <dgm:cxn modelId="{E7CDB769-2E67-41E7-ADA7-18AC16BBE1A5}" type="presOf" srcId="{5F332803-D736-4192-870A-CDDD692769A1}" destId="{400F4E5D-F016-41EA-97FB-BF5BA36522C2}" srcOrd="0" destOrd="2" presId="urn:microsoft.com/office/officeart/2005/8/layout/hList1"/>
    <dgm:cxn modelId="{2DB5FE3D-4FFB-4C45-A243-040AB37D02F3}" srcId="{FD45624C-83CF-47B9-8EDE-C4DE60E9F279}" destId="{1F14CB8E-6ECB-44CE-A051-A8BC0280A57B}" srcOrd="1" destOrd="0" parTransId="{E6F710E4-5E00-44B1-827C-47A8BD7A0CD5}" sibTransId="{5B25009B-2AC9-4B5D-B57D-C7B2F5E0B73F}"/>
    <dgm:cxn modelId="{7D7A5FA2-D674-4026-82D8-FE3468CC2734}" srcId="{8E49249E-D487-4D9F-ACF1-780CF7A785B8}" destId="{C1DCF8D2-41C8-416E-B988-A9BFE3AC37E6}" srcOrd="2" destOrd="0" parTransId="{B3C04CD2-9904-4D71-967F-DACEEA19A283}" sibTransId="{7906EB6D-2218-45CE-B08E-08ED8F228640}"/>
    <dgm:cxn modelId="{FD089DF5-FA60-417D-9198-514311347B43}" type="presOf" srcId="{E9C0C10C-D089-4C45-8689-1A221423929E}" destId="{0C85A15E-56D2-44B3-8E52-7FFFB1AE2983}" srcOrd="0" destOrd="1" presId="urn:microsoft.com/office/officeart/2005/8/layout/hList1"/>
    <dgm:cxn modelId="{F73FD3F7-4E5A-4E25-954E-7851CC59C7F3}" type="presOf" srcId="{157E5B3A-949D-4C68-B286-9A00A401BA1B}" destId="{400F4E5D-F016-41EA-97FB-BF5BA36522C2}" srcOrd="0" destOrd="3" presId="urn:microsoft.com/office/officeart/2005/8/layout/hList1"/>
    <dgm:cxn modelId="{2774B62A-40B9-4A47-9937-8E54AD992DF6}" type="presOf" srcId="{8B886ACB-546F-47A7-8352-769D2AFB06C3}" destId="{400F4E5D-F016-41EA-97FB-BF5BA36522C2}" srcOrd="0" destOrd="4" presId="urn:microsoft.com/office/officeart/2005/8/layout/hList1"/>
    <dgm:cxn modelId="{86CFDF01-C3AD-45B0-9674-F902E81F7049}" srcId="{861A968E-9660-4770-82EB-9C2FFC889440}" destId="{377675BF-60C8-4DBD-A646-E86AA93ABE52}" srcOrd="0" destOrd="0" parTransId="{A0BB1576-B217-41AC-B04B-812043263E2F}" sibTransId="{E592E01B-3C16-4704-96C2-BB3FF77DAA95}"/>
    <dgm:cxn modelId="{9C152D69-1F99-422B-B44A-FE2504F61A2B}" srcId="{8E49249E-D487-4D9F-ACF1-780CF7A785B8}" destId="{FD45624C-83CF-47B9-8EDE-C4DE60E9F279}" srcOrd="1" destOrd="0" parTransId="{428D7D77-2657-4A75-8BEE-0D5B401B791A}" sibTransId="{EDE81F11-AFEE-4E1E-81E1-1E15775A9880}"/>
    <dgm:cxn modelId="{C4C27379-214C-4DD4-B0D3-D0E654A38009}" srcId="{C1DCF8D2-41C8-416E-B988-A9BFE3AC37E6}" destId="{E9C0C10C-D089-4C45-8689-1A221423929E}" srcOrd="1" destOrd="0" parTransId="{822B20DA-FB00-4A46-8CE0-F3C6EED0DDE1}" sibTransId="{A1EB79CB-B3A8-4F09-9DB4-1F4178D14251}"/>
    <dgm:cxn modelId="{A3F2D927-0FE1-47AF-90CA-835D2D7A8C57}" srcId="{FD45624C-83CF-47B9-8EDE-C4DE60E9F279}" destId="{2883D5F5-E7FF-401B-8EC6-F928AFB44B13}" srcOrd="0" destOrd="0" parTransId="{A6A0B85D-95AC-463F-92D0-B524DCBEA113}" sibTransId="{8487C7DF-5F3F-497F-AB4E-E023B814B1B5}"/>
    <dgm:cxn modelId="{BAF0AAB2-7E9A-4DE5-A2E9-219B9EB801D7}" srcId="{FD45624C-83CF-47B9-8EDE-C4DE60E9F279}" destId="{5F332803-D736-4192-870A-CDDD692769A1}" srcOrd="2" destOrd="0" parTransId="{057B3DD2-8DF1-4087-AAC0-98B764126F30}" sibTransId="{5E3B27B5-757D-48EC-A7D6-1B482746F5AA}"/>
    <dgm:cxn modelId="{F3184E62-9D59-472C-B11B-11B5F96E7083}" type="presOf" srcId="{377675BF-60C8-4DBD-A646-E86AA93ABE52}" destId="{B206DAC4-D1DF-4053-8506-5DE426BC8BEF}" srcOrd="0" destOrd="0" presId="urn:microsoft.com/office/officeart/2005/8/layout/hList1"/>
    <dgm:cxn modelId="{A691D18B-FD88-442B-9309-18DBBE0A0566}" type="presOf" srcId="{FD45624C-83CF-47B9-8EDE-C4DE60E9F279}" destId="{34E68AF3-FEED-4A3D-869A-6E2B7BBFBA4D}" srcOrd="0" destOrd="0" presId="urn:microsoft.com/office/officeart/2005/8/layout/hList1"/>
    <dgm:cxn modelId="{A8A06161-25D8-4D30-BDAA-604FEA6FD617}" srcId="{FD45624C-83CF-47B9-8EDE-C4DE60E9F279}" destId="{8B886ACB-546F-47A7-8352-769D2AFB06C3}" srcOrd="4" destOrd="0" parTransId="{A7E003F6-D13B-4F72-A00B-7337F0F9E8BF}" sibTransId="{A5CF5DDB-ACBC-4766-8610-48B9EC3CD377}"/>
    <dgm:cxn modelId="{9FA10CAC-7371-43B2-86BD-0275B9476B88}" type="presOf" srcId="{861A968E-9660-4770-82EB-9C2FFC889440}" destId="{69089CAB-F69C-48F1-B73A-68DA3AB2CB28}" srcOrd="0" destOrd="0" presId="urn:microsoft.com/office/officeart/2005/8/layout/hList1"/>
    <dgm:cxn modelId="{3AFCDDC2-D56E-479E-99E8-E8392EBEBD1D}" srcId="{C1DCF8D2-41C8-416E-B988-A9BFE3AC37E6}" destId="{8C35BD44-1BEF-4152-B737-36207728F3AA}" srcOrd="0" destOrd="0" parTransId="{B028CB35-9117-4925-8AF8-24A3293B8DBF}" sibTransId="{E8E5BCDD-B3A2-4F66-A5C9-1A9AA5A755C2}"/>
    <dgm:cxn modelId="{66E023AF-539B-4898-A0E2-EB94370B4CDA}" srcId="{8E49249E-D487-4D9F-ACF1-780CF7A785B8}" destId="{861A968E-9660-4770-82EB-9C2FFC889440}" srcOrd="0" destOrd="0" parTransId="{8EC91AB9-3AD1-4E8A-8F62-D1D6051DCB4D}" sibTransId="{81F95CE4-9DE1-4922-8F2D-89DC118502E3}"/>
    <dgm:cxn modelId="{114105FC-0E9F-4091-9A53-9DAA1E7CE84B}" type="presParOf" srcId="{CA0ACA70-C3D6-4950-A293-826CA31D4D77}" destId="{77421869-CF36-491C-BA53-1F920B19AEB1}" srcOrd="0" destOrd="0" presId="urn:microsoft.com/office/officeart/2005/8/layout/hList1"/>
    <dgm:cxn modelId="{E7E780B5-6AF1-401D-84CD-8F27EE499EB9}" type="presParOf" srcId="{77421869-CF36-491C-BA53-1F920B19AEB1}" destId="{69089CAB-F69C-48F1-B73A-68DA3AB2CB28}" srcOrd="0" destOrd="0" presId="urn:microsoft.com/office/officeart/2005/8/layout/hList1"/>
    <dgm:cxn modelId="{A534D67E-16FA-4674-A267-3BC41C58A045}" type="presParOf" srcId="{77421869-CF36-491C-BA53-1F920B19AEB1}" destId="{B206DAC4-D1DF-4053-8506-5DE426BC8BEF}" srcOrd="1" destOrd="0" presId="urn:microsoft.com/office/officeart/2005/8/layout/hList1"/>
    <dgm:cxn modelId="{271A7AC8-0415-43D2-9D6B-B68570A7907B}" type="presParOf" srcId="{CA0ACA70-C3D6-4950-A293-826CA31D4D77}" destId="{4538DDEF-FF29-49EA-B0F6-2B2B7EFBE06A}" srcOrd="1" destOrd="0" presId="urn:microsoft.com/office/officeart/2005/8/layout/hList1"/>
    <dgm:cxn modelId="{5D030334-9C84-4F40-AB6A-848E981A3364}" type="presParOf" srcId="{CA0ACA70-C3D6-4950-A293-826CA31D4D77}" destId="{5458525B-D6B1-444E-BD3E-33F2D6911EC5}" srcOrd="2" destOrd="0" presId="urn:microsoft.com/office/officeart/2005/8/layout/hList1"/>
    <dgm:cxn modelId="{B0734314-B25B-42A4-8A3A-907223D2B18F}" type="presParOf" srcId="{5458525B-D6B1-444E-BD3E-33F2D6911EC5}" destId="{34E68AF3-FEED-4A3D-869A-6E2B7BBFBA4D}" srcOrd="0" destOrd="0" presId="urn:microsoft.com/office/officeart/2005/8/layout/hList1"/>
    <dgm:cxn modelId="{4322457E-EE35-4FAE-89E6-90461ED4989C}" type="presParOf" srcId="{5458525B-D6B1-444E-BD3E-33F2D6911EC5}" destId="{400F4E5D-F016-41EA-97FB-BF5BA36522C2}" srcOrd="1" destOrd="0" presId="urn:microsoft.com/office/officeart/2005/8/layout/hList1"/>
    <dgm:cxn modelId="{AD6D8B9A-6CB4-4C9D-843F-971897AFEA39}" type="presParOf" srcId="{CA0ACA70-C3D6-4950-A293-826CA31D4D77}" destId="{DE1CCA6C-0CB4-4F35-81EC-2A0957C7E3C7}" srcOrd="3" destOrd="0" presId="urn:microsoft.com/office/officeart/2005/8/layout/hList1"/>
    <dgm:cxn modelId="{D8658129-E005-4778-92D0-5A0C4A62DF0E}" type="presParOf" srcId="{CA0ACA70-C3D6-4950-A293-826CA31D4D77}" destId="{157F03D9-AB27-4BEC-A1E6-85F2952B306D}" srcOrd="4" destOrd="0" presId="urn:microsoft.com/office/officeart/2005/8/layout/hList1"/>
    <dgm:cxn modelId="{E1F24EE5-70A5-40E1-A999-971BCA1EA43E}" type="presParOf" srcId="{157F03D9-AB27-4BEC-A1E6-85F2952B306D}" destId="{869E6585-1C72-4E82-914E-39E2C4E28665}" srcOrd="0" destOrd="0" presId="urn:microsoft.com/office/officeart/2005/8/layout/hList1"/>
    <dgm:cxn modelId="{4FC86286-A80B-4A94-9EE4-89DEA0A099D4}" type="presParOf" srcId="{157F03D9-AB27-4BEC-A1E6-85F2952B306D}" destId="{0C85A15E-56D2-44B3-8E52-7FFFB1AE298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74BE2A-CEEC-4ADA-B641-ABA1F5F10AA0}">
      <dsp:nvSpPr>
        <dsp:cNvPr id="0" name=""/>
        <dsp:cNvSpPr/>
      </dsp:nvSpPr>
      <dsp:spPr>
        <a:xfrm rot="5400000">
          <a:off x="5895172" y="-2254143"/>
          <a:ext cx="1332392" cy="6175406"/>
        </a:xfrm>
        <a:prstGeom prst="round2SameRect">
          <a:avLst/>
        </a:prstGeom>
        <a:solidFill>
          <a:srgbClr val="A4D4E2"/>
        </a:solidFill>
        <a:ln w="25400" cap="flat" cmpd="sng" algn="ctr">
          <a:solidFill>
            <a:srgbClr val="A4D4E2"/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chemeClr val="hlink"/>
              </a:solidFill>
              <a:latin typeface="Roboto Slab Light"/>
              <a:ea typeface="Roboto Slab Light"/>
              <a:cs typeface="Roboto Slab Light"/>
              <a:sym typeface="Roboto Slab Light"/>
            </a:rPr>
            <a:t>Поиск соответствующего ценника =&gt; неудовлетворенность покупателей</a:t>
          </a:r>
          <a:endParaRPr lang="ru-RU" sz="1600" kern="1200" dirty="0"/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chemeClr val="hlink"/>
              </a:solidFill>
              <a:latin typeface="Roboto Slab Light"/>
              <a:ea typeface="Roboto Slab Light"/>
              <a:cs typeface="Roboto Slab Light"/>
              <a:sym typeface="Roboto Slab Light"/>
            </a:rPr>
            <a:t>Несоответствие цены на полке и на кассе =&gt; жалобы со стороны покупателей</a:t>
          </a:r>
          <a:r>
            <a:rPr lang="en-US" sz="1600" kern="1200" dirty="0" smtClean="0">
              <a:solidFill>
                <a:schemeClr val="hlink"/>
              </a:solidFill>
              <a:latin typeface="Roboto Slab Light"/>
              <a:ea typeface="Roboto Slab Light"/>
              <a:cs typeface="Roboto Slab Light"/>
              <a:sym typeface="Roboto Slab Light"/>
            </a:rPr>
            <a:t> </a:t>
          </a:r>
          <a:r>
            <a:rPr lang="ru-RU" sz="1600" kern="1200" dirty="0" smtClean="0">
              <a:solidFill>
                <a:schemeClr val="hlink"/>
              </a:solidFill>
              <a:latin typeface="Roboto Slab Light"/>
              <a:ea typeface="Roboto Slab Light"/>
              <a:cs typeface="Roboto Slab Light"/>
              <a:sym typeface="Roboto Slab Light"/>
            </a:rPr>
            <a:t>и потеря выручки</a:t>
          </a:r>
          <a:endParaRPr lang="ru-RU" sz="1600" kern="1200" dirty="0"/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chemeClr val="hlink"/>
              </a:solidFill>
              <a:latin typeface="Roboto Slab Light"/>
              <a:ea typeface="Roboto Slab Light"/>
              <a:cs typeface="Roboto Slab Light"/>
              <a:sym typeface="Roboto Slab Light"/>
            </a:rPr>
            <a:t>Невозможность увидеть цену из-за физиологических особенностей =&gt; потеря покупателя</a:t>
          </a:r>
          <a:endParaRPr lang="ru-RU" sz="1600" kern="1200" dirty="0"/>
        </a:p>
      </dsp:txBody>
      <dsp:txXfrm rot="-5400000">
        <a:off x="3473665" y="232406"/>
        <a:ext cx="6110364" cy="1202308"/>
      </dsp:txXfrm>
    </dsp:sp>
    <dsp:sp modelId="{25CE82D9-9946-4501-ADAF-4D9AD60E2680}">
      <dsp:nvSpPr>
        <dsp:cNvPr id="0" name=""/>
        <dsp:cNvSpPr/>
      </dsp:nvSpPr>
      <dsp:spPr>
        <a:xfrm>
          <a:off x="0" y="814"/>
          <a:ext cx="3473665" cy="1665490"/>
        </a:xfrm>
        <a:prstGeom prst="roundRect">
          <a:avLst/>
        </a:prstGeom>
        <a:solidFill>
          <a:srgbClr val="008C9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hlink"/>
              </a:solidFill>
              <a:latin typeface="Roboto Slab"/>
              <a:ea typeface="Roboto Slab"/>
              <a:cs typeface="Roboto Slab"/>
              <a:sym typeface="Roboto Slab"/>
            </a:rPr>
            <a:t>Средние и крупные сети продуктовых, бытовых и косметических магазинов</a:t>
          </a:r>
          <a:endParaRPr lang="ru-RU" sz="2000" kern="1200" dirty="0"/>
        </a:p>
      </dsp:txBody>
      <dsp:txXfrm>
        <a:off x="81303" y="82117"/>
        <a:ext cx="3311059" cy="150288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93D662-2D6B-4213-8BCC-C3E77744DC58}">
      <dsp:nvSpPr>
        <dsp:cNvPr id="0" name=""/>
        <dsp:cNvSpPr/>
      </dsp:nvSpPr>
      <dsp:spPr>
        <a:xfrm>
          <a:off x="488420" y="0"/>
          <a:ext cx="4424007" cy="4424007"/>
        </a:xfrm>
        <a:prstGeom prst="ellipse">
          <a:avLst/>
        </a:prstGeom>
        <a:solidFill>
          <a:srgbClr val="018C9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/>
            <a:t>РАМ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Потенциал</a:t>
          </a:r>
        </a:p>
      </dsp:txBody>
      <dsp:txXfrm>
        <a:off x="2081947" y="221200"/>
        <a:ext cx="1236952" cy="663601"/>
      </dsp:txXfrm>
    </dsp:sp>
    <dsp:sp modelId="{71F9D321-AD24-4B2F-9858-808383740F5B}">
      <dsp:nvSpPr>
        <dsp:cNvPr id="0" name=""/>
        <dsp:cNvSpPr/>
      </dsp:nvSpPr>
      <dsp:spPr>
        <a:xfrm>
          <a:off x="930820" y="884801"/>
          <a:ext cx="3539205" cy="3539205"/>
        </a:xfrm>
        <a:prstGeom prst="ellipse">
          <a:avLst/>
        </a:prstGeom>
        <a:solidFill>
          <a:srgbClr val="00B7D0">
            <a:alpha val="26667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/>
            <a:t>ТАМ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Перспектива</a:t>
          </a:r>
        </a:p>
      </dsp:txBody>
      <dsp:txXfrm>
        <a:off x="2081947" y="1097153"/>
        <a:ext cx="1236952" cy="637057"/>
      </dsp:txXfrm>
    </dsp:sp>
    <dsp:sp modelId="{F4F73ED0-32D2-41A1-B72D-C2D81FC80C1A}">
      <dsp:nvSpPr>
        <dsp:cNvPr id="0" name=""/>
        <dsp:cNvSpPr/>
      </dsp:nvSpPr>
      <dsp:spPr>
        <a:xfrm>
          <a:off x="1373221" y="1769602"/>
          <a:ext cx="2654404" cy="2654404"/>
        </a:xfrm>
        <a:prstGeom prst="ellipse">
          <a:avLst/>
        </a:prstGeom>
        <a:solidFill>
          <a:srgbClr val="00B7D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/>
            <a:t>SAM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Стратегия и конкуренты</a:t>
          </a:r>
        </a:p>
      </dsp:txBody>
      <dsp:txXfrm>
        <a:off x="2081947" y="1968683"/>
        <a:ext cx="1236952" cy="597240"/>
      </dsp:txXfrm>
    </dsp:sp>
    <dsp:sp modelId="{C12AB981-CE2A-46AD-A1EC-BC438E315F66}">
      <dsp:nvSpPr>
        <dsp:cNvPr id="0" name=""/>
        <dsp:cNvSpPr/>
      </dsp:nvSpPr>
      <dsp:spPr>
        <a:xfrm>
          <a:off x="1815622" y="2654404"/>
          <a:ext cx="1769602" cy="1769602"/>
        </a:xfrm>
        <a:prstGeom prst="ellipse">
          <a:avLst/>
        </a:prstGeom>
        <a:solidFill>
          <a:srgbClr val="A4D4E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/>
            <a:t>SOM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Тактика</a:t>
          </a:r>
        </a:p>
      </dsp:txBody>
      <dsp:txXfrm>
        <a:off x="2074774" y="3096804"/>
        <a:ext cx="1251298" cy="88480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089CAB-F69C-48F1-B73A-68DA3AB2CB28}">
      <dsp:nvSpPr>
        <dsp:cNvPr id="0" name=""/>
        <dsp:cNvSpPr/>
      </dsp:nvSpPr>
      <dsp:spPr>
        <a:xfrm>
          <a:off x="3137" y="1182226"/>
          <a:ext cx="3059169" cy="89719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/>
            <a:t>Конкуренты Продукты/Услуги</a:t>
          </a:r>
        </a:p>
      </dsp:txBody>
      <dsp:txXfrm>
        <a:off x="3137" y="1182226"/>
        <a:ext cx="3059169" cy="897196"/>
      </dsp:txXfrm>
    </dsp:sp>
    <dsp:sp modelId="{B206DAC4-D1DF-4053-8506-5DE426BC8BEF}">
      <dsp:nvSpPr>
        <dsp:cNvPr id="0" name=""/>
        <dsp:cNvSpPr/>
      </dsp:nvSpPr>
      <dsp:spPr>
        <a:xfrm>
          <a:off x="0" y="2056176"/>
          <a:ext cx="3059169" cy="1498769"/>
        </a:xfrm>
        <a:prstGeom prst="rect">
          <a:avLst/>
        </a:prstGeom>
        <a:solidFill>
          <a:srgbClr val="A4D4E2"/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684" tIns="138684" rIns="184912" bIns="208026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600" kern="1200" dirty="0"/>
        </a:p>
      </dsp:txBody>
      <dsp:txXfrm>
        <a:off x="0" y="2056176"/>
        <a:ext cx="3059169" cy="1498769"/>
      </dsp:txXfrm>
    </dsp:sp>
    <dsp:sp modelId="{34E68AF3-FEED-4A3D-869A-6E2B7BBFBA4D}">
      <dsp:nvSpPr>
        <dsp:cNvPr id="0" name=""/>
        <dsp:cNvSpPr/>
      </dsp:nvSpPr>
      <dsp:spPr>
        <a:xfrm>
          <a:off x="3490590" y="1182226"/>
          <a:ext cx="3059169" cy="89719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/>
            <a:t>Фирмы конкуренты</a:t>
          </a:r>
        </a:p>
      </dsp:txBody>
      <dsp:txXfrm>
        <a:off x="3490590" y="1182226"/>
        <a:ext cx="3059169" cy="897196"/>
      </dsp:txXfrm>
    </dsp:sp>
    <dsp:sp modelId="{400F4E5D-F016-41EA-97FB-BF5BA36522C2}">
      <dsp:nvSpPr>
        <dsp:cNvPr id="0" name=""/>
        <dsp:cNvSpPr/>
      </dsp:nvSpPr>
      <dsp:spPr>
        <a:xfrm>
          <a:off x="3490590" y="2079422"/>
          <a:ext cx="3059169" cy="1498769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684" tIns="138684" rIns="184912" bIns="208026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600" kern="1200" dirty="0" err="1" smtClean="0"/>
            <a:t>РусТехнология</a:t>
          </a:r>
          <a:endParaRPr lang="ru-RU" sz="2600" kern="1200" dirty="0"/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600" kern="1200" dirty="0" smtClean="0"/>
            <a:t>Smart Price</a:t>
          </a:r>
          <a:endParaRPr lang="ru-RU" sz="2600" kern="1200" dirty="0"/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600" kern="1200" dirty="0" err="1" smtClean="0"/>
            <a:t>Техносила</a:t>
          </a:r>
          <a:endParaRPr lang="ru-RU" sz="2600" kern="1200" dirty="0"/>
        </a:p>
      </dsp:txBody>
      <dsp:txXfrm>
        <a:off x="3490590" y="2079422"/>
        <a:ext cx="3059169" cy="1498769"/>
      </dsp:txXfrm>
    </dsp:sp>
    <dsp:sp modelId="{869E6585-1C72-4E82-914E-39E2C4E28665}">
      <dsp:nvSpPr>
        <dsp:cNvPr id="0" name=""/>
        <dsp:cNvSpPr/>
      </dsp:nvSpPr>
      <dsp:spPr>
        <a:xfrm>
          <a:off x="6981180" y="1174797"/>
          <a:ext cx="3059169" cy="89719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/>
            <a:t>Наши преимущества</a:t>
          </a:r>
        </a:p>
      </dsp:txBody>
      <dsp:txXfrm>
        <a:off x="6981180" y="1174797"/>
        <a:ext cx="3059169" cy="897196"/>
      </dsp:txXfrm>
    </dsp:sp>
    <dsp:sp modelId="{0C85A15E-56D2-44B3-8E52-7FFFB1AE2983}">
      <dsp:nvSpPr>
        <dsp:cNvPr id="0" name=""/>
        <dsp:cNvSpPr/>
      </dsp:nvSpPr>
      <dsp:spPr>
        <a:xfrm>
          <a:off x="6978043" y="2079422"/>
          <a:ext cx="3059169" cy="1498769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684" tIns="138684" rIns="184912" bIns="208026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600" kern="1200"/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600" kern="1200"/>
        </a:p>
      </dsp:txBody>
      <dsp:txXfrm>
        <a:off x="6978043" y="2079422"/>
        <a:ext cx="3059169" cy="14987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F35849-B08D-43CD-8AF4-9665B40F8439}" type="datetimeFigureOut">
              <a:rPr lang="ru-RU" smtClean="0"/>
              <a:pPr/>
              <a:t>19.12.2023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15900" y="801688"/>
            <a:ext cx="7127875" cy="4010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078413"/>
            <a:ext cx="6048375" cy="4811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4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4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70A9F7-5955-4223-9D63-4BEC4803293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0A9F7-5955-4223-9D63-4BEC4803293B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6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1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2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3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4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9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0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1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7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Прямоугольник 231"/>
          <p:cNvSpPr/>
          <p:nvPr/>
        </p:nvSpPr>
        <p:spPr>
          <a:xfrm>
            <a:off x="1151880" y="1686620"/>
            <a:ext cx="6731280" cy="1307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400" dirty="0" smtClean="0"/>
              <a:t>Система электронных ценников</a:t>
            </a:r>
            <a:endParaRPr lang="ru-RU" sz="4400" dirty="0"/>
          </a:p>
        </p:txBody>
      </p:sp>
      <p:sp>
        <p:nvSpPr>
          <p:cNvPr id="233" name="Прямоугольник 232"/>
          <p:cNvSpPr/>
          <p:nvPr/>
        </p:nvSpPr>
        <p:spPr>
          <a:xfrm>
            <a:off x="504000" y="3780000"/>
            <a:ext cx="5435640" cy="882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2500" b="0" strike="noStrike" spc="-1" dirty="0">
              <a:latin typeface="Arial"/>
            </a:endParaRPr>
          </a:p>
        </p:txBody>
      </p:sp>
      <p:sp>
        <p:nvSpPr>
          <p:cNvPr id="4" name="Подзаголовок 6"/>
          <p:cNvSpPr txBox="1">
            <a:spLocks/>
          </p:cNvSpPr>
          <p:nvPr/>
        </p:nvSpPr>
        <p:spPr>
          <a:xfrm>
            <a:off x="2808410" y="3330350"/>
            <a:ext cx="7056438" cy="144914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76225" algn="l"/>
                <a:tab pos="363538" algn="l"/>
                <a:tab pos="727075" algn="l"/>
                <a:tab pos="1090613" algn="l"/>
                <a:tab pos="1454150" algn="l"/>
                <a:tab pos="1817688" algn="l"/>
                <a:tab pos="2182813" algn="l"/>
                <a:tab pos="2546350" algn="l"/>
                <a:tab pos="2909888" algn="l"/>
                <a:tab pos="3273425" algn="l"/>
                <a:tab pos="3636963" algn="l"/>
                <a:tab pos="4000500" algn="l"/>
                <a:tab pos="4365625" algn="l"/>
                <a:tab pos="4729163" algn="l"/>
                <a:tab pos="5092700" algn="l"/>
                <a:tab pos="5456238" algn="l"/>
                <a:tab pos="5821363" algn="l"/>
                <a:tab pos="6184900" algn="l"/>
                <a:tab pos="6548438" algn="l"/>
                <a:tab pos="6911975" algn="l"/>
                <a:tab pos="7275513" algn="l"/>
              </a:tabLst>
              <a:defRPr/>
            </a:pPr>
            <a:endParaRPr kumimoji="0" lang="ru-RU" sz="4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itka Text" pitchFamily="2" charset="0"/>
              <a:ea typeface="MS Gothic" pitchFamily="49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10088580" cy="981072"/>
          </a:xfrm>
        </p:spPr>
        <p:txBody>
          <a:bodyPr lIns="720000"/>
          <a:lstStyle/>
          <a:p>
            <a:r>
              <a:rPr lang="ru-RU" sz="4000" dirty="0">
                <a:latin typeface="+mj-lt"/>
                <a:ea typeface="MS Gothic" pitchFamily="49" charset="-128"/>
              </a:rPr>
              <a:t>Команда проекта</a:t>
            </a:r>
            <a:endParaRPr sz="4000" dirty="0">
              <a:latin typeface="+mj-lt"/>
              <a:ea typeface="MS Gothic" pitchFamily="49" charset="-128"/>
            </a:endParaRPr>
          </a:p>
        </p:txBody>
      </p:sp>
      <p:sp>
        <p:nvSpPr>
          <p:cNvPr id="11" name="Содержимое 2">
            <a:extLst>
              <a:ext uri="{FF2B5EF4-FFF2-40B4-BE49-F238E27FC236}">
                <a16:creationId xmlns:a16="http://schemas.microsoft.com/office/drawing/2014/main" xmlns="" id="{B6BC7D94-11CA-43FA-938D-5F079F0094FB}"/>
              </a:ext>
            </a:extLst>
          </p:cNvPr>
          <p:cNvSpPr txBox="1">
            <a:spLocks/>
          </p:cNvSpPr>
          <p:nvPr/>
        </p:nvSpPr>
        <p:spPr>
          <a:xfrm>
            <a:off x="1111222" y="3692531"/>
            <a:ext cx="2883092" cy="677480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pPr marL="457200" lvl="0" indent="-317500" algn="ctr">
              <a:buClr>
                <a:schemeClr val="dk1"/>
              </a:buClr>
              <a:buSzPts val="1400"/>
              <a:defRPr/>
            </a:pPr>
            <a:r>
              <a:rPr lang="ru-RU" sz="1600" kern="0" dirty="0" smtClean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Сапарова Алина</a:t>
            </a:r>
          </a:p>
          <a:p>
            <a:pPr marL="457200" lvl="0" indent="-317500" algn="ctr">
              <a:buClr>
                <a:schemeClr val="dk1"/>
              </a:buClr>
              <a:buSzPts val="1400"/>
              <a:defRPr/>
            </a:pPr>
            <a:endParaRPr lang="ru-RU" sz="1400" b="1" kern="0" dirty="0" smtClean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-317500" algn="ctr">
              <a:buClr>
                <a:schemeClr val="dk1"/>
              </a:buClr>
              <a:buSzPts val="1400"/>
              <a:defRPr/>
            </a:pPr>
            <a:r>
              <a:rPr lang="ru-RU" sz="1400" b="1" dirty="0" smtClean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Зона ответственности:</a:t>
            </a:r>
          </a:p>
          <a:p>
            <a:pPr marL="457200" lvl="0" indent="-317500" algn="ctr">
              <a:buClr>
                <a:schemeClr val="dk1"/>
              </a:buClr>
              <a:buSzPts val="1400"/>
              <a:defRPr/>
            </a:pPr>
            <a:r>
              <a:rPr lang="ru-RU" sz="1400" dirty="0" smtClean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Оборудование и установка систем</a:t>
            </a:r>
            <a:endParaRPr lang="ru-RU" sz="1400" b="1" dirty="0">
              <a:solidFill>
                <a:srgbClr val="1B1464"/>
              </a:solidFill>
            </a:endParaRPr>
          </a:p>
        </p:txBody>
      </p:sp>
      <p:sp>
        <p:nvSpPr>
          <p:cNvPr id="12" name="Содержимое 2">
            <a:extLst>
              <a:ext uri="{FF2B5EF4-FFF2-40B4-BE49-F238E27FC236}">
                <a16:creationId xmlns:a16="http://schemas.microsoft.com/office/drawing/2014/main" xmlns="" id="{61AAB4EE-FE0B-4358-A46A-E1FC33434142}"/>
              </a:ext>
            </a:extLst>
          </p:cNvPr>
          <p:cNvSpPr txBox="1">
            <a:spLocks/>
          </p:cNvSpPr>
          <p:nvPr/>
        </p:nvSpPr>
        <p:spPr>
          <a:xfrm>
            <a:off x="6111882" y="3621093"/>
            <a:ext cx="2883092" cy="677480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ru-RU" sz="1400" dirty="0" smtClean="0"/>
              <a:t>Решетникова Анастасия</a:t>
            </a:r>
          </a:p>
          <a:p>
            <a:endParaRPr lang="ru-RU" sz="1400" dirty="0" smtClean="0"/>
          </a:p>
          <a:p>
            <a:r>
              <a:rPr lang="ru-RU" sz="1400" b="1" dirty="0" smtClean="0"/>
              <a:t>Зона ответственности: </a:t>
            </a:r>
          </a:p>
          <a:p>
            <a:r>
              <a:rPr lang="ru-RU" sz="1400" dirty="0" smtClean="0"/>
              <a:t>продвижение услуг</a:t>
            </a: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  <p:pic>
        <p:nvPicPr>
          <p:cNvPr id="1026" name="Picture 2" descr="C:\Users\msi\Desktop\t3GupusDKb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1288" y="906449"/>
            <a:ext cx="2000264" cy="2667019"/>
          </a:xfrm>
          <a:prstGeom prst="rect">
            <a:avLst/>
          </a:prstGeom>
          <a:noFill/>
        </p:spPr>
      </p:pic>
      <p:pic>
        <p:nvPicPr>
          <p:cNvPr id="1027" name="Picture 3" descr="C:\Users\msi\Desktop\GEz4Xmn-dMk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26130" y="1049325"/>
            <a:ext cx="2506662" cy="25066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00FFEB6C-B383-4836-8572-A19DC615E985}"/>
              </a:ext>
            </a:extLst>
          </p:cNvPr>
          <p:cNvSpPr txBox="1">
            <a:spLocks/>
          </p:cNvSpPr>
          <p:nvPr/>
        </p:nvSpPr>
        <p:spPr>
          <a:xfrm>
            <a:off x="-246100" y="3049589"/>
            <a:ext cx="10066369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ea typeface="MS Gothic" pitchFamily="49" charset="-128"/>
              </a:rPr>
              <a:t>Решение проблемы</a:t>
            </a: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xmlns="" id="{563D58AA-EDEB-44C6-9646-1513EE9463AD}"/>
              </a:ext>
            </a:extLst>
          </p:cNvPr>
          <p:cNvSpPr txBox="1">
            <a:spLocks/>
          </p:cNvSpPr>
          <p:nvPr/>
        </p:nvSpPr>
        <p:spPr>
          <a:xfrm>
            <a:off x="396842" y="4192597"/>
            <a:ext cx="8890243" cy="988352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r>
              <a:rPr lang="ru-RU" sz="2100" dirty="0" smtClean="0"/>
              <a:t>Внедрение системы электронных ценников с ПО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AEBB18E9-133E-4C90-870A-415F0FFD0691}"/>
              </a:ext>
            </a:extLst>
          </p:cNvPr>
          <p:cNvSpPr txBox="1">
            <a:spLocks/>
          </p:cNvSpPr>
          <p:nvPr/>
        </p:nvSpPr>
        <p:spPr>
          <a:xfrm>
            <a:off x="0" y="263507"/>
            <a:ext cx="10080625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latin typeface="+mj-lt"/>
                <a:ea typeface="MS Gothic" pitchFamily="49" charset="-128"/>
              </a:rPr>
              <a:t>Проблема</a:t>
            </a:r>
          </a:p>
        </p:txBody>
      </p:sp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xmlns="" id="{A3F3CDA1-2F46-4253-98A6-B0F9338B61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2322459967"/>
              </p:ext>
            </p:extLst>
          </p:nvPr>
        </p:nvGraphicFramePr>
        <p:xfrm>
          <a:off x="71760" y="1366240"/>
          <a:ext cx="9649072" cy="16671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192069"/>
            <a:ext cx="10069463" cy="982800"/>
          </a:xfrm>
        </p:spPr>
        <p:txBody>
          <a:bodyPr lIns="720000"/>
          <a:lstStyle/>
          <a:p>
            <a:r>
              <a:rPr lang="ru-RU" sz="4400" dirty="0">
                <a:latin typeface="+mn-lt"/>
              </a:rPr>
              <a:t>О </a:t>
            </a:r>
            <a:r>
              <a:rPr lang="ru-RU" sz="4400" dirty="0" smtClean="0">
                <a:latin typeface="+mn-lt"/>
              </a:rPr>
              <a:t>проекте </a:t>
            </a:r>
            <a:r>
              <a:rPr lang="ru-RU" sz="4400" dirty="0" smtClean="0">
                <a:latin typeface="+mn-lt"/>
              </a:rPr>
              <a:t/>
            </a:r>
            <a:br>
              <a:rPr lang="ru-RU" sz="4400" dirty="0" smtClean="0">
                <a:latin typeface="+mn-lt"/>
              </a:rPr>
            </a:br>
            <a:endParaRPr lang="ru-RU" sz="4400" dirty="0">
              <a:latin typeface="+mn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22005" t="15301" r="651" b="20115"/>
          <a:stretch>
            <a:fillRect/>
          </a:stretch>
        </p:blipFill>
        <p:spPr bwMode="auto">
          <a:xfrm>
            <a:off x="4040180" y="1763705"/>
            <a:ext cx="5572165" cy="25328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 l="27734" t="25000" r="27734" b="15625"/>
          <a:stretch>
            <a:fillRect/>
          </a:stretch>
        </p:blipFill>
        <p:spPr bwMode="auto">
          <a:xfrm>
            <a:off x="611156" y="763573"/>
            <a:ext cx="3115318" cy="21074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 l="24219" t="32292" r="25390" b="6250"/>
          <a:stretch>
            <a:fillRect/>
          </a:stretch>
        </p:blipFill>
        <p:spPr bwMode="auto">
          <a:xfrm>
            <a:off x="611156" y="3192465"/>
            <a:ext cx="3194126" cy="21913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242986"/>
            <a:ext cx="9721080" cy="982800"/>
          </a:xfrm>
        </p:spPr>
        <p:txBody>
          <a:bodyPr lIns="720000"/>
          <a:lstStyle/>
          <a:p>
            <a:r>
              <a:rPr lang="ru-RU" sz="2800" dirty="0">
                <a:ea typeface="MS Gothic" pitchFamily="49" charset="-128"/>
              </a:rPr>
              <a:t>Роль проекта в обеспечении </a:t>
            </a:r>
            <a:r>
              <a:rPr lang="ru-RU" sz="2800" dirty="0" smtClean="0">
                <a:ea typeface="MS Gothic" pitchFamily="49" charset="-128"/>
              </a:rPr>
              <a:t/>
            </a:r>
            <a:br>
              <a:rPr lang="ru-RU" sz="2800" dirty="0" smtClean="0">
                <a:ea typeface="MS Gothic" pitchFamily="49" charset="-128"/>
              </a:rPr>
            </a:br>
            <a:r>
              <a:rPr lang="ru-RU" sz="2800" dirty="0" smtClean="0">
                <a:ea typeface="MS Gothic" pitchFamily="49" charset="-128"/>
              </a:rPr>
              <a:t>технологического суверенитета страны</a:t>
            </a:r>
            <a:endParaRPr sz="2800" dirty="0">
              <a:ea typeface="MS Gothic" pitchFamily="49" charset="-128"/>
            </a:endParaRPr>
          </a:p>
        </p:txBody>
      </p:sp>
      <p:graphicFrame>
        <p:nvGraphicFramePr>
          <p:cNvPr id="3" name="Таблица 4">
            <a:extLst>
              <a:ext uri="{FF2B5EF4-FFF2-40B4-BE49-F238E27FC236}">
                <a16:creationId xmlns:a16="http://schemas.microsoft.com/office/drawing/2014/main" xmlns="" id="{31DEB549-43DE-45C6-A572-2B0C2EDFC2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693917093"/>
              </p:ext>
            </p:extLst>
          </p:nvPr>
        </p:nvGraphicFramePr>
        <p:xfrm>
          <a:off x="503808" y="1251099"/>
          <a:ext cx="9217024" cy="39387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056">
                  <a:extLst>
                    <a:ext uri="{9D8B030D-6E8A-4147-A177-3AD203B41FA5}">
                      <a16:colId xmlns:a16="http://schemas.microsoft.com/office/drawing/2014/main" xmlns="" val="730411024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xmlns="" val="1353847585"/>
                    </a:ext>
                  </a:extLst>
                </a:gridCol>
                <a:gridCol w="3240484"/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Роль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Оценка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41157638"/>
                  </a:ext>
                </a:extLst>
              </a:tr>
              <a:tr h="708809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Инновационность</a:t>
                      </a:r>
                      <a:r>
                        <a:rPr lang="ru-RU" dirty="0" smtClean="0"/>
                        <a:t> 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 smtClean="0"/>
                        <a:t>Инновация мирового</a:t>
                      </a:r>
                      <a:r>
                        <a:rPr lang="ru-RU" baseline="0" dirty="0" smtClean="0"/>
                        <a:t> уровня</a:t>
                      </a:r>
                      <a:endParaRPr lang="ru-RU" dirty="0" smtClean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b="1" dirty="0" smtClean="0"/>
                        <a:t>Россия</a:t>
                      </a:r>
                      <a:endParaRPr lang="ru-RU" b="0" dirty="0" smtClean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 err="1" smtClean="0"/>
                        <a:t>Импортозамещение</a:t>
                      </a:r>
                      <a:endParaRPr lang="ru-RU" dirty="0" smtClean="0"/>
                    </a:p>
                    <a:p>
                      <a:pPr marL="285750" indent="-285750">
                        <a:buFont typeface="Arial" pitchFamily="34" charset="0"/>
                        <a:buNone/>
                      </a:pPr>
                      <a:endParaRPr lang="ru-RU" dirty="0"/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64691311"/>
                  </a:ext>
                </a:extLst>
              </a:tr>
              <a:tr h="1195536">
                <a:tc>
                  <a:txBody>
                    <a:bodyPr/>
                    <a:lstStyle/>
                    <a:p>
                      <a:r>
                        <a:rPr lang="ru-RU" dirty="0"/>
                        <a:t>Рынок </a:t>
                      </a:r>
                      <a:r>
                        <a:rPr lang="ru-RU" dirty="0" smtClean="0"/>
                        <a:t>НТИ</a:t>
                      </a: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b="1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TechNet</a:t>
                      </a:r>
                      <a:endParaRPr lang="ru-RU" sz="1800" b="1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b="1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SafeN</a:t>
                      </a:r>
                      <a:endParaRPr lang="en-US" sz="1800" b="1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marR="0" lvl="0" indent="-28575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q"/>
                        <a:tabLst/>
                        <a:defRPr/>
                      </a:pPr>
                      <a:r>
                        <a:rPr lang="ru-RU" sz="1800" b="1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EduNet</a:t>
                      </a:r>
                      <a:endParaRPr lang="ru-RU" sz="1800" b="1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None/>
                      </a:pPr>
                      <a:endParaRPr lang="ru-RU" sz="1800" b="1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None/>
                      </a:pPr>
                      <a:endParaRPr lang="ru-RU" sz="1800" b="1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10286811"/>
                  </a:ext>
                </a:extLst>
              </a:tr>
              <a:tr h="731351">
                <a:tc>
                  <a:txBody>
                    <a:bodyPr/>
                    <a:lstStyle/>
                    <a:p>
                      <a:r>
                        <a:rPr lang="ru-RU" dirty="0"/>
                        <a:t>Сквозные технологии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 smtClean="0"/>
                        <a:t>                  </a:t>
                      </a:r>
                      <a:r>
                        <a:rPr lang="ru-RU" b="0" i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автоматизированные технические</a:t>
                      </a:r>
                      <a:r>
                        <a:rPr lang="ru-RU" b="0" i="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b="0" i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системы, сенсорные системы и методы обработки сенсорной информации, взаимодействия технических систем как между собой, так и с человеком.</a:t>
                      </a:r>
                      <a:endParaRPr lang="ru-RU" dirty="0" smtClean="0"/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3094353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AE4E66B8-A1FF-4F67-BC42-874E346DF3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61452" y="4068643"/>
            <a:ext cx="288032" cy="258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87892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89068" y="3309923"/>
            <a:ext cx="2523052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2400" b="1" dirty="0">
              <a:solidFill>
                <a:srgbClr val="1B1464"/>
              </a:solidFill>
              <a:latin typeface="Futura PT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2600" dirty="0">
              <a:latin typeface="+mn-lt"/>
              <a:cs typeface="+mn-cs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600" dirty="0"/>
              <a:t> 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9870E0F1-0A62-1B23-37E7-FFFA609C8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071280" cy="982800"/>
          </a:xfrm>
        </p:spPr>
        <p:txBody>
          <a:bodyPr lIns="720000"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</a:pPr>
            <a:r>
              <a:rPr lang="ru-RU" sz="4000" dirty="0">
                <a:solidFill>
                  <a:schemeClr val="dk1"/>
                </a:solidFill>
                <a:latin typeface="+mj-lt"/>
              </a:rPr>
              <a:t>Целевая аудитория проекта</a:t>
            </a:r>
            <a:endParaRPr lang="ru-RU" sz="4000" dirty="0"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203E01CC-4B1D-4F09-A925-4AB4E0FDEE93}"/>
              </a:ext>
            </a:extLst>
          </p:cNvPr>
          <p:cNvSpPr txBox="1"/>
          <p:nvPr/>
        </p:nvSpPr>
        <p:spPr>
          <a:xfrm>
            <a:off x="182528" y="1263639"/>
            <a:ext cx="5286412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 smtClean="0"/>
              <a:t>сетевые магазины, которые реализуют партии одинаковых товаров (продуктов, бытовой техники, и электроники).</a:t>
            </a:r>
          </a:p>
          <a:p>
            <a:endParaRPr lang="ru-RU" sz="1600" dirty="0" smtClean="0"/>
          </a:p>
          <a:p>
            <a:r>
              <a:rPr lang="ru-RU" sz="1600" dirty="0" smtClean="0"/>
              <a:t>! В местах реализации штучного товара (авторских работ, продукции народно промысла) будут просто нерентабельны. </a:t>
            </a:r>
          </a:p>
          <a:p>
            <a:endParaRPr lang="ru-RU" sz="1600" dirty="0" smtClean="0"/>
          </a:p>
          <a:p>
            <a:r>
              <a:rPr lang="ru-RU" sz="1600" dirty="0" smtClean="0"/>
              <a:t>По этой же причине электронные ценники</a:t>
            </a:r>
            <a:r>
              <a:rPr lang="ru-RU" sz="1600" b="1" dirty="0" smtClean="0"/>
              <a:t> не годны для маленьких магазинов с одной или двумя кассами</a:t>
            </a:r>
            <a:r>
              <a:rPr lang="ru-RU" sz="1600" dirty="0" smtClean="0"/>
              <a:t>, где небольшой ассортимент товара, редко происходит смена товара или цены, редко проводятся маркетинговые акции и вообще не предусмотрены политикой магазина.</a:t>
            </a:r>
            <a:endParaRPr lang="ru-RU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 l="6185" t="27801" r="52213" b="24282"/>
          <a:stretch>
            <a:fillRect/>
          </a:stretch>
        </p:blipFill>
        <p:spPr bwMode="auto">
          <a:xfrm>
            <a:off x="5183188" y="1263639"/>
            <a:ext cx="4741309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5939" y="50821"/>
            <a:ext cx="10074686" cy="982800"/>
          </a:xfrm>
        </p:spPr>
        <p:txBody>
          <a:bodyPr lIns="540000"/>
          <a:lstStyle/>
          <a:p>
            <a:r>
              <a:rPr lang="ru" sz="4400" dirty="0"/>
              <a:t>Потенциальный объем рынка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xmlns="" id="{7257DE33-DA75-4895-9198-BA0D0C6455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1806937093"/>
              </p:ext>
            </p:extLst>
          </p:nvPr>
        </p:nvGraphicFramePr>
        <p:xfrm>
          <a:off x="-432296" y="1083417"/>
          <a:ext cx="5400847" cy="4424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71BE8D6-196E-41C8-BA47-838D526FF8FF}"/>
              </a:ext>
            </a:extLst>
          </p:cNvPr>
          <p:cNvSpPr txBox="1"/>
          <p:nvPr/>
        </p:nvSpPr>
        <p:spPr>
          <a:xfrm>
            <a:off x="4464001" y="891058"/>
            <a:ext cx="5610685" cy="472867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Сверху вниз (на примере КБ)</a:t>
            </a:r>
          </a:p>
          <a:p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Прирост продуктовых магазинов составил около 12%</a:t>
            </a:r>
          </a:p>
          <a:p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2022г- 99143</a:t>
            </a:r>
          </a:p>
          <a:p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2023г – 88415</a:t>
            </a:r>
          </a:p>
          <a:p>
            <a:r>
              <a:rPr lang="ru-RU" sz="1200" b="1" i="1" dirty="0" smtClean="0"/>
              <a:t>РАМ</a:t>
            </a:r>
          </a:p>
          <a:p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14477 магазинов КБ в 2023г =</a:t>
            </a:r>
            <a:r>
              <a:rPr lang="en-US" sz="1200" i="1" dirty="0" smtClean="0">
                <a:solidFill>
                  <a:schemeClr val="bg1">
                    <a:lumMod val="50000"/>
                  </a:schemeClr>
                </a:solidFill>
              </a:rPr>
              <a:t>&gt;</a:t>
            </a: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 около 16214 магазинов в 2024г</a:t>
            </a:r>
          </a:p>
          <a:p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16214*1952990 (при номенклатуре около 1500) = </a:t>
            </a:r>
            <a:r>
              <a:rPr lang="ru-RU" sz="1200" b="1" i="1" dirty="0" smtClean="0"/>
              <a:t>31 665 779 860 руб.</a:t>
            </a:r>
            <a:endParaRPr lang="en-US" sz="1200" b="1" i="1" dirty="0" smtClean="0"/>
          </a:p>
          <a:p>
            <a:r>
              <a:rPr lang="en-US" sz="1200" b="1" i="1" dirty="0" smtClean="0"/>
              <a:t>TAM</a:t>
            </a: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, в стране на 2023г. – 14 477 КБ</a:t>
            </a:r>
          </a:p>
          <a:p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14477*1952990= </a:t>
            </a:r>
            <a:r>
              <a:rPr lang="ru-RU" sz="1200" b="1" i="1" dirty="0" smtClean="0"/>
              <a:t>28 273 436 230 руб</a:t>
            </a: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  <a:p>
            <a:r>
              <a:rPr lang="en-US" sz="1200" b="1" i="1" dirty="0" smtClean="0"/>
              <a:t>SAM</a:t>
            </a:r>
            <a:endParaRPr lang="ru-RU" sz="1200" b="1" i="1" dirty="0" smtClean="0"/>
          </a:p>
          <a:p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14477*1%*1952990= </a:t>
            </a:r>
            <a:r>
              <a:rPr lang="ru-RU" sz="1200" b="1" i="1" dirty="0" smtClean="0"/>
              <a:t>282 734 362 руб</a:t>
            </a: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  <a:p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(144 магазина – 99%, будут разные причины отказа, т.е. остается 1% возьмут на тестовый режим, остальные останутся в режиме бумажных ценников)</a:t>
            </a:r>
          </a:p>
          <a:p>
            <a:r>
              <a:rPr lang="en-US" sz="1200" b="1" i="1" dirty="0" smtClean="0"/>
              <a:t>SOM</a:t>
            </a:r>
            <a:endParaRPr lang="ru-RU" sz="1200" b="1" i="1" dirty="0" smtClean="0"/>
          </a:p>
          <a:p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144 магазина, столько готовы купить систему , предложив им эту систему, довести сделку до конца удастся с 10%, т.е.</a:t>
            </a:r>
          </a:p>
          <a:p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14*1952990 = </a:t>
            </a:r>
            <a:r>
              <a:rPr lang="ru-RU" sz="1200" b="1" i="1" dirty="0" smtClean="0"/>
              <a:t>27 341 860 руб.</a:t>
            </a:r>
          </a:p>
          <a:p>
            <a:endParaRPr lang="ru-RU" sz="1200" i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20137" y="7693"/>
            <a:ext cx="10060487" cy="982800"/>
          </a:xfrm>
        </p:spPr>
        <p:txBody>
          <a:bodyPr/>
          <a:lstStyle/>
          <a:p>
            <a:r>
              <a:rPr lang="ru-RU" sz="4400" dirty="0">
                <a:ea typeface="MS Gothic" pitchFamily="49" charset="-128"/>
              </a:rPr>
              <a:t>Анализ конкурентов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xmlns="" id="{D705F5D8-96B2-4C31-AD68-E5F60AB5CE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1497503286"/>
              </p:ext>
            </p:extLst>
          </p:nvPr>
        </p:nvGraphicFramePr>
        <p:xfrm>
          <a:off x="20138" y="595135"/>
          <a:ext cx="10040350" cy="4760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84DD77C9-0B91-49BE-A15A-7ECA224448CC}"/>
              </a:ext>
            </a:extLst>
          </p:cNvPr>
          <p:cNvSpPr txBox="1"/>
          <p:nvPr/>
        </p:nvSpPr>
        <p:spPr>
          <a:xfrm>
            <a:off x="111090" y="2478085"/>
            <a:ext cx="288032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 smtClean="0"/>
              <a:t>Надежный программно-аппаратный комплекс</a:t>
            </a:r>
          </a:p>
          <a:p>
            <a:r>
              <a:rPr lang="ru-RU" sz="1400" dirty="0" smtClean="0"/>
              <a:t>Огромная сеть </a:t>
            </a:r>
            <a:r>
              <a:rPr lang="en-US" sz="1400" dirty="0" smtClean="0"/>
              <a:t>IOT-</a:t>
            </a:r>
            <a:r>
              <a:rPr lang="ru-RU" sz="1400" dirty="0" smtClean="0"/>
              <a:t>устройств</a:t>
            </a:r>
          </a:p>
          <a:p>
            <a:r>
              <a:rPr lang="ru-RU" sz="1400" i="1" dirty="0" smtClean="0"/>
              <a:t>Опыт работы с крупными компаниями</a:t>
            </a:r>
            <a:endParaRPr lang="ru-RU" sz="1400" i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12787"/>
            <a:ext cx="10080625" cy="982800"/>
          </a:xfrm>
        </p:spPr>
        <p:txBody>
          <a:bodyPr lIns="720000"/>
          <a:lstStyle/>
          <a:p>
            <a:r>
              <a:rPr lang="ru-RU" sz="4400" dirty="0">
                <a:ea typeface="MS Gothic" pitchFamily="49" charset="-128"/>
              </a:rPr>
              <a:t>Бизнес-модель</a:t>
            </a:r>
            <a:endParaRPr sz="4400" dirty="0"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3" name="Таблица 5">
            <a:extLst>
              <a:ext uri="{FF2B5EF4-FFF2-40B4-BE49-F238E27FC236}">
                <a16:creationId xmlns:a16="http://schemas.microsoft.com/office/drawing/2014/main" xmlns="" id="{B8B98229-FC90-4EF5-9CF9-232DC513A9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55165834"/>
              </p:ext>
            </p:extLst>
          </p:nvPr>
        </p:nvGraphicFramePr>
        <p:xfrm>
          <a:off x="0" y="931307"/>
          <a:ext cx="10080626" cy="46402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125">
                  <a:extLst>
                    <a:ext uri="{9D8B030D-6E8A-4147-A177-3AD203B41FA5}">
                      <a16:colId xmlns:a16="http://schemas.microsoft.com/office/drawing/2014/main" xmlns="" val="3097334492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xmlns="" val="3769357198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xmlns="" val="1945545293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xmlns="" val="3019544685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xmlns="" val="225402816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xmlns="" val="3569390149"/>
                    </a:ext>
                  </a:extLst>
                </a:gridCol>
              </a:tblGrid>
              <a:tr h="1546757"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партнёры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виды деятельности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Ценностные предложения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Взаимоотношения с клиентами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Потребительские сегменты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762279285"/>
                  </a:ext>
                </a:extLst>
              </a:tr>
              <a:tr h="154675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ресурсы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Каналы сбыта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55141242"/>
                  </a:ext>
                </a:extLst>
              </a:tr>
              <a:tr h="1546757"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Структура издержек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Потоки поступления доходов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61692655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A9434DA-AB57-458B-ABDB-EA1B176EC3F8}"/>
              </a:ext>
            </a:extLst>
          </p:cNvPr>
          <p:cNvSpPr txBox="1"/>
          <p:nvPr/>
        </p:nvSpPr>
        <p:spPr>
          <a:xfrm>
            <a:off x="8098283" y="1526726"/>
            <a:ext cx="1871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 smtClean="0"/>
              <a:t>-массовый рынок</a:t>
            </a: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3F550915-D032-4573-90CB-201A188317EF}"/>
              </a:ext>
            </a:extLst>
          </p:cNvPr>
          <p:cNvSpPr txBox="1"/>
          <p:nvPr/>
        </p:nvSpPr>
        <p:spPr>
          <a:xfrm>
            <a:off x="4068203" y="1488520"/>
            <a:ext cx="194421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ru-RU" sz="1200" i="1" dirty="0" smtClean="0"/>
              <a:t>Экономия времени и трудозатрат</a:t>
            </a:r>
          </a:p>
          <a:p>
            <a:pPr marL="171450" indent="-171450">
              <a:buFontTx/>
              <a:buChar char="-"/>
            </a:pPr>
            <a:r>
              <a:rPr lang="ru-RU" sz="1200" i="1" dirty="0" smtClean="0"/>
              <a:t>Сокращение издержек</a:t>
            </a:r>
          </a:p>
          <a:p>
            <a:pPr marL="171450" indent="-171450">
              <a:buFontTx/>
              <a:buChar char="-"/>
            </a:pPr>
            <a:r>
              <a:rPr lang="ru-RU" sz="1200" i="1" dirty="0" smtClean="0"/>
              <a:t>Избавление от суеты</a:t>
            </a:r>
          </a:p>
          <a:p>
            <a:pPr marL="171450" indent="-171450">
              <a:buFontTx/>
              <a:buChar char="-"/>
            </a:pPr>
            <a:r>
              <a:rPr lang="ru-RU" sz="1200" i="1" dirty="0" smtClean="0"/>
              <a:t>Снижение рисков</a:t>
            </a:r>
          </a:p>
          <a:p>
            <a:pPr marL="171450" indent="-171450">
              <a:buFontTx/>
              <a:buChar char="-"/>
            </a:pPr>
            <a:r>
              <a:rPr lang="ru-RU" sz="1200" i="1" dirty="0" smtClean="0"/>
              <a:t>Быстрый обмен информацией</a:t>
            </a:r>
          </a:p>
          <a:p>
            <a:pPr marL="171450" indent="-171450">
              <a:buFontTx/>
              <a:buChar char="-"/>
            </a:pPr>
            <a:r>
              <a:rPr lang="ru-RU" sz="1200" i="1" dirty="0" smtClean="0"/>
              <a:t>Отслеживание спроса и предложения</a:t>
            </a:r>
            <a:endParaRPr lang="ru-RU" sz="1200" i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D0593FF6-DBE7-4402-A77C-0B148DED1794}"/>
              </a:ext>
            </a:extLst>
          </p:cNvPr>
          <p:cNvSpPr txBox="1"/>
          <p:nvPr/>
        </p:nvSpPr>
        <p:spPr>
          <a:xfrm>
            <a:off x="6040444" y="2835275"/>
            <a:ext cx="1871960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200" b="1" i="1" dirty="0" smtClean="0"/>
              <a:t>Прямые </a:t>
            </a:r>
            <a:r>
              <a:rPr lang="ru-RU" sz="1200" b="1" i="1" dirty="0"/>
              <a:t>-</a:t>
            </a:r>
            <a:r>
              <a:rPr lang="ru-RU" sz="1200" i="1" dirty="0" smtClean="0"/>
              <a:t>торговые </a:t>
            </a:r>
            <a:r>
              <a:rPr lang="ru-RU" sz="1200" i="1" dirty="0"/>
              <a:t>агенты, продажи через </a:t>
            </a:r>
            <a:r>
              <a:rPr lang="ru-RU" sz="1200" i="1" dirty="0" smtClean="0"/>
              <a:t>интернет)</a:t>
            </a:r>
            <a:endParaRPr lang="ru-RU" sz="1200" i="1" dirty="0"/>
          </a:p>
          <a:p>
            <a:r>
              <a:rPr lang="ru-RU" sz="1200" b="1" i="1" dirty="0"/>
              <a:t>Непрямые </a:t>
            </a:r>
            <a:r>
              <a:rPr lang="ru-RU" sz="1200" i="1" dirty="0"/>
              <a:t>(партнерские магазины, оптовики)</a:t>
            </a: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2E81C09C-5AB1-4DDC-A1FF-5BCC5D71F70B}"/>
              </a:ext>
            </a:extLst>
          </p:cNvPr>
          <p:cNvSpPr txBox="1"/>
          <p:nvPr/>
        </p:nvSpPr>
        <p:spPr>
          <a:xfrm>
            <a:off x="6119371" y="1382542"/>
            <a:ext cx="1978912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200" dirty="0" smtClean="0"/>
              <a:t>Индивидуальные поддержка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dirty="0" smtClean="0"/>
              <a:t>Автоматизированное обслуживание</a:t>
            </a:r>
            <a:endParaRPr lang="ru-RU" sz="12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E694357B-2D23-4FCD-B5C5-38AAC0299F7B}"/>
              </a:ext>
            </a:extLst>
          </p:cNvPr>
          <p:cNvSpPr txBox="1"/>
          <p:nvPr/>
        </p:nvSpPr>
        <p:spPr>
          <a:xfrm>
            <a:off x="5049488" y="4269905"/>
            <a:ext cx="5040314" cy="1080000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dirty="0" smtClean="0"/>
              <a:t>Разовые </a:t>
            </a:r>
            <a:r>
              <a:rPr lang="ru-RU" sz="1400" dirty="0"/>
              <a:t>сделки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dirty="0" smtClean="0"/>
              <a:t>Оплата </a:t>
            </a:r>
            <a:r>
              <a:rPr lang="ru-RU" sz="1400" dirty="0"/>
              <a:t>подписки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dirty="0" smtClean="0"/>
              <a:t>Разработка </a:t>
            </a:r>
            <a:r>
              <a:rPr lang="ru-RU" sz="1400" dirty="0"/>
              <a:t>ценников и внедрение </a:t>
            </a:r>
            <a:r>
              <a:rPr lang="ru-RU" sz="1400" dirty="0" smtClean="0"/>
              <a:t>модификаций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sz="1400" i="1" dirty="0" smtClean="0"/>
              <a:t>Установка и монтаж </a:t>
            </a:r>
            <a:r>
              <a:rPr lang="ru-RU" sz="1400" i="1" dirty="0" err="1" smtClean="0"/>
              <a:t>эц</a:t>
            </a:r>
            <a:endParaRPr lang="ru-RU" sz="1400" i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B3CE1D43-83B7-45A8-B096-166712F58DCA}"/>
              </a:ext>
            </a:extLst>
          </p:cNvPr>
          <p:cNvSpPr txBox="1"/>
          <p:nvPr/>
        </p:nvSpPr>
        <p:spPr>
          <a:xfrm>
            <a:off x="2085860" y="2694807"/>
            <a:ext cx="1871960" cy="15388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100" dirty="0" smtClean="0"/>
              <a:t>Вещественно-материальные ресурсы (оборудование, техника, комплектующие)</a:t>
            </a:r>
            <a:endParaRPr lang="ru-RU" sz="1100" dirty="0"/>
          </a:p>
          <a:p>
            <a:pPr indent="7938"/>
            <a:r>
              <a:rPr lang="ru-RU" sz="1100" dirty="0" smtClean="0"/>
              <a:t>Интеллектуальные </a:t>
            </a:r>
            <a:r>
              <a:rPr lang="ru-RU" sz="1100" dirty="0"/>
              <a:t>ресурсы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100" dirty="0"/>
              <a:t>Персонал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100" dirty="0" smtClean="0"/>
              <a:t>Финансы (инвестиции, кредиты)</a:t>
            </a:r>
            <a:endParaRPr lang="ru-RU" sz="1100" dirty="0"/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988AE428-4C2F-4E0C-8D37-FD408E4E4639}"/>
              </a:ext>
            </a:extLst>
          </p:cNvPr>
          <p:cNvSpPr txBox="1"/>
          <p:nvPr/>
        </p:nvSpPr>
        <p:spPr>
          <a:xfrm>
            <a:off x="2085860" y="1374848"/>
            <a:ext cx="1978912" cy="12926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100" dirty="0" smtClean="0"/>
              <a:t>Разработка модификаций для </a:t>
            </a:r>
            <a:r>
              <a:rPr lang="ru-RU" sz="1100" dirty="0" err="1" smtClean="0"/>
              <a:t>эц</a:t>
            </a:r>
            <a:endParaRPr lang="ru-RU" sz="1100" dirty="0" smtClean="0"/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100" dirty="0" smtClean="0"/>
              <a:t> </a:t>
            </a:r>
            <a:r>
              <a:rPr lang="ru-RU" sz="1100" dirty="0"/>
              <a:t>работа по проектированию, интеграции и монтажу </a:t>
            </a:r>
            <a:r>
              <a:rPr lang="ru-RU" sz="1100" dirty="0" err="1"/>
              <a:t>эц</a:t>
            </a:r>
            <a:r>
              <a:rPr lang="ru-RU" sz="1100" dirty="0"/>
              <a:t/>
            </a:r>
            <a:br>
              <a:rPr lang="ru-RU" sz="1100" dirty="0"/>
            </a:br>
            <a:r>
              <a:rPr lang="ru-RU" sz="1100" dirty="0"/>
              <a:t>• сервисное и техническое обслуживание после </a:t>
            </a:r>
            <a:r>
              <a:rPr lang="ru-RU" sz="1100" dirty="0" smtClean="0"/>
              <a:t>покупки</a:t>
            </a:r>
          </a:p>
          <a:p>
            <a:pPr indent="7938">
              <a:buFont typeface="Arial" panose="020B0604020202020204" pitchFamily="34" charset="0"/>
              <a:buChar char="•"/>
            </a:pPr>
            <a:endParaRPr lang="ru-RU" sz="1100" i="1" dirty="0" smtClean="0">
              <a:solidFill>
                <a:schemeClr val="bg1">
                  <a:lumMod val="50000"/>
                </a:schemeClr>
              </a:solidFill>
            </a:endParaRPr>
          </a:p>
          <a:p>
            <a:pPr indent="7938">
              <a:buFont typeface="Arial" panose="020B0604020202020204" pitchFamily="34" charset="0"/>
              <a:buChar char="•"/>
            </a:pPr>
            <a:endParaRPr lang="ru-RU" sz="7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AD8C98E2-0025-4FB8-B7E2-295E6215AAB3}"/>
              </a:ext>
            </a:extLst>
          </p:cNvPr>
          <p:cNvSpPr txBox="1"/>
          <p:nvPr/>
        </p:nvSpPr>
        <p:spPr>
          <a:xfrm>
            <a:off x="53007" y="1526726"/>
            <a:ext cx="187196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Поставщики </a:t>
            </a:r>
            <a:r>
              <a:rPr lang="ru-RU" sz="1400" i="1" dirty="0" err="1" smtClean="0">
                <a:solidFill>
                  <a:schemeClr val="bg1">
                    <a:lumMod val="50000"/>
                  </a:schemeClr>
                </a:solidFill>
              </a:rPr>
              <a:t>эц</a:t>
            </a:r>
            <a:endParaRPr lang="ru-RU" sz="1400" i="1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Инвесторы</a:t>
            </a: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Инженер-программист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Компания по монтажу и обслуживанию </a:t>
            </a:r>
            <a:r>
              <a:rPr lang="ru-RU" sz="1400" i="1" dirty="0" err="1" smtClean="0">
                <a:solidFill>
                  <a:schemeClr val="bg1">
                    <a:lumMod val="50000"/>
                  </a:schemeClr>
                </a:solidFill>
              </a:rPr>
              <a:t>эц</a:t>
            </a: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CBA9E95C-9ADE-4F77-9636-FB94B462239A}"/>
              </a:ext>
            </a:extLst>
          </p:cNvPr>
          <p:cNvSpPr txBox="1"/>
          <p:nvPr/>
        </p:nvSpPr>
        <p:spPr>
          <a:xfrm>
            <a:off x="89506" y="4269905"/>
            <a:ext cx="5040314" cy="1938992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Фиксированные (постоянные) </a:t>
            </a: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издержки</a:t>
            </a:r>
          </a:p>
          <a:p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Лицензионное ПО</a:t>
            </a:r>
          </a:p>
          <a:p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ЗП сотрудникам</a:t>
            </a:r>
          </a:p>
          <a:p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Налоги</a:t>
            </a:r>
          </a:p>
          <a:p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Фин. обслуживание</a:t>
            </a: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 Переменные </a:t>
            </a: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издержки</a:t>
            </a:r>
          </a:p>
          <a:p>
            <a:pPr>
              <a:buFontTx/>
              <a:buChar char="-"/>
            </a:pP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материалы, комплектующие</a:t>
            </a:r>
          </a:p>
          <a:p>
            <a:pPr>
              <a:buFontTx/>
              <a:buChar char="-"/>
            </a:pP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Расходы на упаковку, транспортировку</a:t>
            </a: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389307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38295" y="130469"/>
            <a:ext cx="10047100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Процесс производства товара (оказания услуги)</a:t>
            </a:r>
            <a:endParaRPr sz="4000" dirty="0">
              <a:ea typeface="MS Gothic" pitchFamily="49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68610" y="1335077"/>
            <a:ext cx="39551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1. Поиск поставщика для заказа </a:t>
            </a:r>
            <a:r>
              <a:rPr lang="ru-RU" dirty="0" err="1" smtClean="0"/>
              <a:t>эц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540114" y="1978019"/>
            <a:ext cx="31082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2. Поиск завода для заказа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2682858" y="2549523"/>
            <a:ext cx="4702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3. Поиск </a:t>
            </a:r>
            <a:r>
              <a:rPr lang="en-US" dirty="0" smtClean="0"/>
              <a:t>IT</a:t>
            </a:r>
            <a:r>
              <a:rPr lang="ru-RU" dirty="0" smtClean="0"/>
              <a:t>-специалиста для создания ПО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3825866" y="3121027"/>
            <a:ext cx="23382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4. Модернизация </a:t>
            </a:r>
            <a:r>
              <a:rPr lang="ru-RU" dirty="0" err="1" smtClean="0"/>
              <a:t>эц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3468676" y="3835407"/>
            <a:ext cx="2805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5. Установка в магазины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825734" y="4478349"/>
            <a:ext cx="52864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6. Обслуживание оборудования нашими специалистами в течение срока эксплуатации</a:t>
            </a:r>
            <a:endParaRPr lang="ru-RU" dirty="0"/>
          </a:p>
        </p:txBody>
      </p:sp>
      <p:cxnSp>
        <p:nvCxnSpPr>
          <p:cNvPr id="12" name="Прямая со стрелкой 11"/>
          <p:cNvCxnSpPr>
            <a:stCxn id="5" idx="2"/>
          </p:cNvCxnSpPr>
          <p:nvPr/>
        </p:nvCxnSpPr>
        <p:spPr>
          <a:xfrm rot="16200000" flipH="1">
            <a:off x="4784998" y="1865581"/>
            <a:ext cx="345050" cy="22705"/>
          </a:xfrm>
          <a:prstGeom prst="straightConnector1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rot="16200000" flipH="1">
            <a:off x="4807702" y="2424944"/>
            <a:ext cx="345050" cy="22705"/>
          </a:xfrm>
          <a:prstGeom prst="straightConnector1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rot="16200000" flipH="1">
            <a:off x="4879139" y="3067886"/>
            <a:ext cx="345050" cy="22705"/>
          </a:xfrm>
          <a:prstGeom prst="straightConnector1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rot="16200000" flipH="1">
            <a:off x="4950577" y="3710828"/>
            <a:ext cx="345050" cy="22705"/>
          </a:xfrm>
          <a:prstGeom prst="straightConnector1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rot="16200000" flipH="1">
            <a:off x="5022015" y="4353770"/>
            <a:ext cx="345050" cy="22705"/>
          </a:xfrm>
          <a:prstGeom prst="straightConnector1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637878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Цель проекта по </a:t>
            </a:r>
            <a:r>
              <a:rPr lang="en-US" sz="4000" dirty="0">
                <a:latin typeface="+mn-lt"/>
              </a:rPr>
              <a:t>SMART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20950" y="1404114"/>
            <a:ext cx="5038725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1. Внедрить</a:t>
            </a:r>
            <a:r>
              <a:rPr lang="en-US" dirty="0" smtClean="0"/>
              <a:t> </a:t>
            </a:r>
            <a:r>
              <a:rPr lang="ru-RU" dirty="0" smtClean="0"/>
              <a:t>к концу 2024 г. 4500 </a:t>
            </a:r>
            <a:r>
              <a:rPr lang="ru-RU" dirty="0" err="1" smtClean="0"/>
              <a:t>эц</a:t>
            </a:r>
            <a:r>
              <a:rPr lang="ru-RU" dirty="0" smtClean="0"/>
              <a:t> с модификациями (наличие подсветки, сенсорных датчиков с голосовым помощником)</a:t>
            </a:r>
          </a:p>
          <a:p>
            <a:r>
              <a:rPr lang="ru-RU" dirty="0" smtClean="0"/>
              <a:t>2. Продать свои услуги как минимум 3 магазинам (номенклатурой 4500)</a:t>
            </a:r>
            <a:br>
              <a:rPr lang="ru-RU" dirty="0" smtClean="0"/>
            </a:br>
            <a:r>
              <a:rPr lang="ru-RU" dirty="0" smtClean="0"/>
              <a:t>3. Достичь прибыли к концу 2024 г. в размере 5 </a:t>
            </a:r>
            <a:r>
              <a:rPr lang="ru-RU" dirty="0" err="1" smtClean="0"/>
              <a:t>млн</a:t>
            </a:r>
            <a:r>
              <a:rPr lang="ru-RU" dirty="0" smtClean="0"/>
              <a:t> руб.</a:t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0803996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2400" dirty="0">
                <a:latin typeface="+mn-lt"/>
              </a:rPr>
              <a:t>Стартовые </a:t>
            </a:r>
            <a:r>
              <a:rPr lang="ru-RU" sz="2400" dirty="0" smtClean="0">
                <a:latin typeface="+mn-lt"/>
              </a:rPr>
              <a:t>инвестиции при</a:t>
            </a:r>
            <a:br>
              <a:rPr lang="ru-RU" sz="2400" dirty="0" smtClean="0">
                <a:latin typeface="+mn-lt"/>
              </a:rPr>
            </a:br>
            <a:r>
              <a:rPr lang="ru-RU" sz="2400" dirty="0" smtClean="0">
                <a:latin typeface="+mn-lt"/>
              </a:rPr>
              <a:t>номенклатуре 1500 (3 магазина)</a:t>
            </a:r>
            <a:endParaRPr sz="24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5" name="Содержимое 5">
            <a:extLst>
              <a:ext uri="{FF2B5EF4-FFF2-40B4-BE49-F238E27FC236}">
                <a16:creationId xmlns:a16="http://schemas.microsoft.com/office/drawing/2014/main" xmlns="" id="{2EFCF454-68DC-4126-AE1E-B71F0309E8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651705569"/>
              </p:ext>
            </p:extLst>
          </p:nvPr>
        </p:nvGraphicFramePr>
        <p:xfrm>
          <a:off x="1325536" y="1103286"/>
          <a:ext cx="7469205" cy="45672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973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8973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48973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57373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Статья затрат</a:t>
                      </a:r>
                      <a:endParaRPr lang="ru-RU" sz="2000" dirty="0"/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Сумма, руб.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Источник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51337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Регистрация</a:t>
                      </a:r>
                      <a:r>
                        <a:rPr lang="ru-RU" sz="2000" baseline="0" dirty="0" smtClean="0"/>
                        <a:t> (лицензия)</a:t>
                      </a:r>
                      <a:endParaRPr lang="ru-RU" sz="20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90 000</a:t>
                      </a:r>
                      <a:endParaRPr lang="ru-RU" sz="20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Привлеченные</a:t>
                      </a:r>
                      <a:r>
                        <a:rPr lang="ru-RU" sz="2000" baseline="0" dirty="0" smtClean="0"/>
                        <a:t> средства</a:t>
                      </a:r>
                      <a:endParaRPr lang="ru-RU" sz="20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51337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Рекламные материалы</a:t>
                      </a:r>
                      <a:endParaRPr lang="ru-RU" sz="20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15 000</a:t>
                      </a:r>
                      <a:endParaRPr lang="ru-RU" sz="20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Собственные средства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57373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Сервер </a:t>
                      </a:r>
                      <a:endParaRPr lang="ru-RU" sz="20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80 000</a:t>
                      </a:r>
                      <a:endParaRPr lang="ru-RU" sz="20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Заемные средства</a:t>
                      </a:r>
                      <a:endParaRPr lang="ru-RU" sz="20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51337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Точка доступа</a:t>
                      </a:r>
                      <a:endParaRPr lang="ru-RU" sz="20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25729 (от 5 </a:t>
                      </a:r>
                      <a:r>
                        <a:rPr lang="ru-RU" sz="2000" dirty="0" err="1" smtClean="0"/>
                        <a:t>шт</a:t>
                      </a:r>
                      <a:r>
                        <a:rPr lang="ru-RU" sz="2000" dirty="0" smtClean="0"/>
                        <a:t> за 1 </a:t>
                      </a:r>
                      <a:r>
                        <a:rPr lang="ru-RU" sz="2000" dirty="0" err="1" smtClean="0"/>
                        <a:t>шт</a:t>
                      </a:r>
                      <a:r>
                        <a:rPr lang="ru-RU" sz="2000" dirty="0" smtClean="0"/>
                        <a:t>)= 77</a:t>
                      </a:r>
                      <a:r>
                        <a:rPr lang="ru-RU" sz="2000" baseline="0" dirty="0" smtClean="0"/>
                        <a:t> 187</a:t>
                      </a:r>
                      <a:endParaRPr lang="ru-RU" sz="20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Собственные</a:t>
                      </a:r>
                      <a:r>
                        <a:rPr lang="ru-RU" sz="2000" baseline="0" dirty="0" smtClean="0"/>
                        <a:t> средства</a:t>
                      </a:r>
                      <a:endParaRPr lang="ru-RU" sz="20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</a:tr>
              <a:tr h="651337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Держатель для </a:t>
                      </a:r>
                      <a:r>
                        <a:rPr lang="ru-RU" sz="2000" dirty="0" err="1" smtClean="0"/>
                        <a:t>эц</a:t>
                      </a:r>
                      <a:endParaRPr lang="ru-RU" sz="20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270р(оптом)=315*266*3=251</a:t>
                      </a:r>
                      <a:r>
                        <a:rPr lang="ru-RU" sz="2000" baseline="0" dirty="0" smtClean="0"/>
                        <a:t> 370</a:t>
                      </a:r>
                      <a:endParaRPr lang="ru-RU" sz="20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Привлеченные средства</a:t>
                      </a:r>
                      <a:endParaRPr lang="ru-RU" sz="20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</a:tr>
              <a:tr h="651337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Ценник</a:t>
                      </a:r>
                      <a:endParaRPr lang="ru-RU" sz="20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800р</a:t>
                      </a:r>
                      <a:r>
                        <a:rPr lang="ru-RU" sz="2000" baseline="0" dirty="0" smtClean="0"/>
                        <a:t> (с</a:t>
                      </a:r>
                      <a:r>
                        <a:rPr lang="en-US" sz="2000" baseline="0" dirty="0" smtClean="0"/>
                        <a:t>/</a:t>
                      </a:r>
                      <a:r>
                        <a:rPr lang="ru-RU" sz="2000" baseline="0" dirty="0" smtClean="0"/>
                        <a:t>б)= 1 200 000*3 = 3 600 000</a:t>
                      </a:r>
                      <a:endParaRPr lang="ru-RU" sz="20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Привлеченные</a:t>
                      </a:r>
                      <a:r>
                        <a:rPr lang="ru-RU" sz="2000" baseline="0" dirty="0" smtClean="0"/>
                        <a:t> средства</a:t>
                      </a:r>
                      <a:endParaRPr lang="ru-RU" sz="20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</a:tr>
              <a:tr h="357373">
                <a:tc>
                  <a:txBody>
                    <a:bodyPr/>
                    <a:lstStyle/>
                    <a:p>
                      <a:r>
                        <a:rPr lang="ru-RU" sz="2000" dirty="0"/>
                        <a:t>ИТОГО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4 113 557</a:t>
                      </a:r>
                      <a:endParaRPr lang="ru-RU" sz="20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443928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1950604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216272" y="33269"/>
            <a:ext cx="9288784" cy="982800"/>
          </a:xfrm>
        </p:spPr>
        <p:txBody>
          <a:bodyPr lIns="720000"/>
          <a:lstStyle/>
          <a:p>
            <a:pPr algn="l"/>
            <a:r>
              <a:rPr lang="ru-RU" sz="4000" dirty="0" smtClean="0">
                <a:latin typeface="+mn-lt"/>
              </a:rPr>
              <a:t>Организационный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>
              <a:buFont typeface="Times New Roman" pitchFamily="18" charset="0"/>
              <a:buNone/>
            </a:pPr>
            <a:r>
              <a:rPr lang="ru-RU" sz="3200" dirty="0" smtClean="0">
                <a:ea typeface="MS Gothic" pitchFamily="49" charset="-128"/>
              </a:rPr>
              <a:t>Выбранная организационно-правовая форма ИП</a:t>
            </a:r>
          </a:p>
          <a:p>
            <a:pPr>
              <a:buFont typeface="Times New Roman" pitchFamily="18" charset="0"/>
              <a:buNone/>
            </a:pPr>
            <a:endParaRPr lang="ru-RU" sz="3200" dirty="0">
              <a:ea typeface="MS Gothic" pitchFamily="49" charset="-128"/>
            </a:endParaRPr>
          </a:p>
          <a:p>
            <a:r>
              <a:rPr lang="ru-RU" sz="3200" dirty="0">
                <a:ea typeface="MS Gothic" pitchFamily="49" charset="-128"/>
              </a:rPr>
              <a:t>Выбранная система </a:t>
            </a:r>
            <a:r>
              <a:rPr lang="ru-RU" sz="3200" dirty="0" smtClean="0">
                <a:ea typeface="MS Gothic" pitchFamily="49" charset="-128"/>
              </a:rPr>
              <a:t>налогообложения УСН</a:t>
            </a:r>
            <a:endParaRPr lang="ru-RU" sz="3200" dirty="0">
              <a:ea typeface="MS Gothic" pitchFamily="49" charset="-128"/>
            </a:endParaRPr>
          </a:p>
          <a:p>
            <a:pPr>
              <a:buFont typeface="Times New Roman" pitchFamily="18" charset="0"/>
              <a:buNone/>
            </a:pPr>
            <a:endParaRPr lang="ru-RU" sz="3200" b="1" i="1" dirty="0" smtClean="0">
              <a:ea typeface="MS Gothic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518289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-236559"/>
            <a:ext cx="9288784" cy="982800"/>
          </a:xfrm>
        </p:spPr>
        <p:txBody>
          <a:bodyPr lIns="720000"/>
          <a:lstStyle/>
          <a:p>
            <a:pPr algn="l"/>
            <a:r>
              <a:rPr lang="ru-RU" sz="2000" dirty="0" smtClean="0">
                <a:latin typeface="+mn-lt"/>
              </a:rPr>
              <a:t>Финансовый план</a:t>
            </a:r>
            <a:endParaRPr sz="2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xmlns="" id="{DDFC5398-F461-4323-9718-A14B5E435A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87341825"/>
              </p:ext>
            </p:extLst>
          </p:nvPr>
        </p:nvGraphicFramePr>
        <p:xfrm>
          <a:off x="825470" y="372084"/>
          <a:ext cx="8858312" cy="52708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9566">
                  <a:extLst>
                    <a:ext uri="{9D8B030D-6E8A-4147-A177-3AD203B41FA5}">
                      <a16:colId xmlns:a16="http://schemas.microsoft.com/office/drawing/2014/main" xmlns="" val="3224622018"/>
                    </a:ext>
                  </a:extLst>
                </a:gridCol>
                <a:gridCol w="2152306">
                  <a:extLst>
                    <a:ext uri="{9D8B030D-6E8A-4147-A177-3AD203B41FA5}">
                      <a16:colId xmlns:a16="http://schemas.microsoft.com/office/drawing/2014/main" xmlns="" val="715545213"/>
                    </a:ext>
                  </a:extLst>
                </a:gridCol>
                <a:gridCol w="497456"/>
                <a:gridCol w="388568">
                  <a:extLst>
                    <a:ext uri="{9D8B030D-6E8A-4147-A177-3AD203B41FA5}">
                      <a16:colId xmlns:a16="http://schemas.microsoft.com/office/drawing/2014/main" xmlns="" val="1343009925"/>
                    </a:ext>
                  </a:extLst>
                </a:gridCol>
                <a:gridCol w="299754">
                  <a:extLst>
                    <a:ext uri="{9D8B030D-6E8A-4147-A177-3AD203B41FA5}">
                      <a16:colId xmlns:a16="http://schemas.microsoft.com/office/drawing/2014/main" xmlns="" val="3230580302"/>
                    </a:ext>
                  </a:extLst>
                </a:gridCol>
                <a:gridCol w="299754">
                  <a:extLst>
                    <a:ext uri="{9D8B030D-6E8A-4147-A177-3AD203B41FA5}">
                      <a16:colId xmlns:a16="http://schemas.microsoft.com/office/drawing/2014/main" xmlns="" val="3284032906"/>
                    </a:ext>
                  </a:extLst>
                </a:gridCol>
                <a:gridCol w="299754">
                  <a:extLst>
                    <a:ext uri="{9D8B030D-6E8A-4147-A177-3AD203B41FA5}">
                      <a16:colId xmlns:a16="http://schemas.microsoft.com/office/drawing/2014/main" xmlns="" val="3366597553"/>
                    </a:ext>
                  </a:extLst>
                </a:gridCol>
                <a:gridCol w="299754">
                  <a:extLst>
                    <a:ext uri="{9D8B030D-6E8A-4147-A177-3AD203B41FA5}">
                      <a16:colId xmlns:a16="http://schemas.microsoft.com/office/drawing/2014/main" xmlns="" val="2971157715"/>
                    </a:ext>
                  </a:extLst>
                </a:gridCol>
                <a:gridCol w="299754">
                  <a:extLst>
                    <a:ext uri="{9D8B030D-6E8A-4147-A177-3AD203B41FA5}">
                      <a16:colId xmlns:a16="http://schemas.microsoft.com/office/drawing/2014/main" xmlns="" val="3290506229"/>
                    </a:ext>
                  </a:extLst>
                </a:gridCol>
                <a:gridCol w="299754">
                  <a:extLst>
                    <a:ext uri="{9D8B030D-6E8A-4147-A177-3AD203B41FA5}">
                      <a16:colId xmlns:a16="http://schemas.microsoft.com/office/drawing/2014/main" xmlns="" val="1813536630"/>
                    </a:ext>
                  </a:extLst>
                </a:gridCol>
                <a:gridCol w="299754">
                  <a:extLst>
                    <a:ext uri="{9D8B030D-6E8A-4147-A177-3AD203B41FA5}">
                      <a16:colId xmlns:a16="http://schemas.microsoft.com/office/drawing/2014/main" xmlns="" val="526129982"/>
                    </a:ext>
                  </a:extLst>
                </a:gridCol>
                <a:gridCol w="299754">
                  <a:extLst>
                    <a:ext uri="{9D8B030D-6E8A-4147-A177-3AD203B41FA5}">
                      <a16:colId xmlns:a16="http://schemas.microsoft.com/office/drawing/2014/main" xmlns="" val="3577892672"/>
                    </a:ext>
                  </a:extLst>
                </a:gridCol>
                <a:gridCol w="299754">
                  <a:extLst>
                    <a:ext uri="{9D8B030D-6E8A-4147-A177-3AD203B41FA5}">
                      <a16:colId xmlns:a16="http://schemas.microsoft.com/office/drawing/2014/main" xmlns="" val="866846988"/>
                    </a:ext>
                  </a:extLst>
                </a:gridCol>
                <a:gridCol w="299754">
                  <a:extLst>
                    <a:ext uri="{9D8B030D-6E8A-4147-A177-3AD203B41FA5}">
                      <a16:colId xmlns:a16="http://schemas.microsoft.com/office/drawing/2014/main" xmlns="" val="415884959"/>
                    </a:ext>
                  </a:extLst>
                </a:gridCol>
                <a:gridCol w="299754">
                  <a:extLst>
                    <a:ext uri="{9D8B030D-6E8A-4147-A177-3AD203B41FA5}">
                      <a16:colId xmlns:a16="http://schemas.microsoft.com/office/drawing/2014/main" xmlns="" val="639598960"/>
                    </a:ext>
                  </a:extLst>
                </a:gridCol>
                <a:gridCol w="299754">
                  <a:extLst>
                    <a:ext uri="{9D8B030D-6E8A-4147-A177-3AD203B41FA5}">
                      <a16:colId xmlns:a16="http://schemas.microsoft.com/office/drawing/2014/main" xmlns="" val="1701735119"/>
                    </a:ext>
                  </a:extLst>
                </a:gridCol>
                <a:gridCol w="636873">
                  <a:extLst>
                    <a:ext uri="{9D8B030D-6E8A-4147-A177-3AD203B41FA5}">
                      <a16:colId xmlns:a16="http://schemas.microsoft.com/office/drawing/2014/main" xmlns="" val="2280980107"/>
                    </a:ext>
                  </a:extLst>
                </a:gridCol>
                <a:gridCol w="1056495"/>
              </a:tblGrid>
              <a:tr h="24249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№С</a:t>
                      </a:r>
                      <a:endParaRPr lang="ru-RU" sz="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Статья</a:t>
                      </a:r>
                      <a:endParaRPr lang="ru-RU" sz="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Ед. </a:t>
                      </a:r>
                      <a:r>
                        <a:rPr lang="ru-RU" sz="800" u="none" strike="noStrike" dirty="0" err="1">
                          <a:effectLst/>
                          <a:latin typeface="+mn-lt"/>
                        </a:rPr>
                        <a:t>изм</a:t>
                      </a:r>
                      <a:endParaRPr lang="ru-RU" sz="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 anchor="ctr">
                    <a:solidFill>
                      <a:srgbClr val="018B9D"/>
                    </a:solidFill>
                  </a:tcPr>
                </a:tc>
                <a:tc gridSpan="14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Месяц (за 1 год/либо до срока окупаемости)</a:t>
                      </a:r>
                      <a:endParaRPr lang="ru-RU" sz="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 anchor="ctr"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1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 anchor="ctr"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ИТОГО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 anchor="ctr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73464860"/>
                  </a:ext>
                </a:extLst>
              </a:tr>
              <a:tr h="1317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u="none" strike="noStrike" dirty="0">
                          <a:effectLst/>
                          <a:latin typeface="+mn-lt"/>
                        </a:rPr>
                        <a:t>1</a:t>
                      </a:r>
                      <a:endParaRPr lang="ru-RU" sz="1000" dirty="0"/>
                    </a:p>
                  </a:txBody>
                  <a:tcPr marL="2633" marR="2633" marT="3511" marB="0" anchor="ctr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2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3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4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5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6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7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8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9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10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 anchor="ctr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11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12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 anchor="ctr"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46054789"/>
                  </a:ext>
                </a:extLst>
              </a:tr>
              <a:tr h="131731">
                <a:tc gridSpan="18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 smtClean="0">
                          <a:effectLst/>
                          <a:latin typeface="+mn-lt"/>
                        </a:rPr>
                        <a:t>БЮДЖЕТ ОПЕРАЦИОННОЙ ДЕЯТЕЛЬНОСТИ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50044102"/>
                  </a:ext>
                </a:extLst>
              </a:tr>
              <a:tr h="518818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1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u="none" strike="noStrike" dirty="0">
                          <a:effectLst/>
                          <a:latin typeface="+mn-lt"/>
                        </a:rPr>
                        <a:t>ДОХОДЫ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500 000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 500 000</a:t>
                      </a:r>
                      <a:endParaRPr lang="ru-RU" sz="8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8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  500 000</a:t>
                      </a:r>
                      <a:endParaRPr lang="ru-RU" sz="8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700 000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 700 000</a:t>
                      </a:r>
                      <a:endParaRPr lang="ru-RU" sz="8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700 000</a:t>
                      </a:r>
                      <a:endParaRPr lang="ru-RU" sz="8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1000 000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1000</a:t>
                      </a:r>
                      <a:r>
                        <a:rPr lang="ru-RU" sz="800" u="none" strike="noStrike" baseline="0" dirty="0" smtClean="0">
                          <a:effectLst/>
                          <a:latin typeface="+mn-lt"/>
                        </a:rPr>
                        <a:t> 000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1000</a:t>
                      </a:r>
                      <a:r>
                        <a:rPr lang="ru-RU" sz="800" u="none" strike="noStrike" baseline="0" dirty="0" smtClean="0">
                          <a:effectLst/>
                          <a:latin typeface="+mn-lt"/>
                        </a:rPr>
                        <a:t> 000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6 600 000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5547570"/>
                  </a:ext>
                </a:extLst>
              </a:tr>
              <a:tr h="518818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2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u="none" strike="noStrike" dirty="0">
                          <a:effectLst/>
                          <a:latin typeface="+mn-lt"/>
                        </a:rPr>
                        <a:t>РАСХОДЫ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1 488 790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1</a:t>
                      </a:r>
                      <a:r>
                        <a:rPr lang="ru-RU" sz="800" u="none" strike="noStrike" baseline="0" dirty="0" smtClean="0">
                          <a:effectLst/>
                          <a:latin typeface="+mn-lt"/>
                        </a:rPr>
                        <a:t> 398 790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1 398 790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188 000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 188000</a:t>
                      </a:r>
                      <a:endParaRPr lang="ru-RU" sz="8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 188 000</a:t>
                      </a:r>
                      <a:endParaRPr lang="ru-RU" sz="8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 188 000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 188 000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 188 000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 188 000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 188 000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 188 000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1</a:t>
                      </a:r>
                      <a:r>
                        <a:rPr lang="ru-RU" sz="800" u="none" strike="noStrike" baseline="0" dirty="0" smtClean="0">
                          <a:effectLst/>
                          <a:latin typeface="+mn-lt"/>
                        </a:rPr>
                        <a:t> 692 000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55775521"/>
                  </a:ext>
                </a:extLst>
              </a:tr>
              <a:tr h="147513">
                <a:tc>
                  <a:txBody>
                    <a:bodyPr/>
                    <a:lstStyle/>
                    <a:p>
                      <a:pPr algn="l" fontAlgn="t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Пост. расходы</a:t>
                      </a:r>
                      <a:endParaRPr lang="ru-RU" sz="8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руб.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240 000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01173379"/>
                  </a:ext>
                </a:extLst>
              </a:tr>
              <a:tr h="260760"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 smtClean="0"/>
                        <a:t>лицензия</a:t>
                      </a:r>
                      <a:endParaRPr lang="ru-RU" sz="900" dirty="0"/>
                    </a:p>
                  </a:txBody>
                  <a:tcPr marL="2633" marR="2633" marT="3511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  <a:latin typeface="+mn-lt"/>
                        </a:rPr>
                        <a:t>руб.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90 000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0</a:t>
                      </a:r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90 000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41351755"/>
                  </a:ext>
                </a:extLst>
              </a:tr>
              <a:tr h="389789"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 smtClean="0"/>
                        <a:t>реклама</a:t>
                      </a:r>
                      <a:endParaRPr lang="ru-RU" sz="900" dirty="0"/>
                    </a:p>
                  </a:txBody>
                  <a:tcPr marL="2633" marR="2633" marT="3511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руб.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  <a:p>
                      <a:pPr algn="l" fontAlgn="t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15 000</a:t>
                      </a:r>
                    </a:p>
                    <a:p>
                      <a:pPr algn="l" fontAlgn="t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15 000</a:t>
                      </a:r>
                    </a:p>
                    <a:p>
                      <a:pPr algn="l" fontAlgn="t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15 000</a:t>
                      </a:r>
                    </a:p>
                    <a:p>
                      <a:pPr algn="l" fontAlgn="t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15 000</a:t>
                      </a:r>
                    </a:p>
                    <a:p>
                      <a:pPr algn="l" fontAlgn="t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15 000</a:t>
                      </a:r>
                    </a:p>
                    <a:p>
                      <a:pPr algn="l" fontAlgn="t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15 000</a:t>
                      </a:r>
                    </a:p>
                    <a:p>
                      <a:pPr algn="l" fontAlgn="t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15 000</a:t>
                      </a:r>
                    </a:p>
                    <a:p>
                      <a:pPr algn="l" fontAlgn="t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15 000</a:t>
                      </a:r>
                    </a:p>
                    <a:p>
                      <a:pPr algn="l" fontAlgn="t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15 000</a:t>
                      </a:r>
                    </a:p>
                    <a:p>
                      <a:pPr algn="l" fontAlgn="t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15 000</a:t>
                      </a:r>
                    </a:p>
                    <a:p>
                      <a:pPr algn="l" fontAlgn="t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150 000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</a:tr>
              <a:tr h="160786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2.2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i="1" u="none" strike="noStrike" dirty="0">
                          <a:effectLst/>
                          <a:latin typeface="+mn-lt"/>
                        </a:rPr>
                        <a:t>Переменные расходы</a:t>
                      </a:r>
                      <a:endParaRPr lang="ru-RU" sz="8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5 753 370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61512174"/>
                  </a:ext>
                </a:extLst>
              </a:tr>
              <a:tr h="260760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2.2.1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 err="1" smtClean="0">
                          <a:effectLst/>
                          <a:latin typeface="+mn-lt"/>
                        </a:rPr>
                        <a:t>з</a:t>
                      </a:r>
                      <a:r>
                        <a:rPr lang="en-US" sz="800" u="none" strike="noStrike" dirty="0" smtClean="0">
                          <a:effectLst/>
                          <a:latin typeface="+mn-lt"/>
                        </a:rPr>
                        <a:t>/</a:t>
                      </a:r>
                      <a:r>
                        <a:rPr lang="ru-RU" sz="800" u="none" strike="noStrike" dirty="0" err="1" smtClean="0">
                          <a:effectLst/>
                          <a:latin typeface="+mn-lt"/>
                        </a:rPr>
                        <a:t>п</a:t>
                      </a:r>
                      <a:r>
                        <a:rPr lang="ru-RU" sz="800" u="none" strike="noStrike" baseline="0" dirty="0" smtClean="0">
                          <a:effectLst/>
                          <a:latin typeface="+mn-lt"/>
                        </a:rPr>
                        <a:t> технического помощника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45 000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45 000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45 000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45 000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45 000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45 000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45 000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45 000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45 000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45 000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45 000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45 000</a:t>
                      </a:r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540 000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1537564"/>
                  </a:ext>
                </a:extLst>
              </a:tr>
              <a:tr h="260760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2.2.2.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u="none" strike="noStrike" dirty="0" err="1" smtClean="0">
                          <a:effectLst/>
                          <a:latin typeface="+mn-lt"/>
                        </a:rPr>
                        <a:t>з</a:t>
                      </a:r>
                      <a:r>
                        <a:rPr lang="en-US" sz="800" u="none" strike="noStrike" dirty="0" smtClean="0">
                          <a:effectLst/>
                          <a:latin typeface="+mn-lt"/>
                        </a:rPr>
                        <a:t>/</a:t>
                      </a:r>
                      <a:r>
                        <a:rPr lang="ru-RU" sz="800" u="none" strike="noStrike" dirty="0" err="1" smtClean="0">
                          <a:effectLst/>
                          <a:latin typeface="+mn-lt"/>
                        </a:rPr>
                        <a:t>п</a:t>
                      </a:r>
                      <a:r>
                        <a:rPr lang="ru-RU" sz="800" u="none" strike="noStrike" baseline="0" dirty="0" smtClean="0">
                          <a:effectLst/>
                          <a:latin typeface="+mn-lt"/>
                        </a:rPr>
                        <a:t> программиста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руб.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70 000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70 000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70 000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70 000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70 000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70 000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70 000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70 000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70 000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70 000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70 000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70 000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840 000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12926052"/>
                  </a:ext>
                </a:extLst>
              </a:tr>
              <a:tr h="367928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2.2.3.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материалы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руб.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1 283</a:t>
                      </a:r>
                      <a:r>
                        <a:rPr lang="ru-RU" sz="800" u="none" strike="noStrike" baseline="0" dirty="0" smtClean="0">
                          <a:effectLst/>
                          <a:latin typeface="+mn-lt"/>
                        </a:rPr>
                        <a:t> 790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 1 283</a:t>
                      </a:r>
                      <a:r>
                        <a:rPr lang="ru-RU" sz="800" u="none" strike="noStrike" baseline="0" dirty="0" smtClean="0">
                          <a:effectLst/>
                          <a:latin typeface="+mn-lt"/>
                        </a:rPr>
                        <a:t> 790</a:t>
                      </a:r>
                      <a:endParaRPr lang="ru-RU" sz="8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 1 283</a:t>
                      </a:r>
                      <a:r>
                        <a:rPr lang="ru-RU" sz="800" u="none" strike="noStrike" baseline="0" dirty="0" smtClean="0">
                          <a:effectLst/>
                          <a:latin typeface="+mn-lt"/>
                        </a:rPr>
                        <a:t> 790</a:t>
                      </a:r>
                      <a:endParaRPr lang="ru-RU" sz="8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58 000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 58 000</a:t>
                      </a:r>
                      <a:endParaRPr lang="ru-RU" sz="8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 58 000</a:t>
                      </a:r>
                      <a:endParaRPr lang="ru-RU" sz="8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 58 000</a:t>
                      </a:r>
                      <a:endParaRPr lang="ru-RU" sz="8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 58 000</a:t>
                      </a:r>
                      <a:endParaRPr lang="ru-RU" sz="8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 58 000</a:t>
                      </a:r>
                      <a:endParaRPr lang="ru-RU" sz="8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 58 000</a:t>
                      </a:r>
                      <a:endParaRPr lang="ru-RU" sz="8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 58 000</a:t>
                      </a:r>
                      <a:endParaRPr lang="ru-RU" sz="8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 58 000</a:t>
                      </a:r>
                      <a:endParaRPr lang="ru-RU" sz="8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4 373</a:t>
                      </a:r>
                      <a:r>
                        <a:rPr lang="ru-RU" sz="800" u="none" strike="noStrike" baseline="0" dirty="0" smtClean="0">
                          <a:effectLst/>
                          <a:latin typeface="+mn-lt"/>
                        </a:rPr>
                        <a:t> 370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34533256"/>
                  </a:ext>
                </a:extLst>
              </a:tr>
              <a:tr h="389789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3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u="none" strike="noStrike" dirty="0">
                          <a:effectLst/>
                          <a:latin typeface="+mn-lt"/>
                        </a:rPr>
                        <a:t>ПРИБЫЛЬ ДО НАЛОГООБЛОЖЕНИ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руб.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0</a:t>
                      </a:r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0</a:t>
                      </a:r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312 000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312 000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312</a:t>
                      </a:r>
                      <a:r>
                        <a:rPr lang="ru-RU" sz="800" u="none" strike="noStrike" baseline="0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000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512</a:t>
                      </a:r>
                      <a:r>
                        <a:rPr lang="ru-RU" sz="800" u="none" strike="noStrike" baseline="0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000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baseline="0" dirty="0" smtClean="0">
                          <a:effectLst/>
                          <a:latin typeface="+mn-lt"/>
                        </a:rPr>
                        <a:t>512  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000</a:t>
                      </a:r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512</a:t>
                      </a:r>
                      <a:r>
                        <a:rPr lang="ru-RU" sz="800" u="none" strike="noStrike" baseline="0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000</a:t>
                      </a:r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812</a:t>
                      </a:r>
                      <a:r>
                        <a:rPr lang="ru-RU" sz="800" u="none" strike="noStrike" baseline="0" dirty="0" smtClean="0">
                          <a:effectLst/>
                          <a:latin typeface="+mn-lt"/>
                        </a:rPr>
                        <a:t> 00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812</a:t>
                      </a:r>
                      <a:r>
                        <a:rPr lang="ru-RU" sz="800" u="none" strike="noStrike" baseline="0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000</a:t>
                      </a:r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812</a:t>
                      </a:r>
                      <a:r>
                        <a:rPr lang="ru-RU" sz="800" u="none" strike="noStrike" baseline="0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 000</a:t>
                      </a:r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4 908 000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55842100"/>
                  </a:ext>
                </a:extLst>
              </a:tr>
              <a:tr h="389789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4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u="none" strike="noStrike" dirty="0">
                          <a:effectLst/>
                          <a:latin typeface="+mn-lt"/>
                        </a:rPr>
                        <a:t>НАЛОГИ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руб.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0</a:t>
                      </a:r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0</a:t>
                      </a:r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10 600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10 600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10 600</a:t>
                      </a:r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10 600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10 600</a:t>
                      </a:r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10 600</a:t>
                      </a:r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10 600</a:t>
                      </a:r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10 600</a:t>
                      </a:r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10 600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95 400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43754930"/>
                  </a:ext>
                </a:extLst>
              </a:tr>
              <a:tr h="389789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5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u="none" strike="noStrike" dirty="0">
                          <a:effectLst/>
                          <a:latin typeface="+mn-lt"/>
                        </a:rPr>
                        <a:t>ЧИСТАЯ ПРИБЫЛЬ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0</a:t>
                      </a:r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0</a:t>
                      </a:r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201 400</a:t>
                      </a:r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201 400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201 400</a:t>
                      </a:r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201 400</a:t>
                      </a:r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201 400</a:t>
                      </a:r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201 400</a:t>
                      </a:r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201 400</a:t>
                      </a:r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201 400</a:t>
                      </a:r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201 400</a:t>
                      </a:r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4 812 600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68235069"/>
                  </a:ext>
                </a:extLst>
              </a:tr>
              <a:tr h="125613">
                <a:tc gridSpan="18">
                  <a:txBody>
                    <a:bodyPr/>
                    <a:lstStyle/>
                    <a:p>
                      <a:pPr algn="ctr" fontAlgn="ctr"/>
                      <a:r>
                        <a:rPr lang="ru-RU" sz="600" b="1" u="none" strike="noStrike" dirty="0">
                          <a:effectLst/>
                          <a:latin typeface="+mn-lt"/>
                        </a:rPr>
                        <a:t>БЮДЖЕТ ИНВЕСТИЦИОННОЙ ДЕЯТЕЛЬНОСТИ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92866590"/>
                  </a:ext>
                </a:extLst>
              </a:tr>
              <a:tr h="16692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1 371 185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1 371 185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1 371 185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125128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2518289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432296" y="-32015"/>
            <a:ext cx="10074686" cy="1355122"/>
          </a:xfrm>
        </p:spPr>
        <p:txBody>
          <a:bodyPr lIns="720000"/>
          <a:lstStyle/>
          <a:p>
            <a:pPr algn="l"/>
            <a:r>
              <a:rPr lang="ru-RU" sz="4000" dirty="0">
                <a:ea typeface="MS Gothic" pitchFamily="49" charset="-128"/>
              </a:rPr>
              <a:t>Экономика </a:t>
            </a:r>
            <a:r>
              <a:rPr lang="ru-RU" sz="4000" dirty="0" smtClean="0">
                <a:ea typeface="MS Gothic" pitchFamily="49" charset="-128"/>
              </a:rPr>
              <a:t>проекта</a:t>
            </a:r>
            <a:br>
              <a:rPr lang="ru-RU" sz="4000" dirty="0" smtClean="0">
                <a:ea typeface="MS Gothic" pitchFamily="49" charset="-128"/>
              </a:rPr>
            </a:br>
            <a:r>
              <a:rPr lang="ru-RU" sz="4000" dirty="0" smtClean="0">
                <a:ea typeface="MS Gothic" pitchFamily="49" charset="-128"/>
              </a:rPr>
              <a:t/>
            </a:r>
            <a:br>
              <a:rPr lang="ru-RU" sz="4000" dirty="0" smtClean="0">
                <a:ea typeface="MS Gothic" pitchFamily="49" charset="-128"/>
              </a:rPr>
            </a:br>
            <a:r>
              <a:rPr lang="en-US" sz="1400" i="1" dirty="0" smtClean="0">
                <a:solidFill>
                  <a:schemeClr val="bg1">
                    <a:lumMod val="50000"/>
                  </a:schemeClr>
                </a:solidFill>
                <a:ea typeface="MS Gothic" pitchFamily="49" charset="-128"/>
              </a:rPr>
              <a:t>( </a:t>
            </a: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  <a:ea typeface="MS Gothic" pitchFamily="49" charset="-128"/>
              </a:rPr>
              <a:t>на примере 3 магазинов с номенклатурой 1500)</a:t>
            </a:r>
            <a:endParaRPr sz="1400" i="1" dirty="0">
              <a:solidFill>
                <a:schemeClr val="bg1">
                  <a:lumMod val="50000"/>
                </a:schemeClr>
              </a:solidFill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xmlns="" id="{800C98E4-11DE-6E69-BF2B-48AE125780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672037838"/>
              </p:ext>
            </p:extLst>
          </p:nvPr>
        </p:nvGraphicFramePr>
        <p:xfrm>
          <a:off x="269280" y="1683147"/>
          <a:ext cx="9721080" cy="38095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7028">
                  <a:extLst>
                    <a:ext uri="{9D8B030D-6E8A-4147-A177-3AD203B41FA5}">
                      <a16:colId xmlns:a16="http://schemas.microsoft.com/office/drawing/2014/main" xmlns="" val="2243713845"/>
                    </a:ext>
                  </a:extLst>
                </a:gridCol>
                <a:gridCol w="4747548">
                  <a:extLst>
                    <a:ext uri="{9D8B030D-6E8A-4147-A177-3AD203B41FA5}">
                      <a16:colId xmlns:a16="http://schemas.microsoft.com/office/drawing/2014/main" xmlns="" val="3183017254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xmlns="" val="1055455885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xmlns="" val="2616467537"/>
                    </a:ext>
                  </a:extLst>
                </a:gridCol>
              </a:tblGrid>
              <a:tr h="5896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Показатель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err="1">
                          <a:effectLst/>
                          <a:latin typeface="+mn-lt"/>
                        </a:rPr>
                        <a:t>Ед.изм</a:t>
                      </a:r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ИТОГО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43753771"/>
                  </a:ext>
                </a:extLst>
              </a:tr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Объем продаж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4500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Доходы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600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7650737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Расходы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1 692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5293272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Прибыль (после налогообложения)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4 812 600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116424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Точка безубыточности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386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6936932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Точка безубыточности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1 875 000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08005844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Срок окупаемости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год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1316581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4 113 557</a:t>
                      </a:r>
                      <a:endParaRPr lang="ru-RU" sz="1400" dirty="0"/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07737847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Рентабельность стартовых инвестиций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9081594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Рентабельность затрат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2707624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503808" y="2265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4400" dirty="0" smtClean="0"/>
              <a:t>Юнит-экономика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87784" y="1080000"/>
            <a:ext cx="33646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ru-RU" b="1" dirty="0"/>
              <a:t>Этап 1. С</a:t>
            </a:r>
            <a:r>
              <a:rPr lang="ru-RU" b="1" dirty="0" smtClean="0"/>
              <a:t>колько </a:t>
            </a:r>
            <a:r>
              <a:rPr lang="ru-RU" b="1" dirty="0"/>
              <a:t>стоит юнит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87452" y="1453360"/>
            <a:ext cx="70567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dirty="0"/>
              <a:t>CPA </a:t>
            </a:r>
            <a:r>
              <a:rPr lang="ru-RU" dirty="0" smtClean="0"/>
              <a:t>=5 000</a:t>
            </a:r>
            <a:r>
              <a:rPr lang="ru-RU" dirty="0"/>
              <a:t> / </a:t>
            </a:r>
            <a:r>
              <a:rPr lang="ru-RU" dirty="0" smtClean="0"/>
              <a:t>10 = 500 руб.</a:t>
            </a:r>
            <a:endParaRPr lang="ru-RU" dirty="0"/>
          </a:p>
          <a:p>
            <a:pPr fontAlgn="base"/>
            <a:r>
              <a:rPr lang="ru-RU" dirty="0"/>
              <a:t>Стоимость привлечения пользователя = маркетинговый бюджет / число пользователей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79629" y="2376690"/>
            <a:ext cx="81369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Посредством рассылки нашей целевой аудитории мы планируем привлечь 10 пользователей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87784" y="3297644"/>
            <a:ext cx="69127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dirty="0"/>
              <a:t>САС = </a:t>
            </a:r>
            <a:r>
              <a:rPr lang="ru-RU" dirty="0" smtClean="0"/>
              <a:t>40 000</a:t>
            </a:r>
            <a:r>
              <a:rPr lang="ru-RU" dirty="0"/>
              <a:t> / 5</a:t>
            </a:r>
            <a:r>
              <a:rPr lang="ru-RU" dirty="0" smtClean="0"/>
              <a:t> </a:t>
            </a:r>
            <a:r>
              <a:rPr lang="en-US" dirty="0" smtClean="0"/>
              <a:t>=</a:t>
            </a:r>
            <a:r>
              <a:rPr lang="ru-RU" dirty="0" smtClean="0"/>
              <a:t> 8000 руб.</a:t>
            </a:r>
          </a:p>
          <a:p>
            <a:pPr fontAlgn="base"/>
            <a:r>
              <a:rPr lang="ru-RU" dirty="0" smtClean="0"/>
              <a:t>Стоимость </a:t>
            </a:r>
            <a:r>
              <a:rPr lang="ru-RU" dirty="0"/>
              <a:t>привлечения клиента = маркетинговые расходы / число клиентов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286538" y="4347443"/>
            <a:ext cx="79208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За счет услуг </a:t>
            </a:r>
            <a:r>
              <a:rPr lang="ru-RU" dirty="0" err="1" smtClean="0"/>
              <a:t>таргетолога</a:t>
            </a:r>
            <a:r>
              <a:rPr lang="ru-RU" dirty="0" smtClean="0"/>
              <a:t> и его продвижения нашей компании в </a:t>
            </a:r>
            <a:r>
              <a:rPr lang="ru-RU" dirty="0" err="1" smtClean="0"/>
              <a:t>соцсетях</a:t>
            </a:r>
            <a:r>
              <a:rPr lang="ru-RU" dirty="0" smtClean="0"/>
              <a:t> мы планируем привлечь 5 клиентов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594314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9792" y="387003"/>
            <a:ext cx="5038725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/>
            <a:r>
              <a:rPr lang="ru-RU" b="1" dirty="0"/>
              <a:t>Этап 2. Считаем доход с юнита и пользователя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74641" y="1323107"/>
            <a:ext cx="885698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dirty="0"/>
              <a:t>ARPC = </a:t>
            </a:r>
            <a:r>
              <a:rPr lang="ru-RU" dirty="0" smtClean="0"/>
              <a:t>(2400000 </a:t>
            </a:r>
            <a:r>
              <a:rPr lang="ru-RU" dirty="0"/>
              <a:t>− </a:t>
            </a:r>
            <a:r>
              <a:rPr lang="ru-RU" dirty="0" smtClean="0"/>
              <a:t>1844000) </a:t>
            </a:r>
            <a:r>
              <a:rPr lang="ru-RU" dirty="0"/>
              <a:t>∗ </a:t>
            </a:r>
            <a:r>
              <a:rPr lang="ru-RU" dirty="0" smtClean="0"/>
              <a:t>1 − 80000 = 476 000 руб.</a:t>
            </a:r>
            <a:endParaRPr lang="ru-RU" dirty="0"/>
          </a:p>
          <a:p>
            <a:pPr fontAlgn="base"/>
            <a:r>
              <a:rPr lang="ru-RU" dirty="0"/>
              <a:t>Средний доход на одного клиента = (средний чек заказа − себестоимость продаваемого товара/услуги) </a:t>
            </a:r>
            <a:r>
              <a:rPr lang="ru-RU" b="1" dirty="0"/>
              <a:t>∗</a:t>
            </a:r>
            <a:r>
              <a:rPr lang="ru-RU" dirty="0"/>
              <a:t> среднее число покупок на одного клиента − дополнительные расходы на первую </a:t>
            </a:r>
            <a:r>
              <a:rPr lang="ru-RU" dirty="0" smtClean="0"/>
              <a:t>продажу</a:t>
            </a:r>
          </a:p>
          <a:p>
            <a:pPr fontAlgn="base"/>
            <a:endParaRPr lang="ru-RU" dirty="0" smtClean="0"/>
          </a:p>
          <a:p>
            <a:pPr fontAlgn="base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05238" y="2681940"/>
            <a:ext cx="859551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dirty="0"/>
              <a:t>ARPU = </a:t>
            </a:r>
            <a:r>
              <a:rPr lang="ru-RU" dirty="0" smtClean="0"/>
              <a:t>476 000 </a:t>
            </a:r>
            <a:r>
              <a:rPr lang="ru-RU" dirty="0"/>
              <a:t>∗ 5</a:t>
            </a:r>
            <a:r>
              <a:rPr lang="ru-RU" dirty="0" smtClean="0"/>
              <a:t>0 (5/10*100)= 23 800 000 руб.</a:t>
            </a:r>
            <a:endParaRPr lang="ru-RU" dirty="0"/>
          </a:p>
          <a:p>
            <a:pPr fontAlgn="base"/>
            <a:r>
              <a:rPr lang="ru-RU" dirty="0"/>
              <a:t>Средний доход на одного пользователя = средний доход на одного клиента </a:t>
            </a:r>
            <a:r>
              <a:rPr lang="ru-RU" b="1" dirty="0"/>
              <a:t>∗</a:t>
            </a:r>
            <a:r>
              <a:rPr lang="ru-RU" dirty="0"/>
              <a:t> конверсию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09714" y="3699371"/>
            <a:ext cx="61488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b="1" dirty="0"/>
              <a:t>Этап 3. Отвечаем на ключевые вопросы бизнеса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44246" y="4314974"/>
            <a:ext cx="53078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CM = </a:t>
            </a:r>
            <a:r>
              <a:rPr lang="en-US" dirty="0" smtClean="0"/>
              <a:t>(</a:t>
            </a:r>
            <a:r>
              <a:rPr lang="ru-RU" dirty="0" smtClean="0"/>
              <a:t>23 800 000</a:t>
            </a:r>
            <a:r>
              <a:rPr lang="en-US" dirty="0" smtClean="0"/>
              <a:t> </a:t>
            </a:r>
            <a:r>
              <a:rPr lang="en-US" dirty="0"/>
              <a:t>− </a:t>
            </a:r>
            <a:r>
              <a:rPr lang="ru-RU" dirty="0" smtClean="0"/>
              <a:t>500</a:t>
            </a:r>
            <a:r>
              <a:rPr lang="en-US" dirty="0" smtClean="0"/>
              <a:t>) </a:t>
            </a:r>
            <a:r>
              <a:rPr lang="en-US" dirty="0"/>
              <a:t>∗ </a:t>
            </a:r>
            <a:r>
              <a:rPr lang="ru-RU" dirty="0" smtClean="0"/>
              <a:t>10= 237 995 000 руб.</a:t>
            </a:r>
            <a:r>
              <a:rPr lang="en-US" dirty="0"/>
              <a:t>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6842936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576312" y="-261069"/>
            <a:ext cx="10080625" cy="982800"/>
          </a:xfrm>
        </p:spPr>
        <p:txBody>
          <a:bodyPr lIns="720000"/>
          <a:lstStyle/>
          <a:p>
            <a:r>
              <a:rPr lang="ru-RU" sz="4000" dirty="0">
                <a:solidFill>
                  <a:schemeClr val="tx1"/>
                </a:solidFill>
                <a:latin typeface="Times New Roman" pitchFamily="18" charset="0"/>
                <a:ea typeface="MS Gothic" pitchFamily="49" charset="-128"/>
                <a:cs typeface="Times New Roman" pitchFamily="18" charset="0"/>
              </a:rPr>
              <a:t>План реализации </a:t>
            </a:r>
            <a:r>
              <a:rPr lang="ru-RU" sz="4000" dirty="0" smtClean="0">
                <a:solidFill>
                  <a:schemeClr val="tx1"/>
                </a:solidFill>
                <a:latin typeface="Times New Roman" pitchFamily="18" charset="0"/>
                <a:ea typeface="MS Gothic" pitchFamily="49" charset="-128"/>
                <a:cs typeface="Times New Roman" pitchFamily="18" charset="0"/>
              </a:rPr>
              <a:t>проекта</a:t>
            </a:r>
            <a:endParaRPr sz="4000" i="1" dirty="0">
              <a:solidFill>
                <a:srgbClr val="FF0000"/>
              </a:solidFill>
              <a:ea typeface="MS Gothic" pitchFamily="49" charset="-128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854809254"/>
              </p:ext>
            </p:extLst>
          </p:nvPr>
        </p:nvGraphicFramePr>
        <p:xfrm>
          <a:off x="0" y="834127"/>
          <a:ext cx="10080626" cy="48178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7944">
                  <a:extLst>
                    <a:ext uri="{9D8B030D-6E8A-4147-A177-3AD203B41FA5}">
                      <a16:colId xmlns:a16="http://schemas.microsoft.com/office/drawing/2014/main" xmlns="" val="671639098"/>
                    </a:ext>
                  </a:extLst>
                </a:gridCol>
                <a:gridCol w="4108205">
                  <a:extLst>
                    <a:ext uri="{9D8B030D-6E8A-4147-A177-3AD203B41FA5}">
                      <a16:colId xmlns:a16="http://schemas.microsoft.com/office/drawing/2014/main" xmlns="" val="1339768156"/>
                    </a:ext>
                  </a:extLst>
                </a:gridCol>
                <a:gridCol w="428299">
                  <a:extLst>
                    <a:ext uri="{9D8B030D-6E8A-4147-A177-3AD203B41FA5}">
                      <a16:colId xmlns:a16="http://schemas.microsoft.com/office/drawing/2014/main" xmlns="" val="1846603329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xmlns="" val="1885878208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xmlns="" val="3951253190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xmlns="" val="1609369243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xmlns="" val="2547664731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xmlns="" val="225297412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xmlns="" val="3996968664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xmlns="" val="3625934902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xmlns="" val="2491489015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xmlns="" val="845119498"/>
                    </a:ext>
                  </a:extLst>
                </a:gridCol>
                <a:gridCol w="431802">
                  <a:extLst>
                    <a:ext uri="{9D8B030D-6E8A-4147-A177-3AD203B41FA5}">
                      <a16:colId xmlns:a16="http://schemas.microsoft.com/office/drawing/2014/main" xmlns="" val="26710852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Фаза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Мероприятие</a:t>
                      </a:r>
                    </a:p>
                  </a:txBody>
                  <a:tcPr/>
                </a:tc>
                <a:tc gridSpan="11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Месяц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93957612"/>
                  </a:ext>
                </a:extLst>
              </a:tr>
              <a:tr h="347211">
                <a:tc gridSpan="2"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endParaRPr lang="ru-RU" sz="1200" b="1" i="0" u="sng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i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i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i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i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i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i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i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i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i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i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i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94888205"/>
                  </a:ext>
                </a:extLst>
              </a:tr>
              <a:tr h="434014"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200" u="sng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I. </a:t>
                      </a:r>
                      <a:r>
                        <a:rPr lang="ru-RU" sz="1200" u="sng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Предварительные работы</a:t>
                      </a:r>
                      <a:endParaRPr lang="ru-RU" sz="1200" b="1" i="0" u="sng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Анализ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конкурентной среды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27607140"/>
                  </a:ext>
                </a:extLst>
              </a:tr>
              <a:tr h="347211"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Разработка бизнес-плана и стратегии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42783128"/>
                  </a:ext>
                </a:extLst>
              </a:tr>
              <a:tr h="347211"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Поиск инвесторов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48613046"/>
                  </a:ext>
                </a:extLst>
              </a:tr>
              <a:tr h="434014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sz="1200" u="sng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II. </a:t>
                      </a:r>
                      <a:r>
                        <a:rPr lang="ru-RU" sz="1200" u="sng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Модернизация</a:t>
                      </a:r>
                      <a:r>
                        <a:rPr lang="ru-RU" sz="1200" u="sng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sng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эц</a:t>
                      </a:r>
                      <a:r>
                        <a:rPr lang="ru-RU" sz="1200" u="sng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и разработка ПО</a:t>
                      </a:r>
                      <a:endParaRPr lang="ru-RU" sz="1200" b="1" u="sng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Поиск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поставщика </a:t>
                      </a:r>
                      <a:r>
                        <a:rPr lang="ru-RU" sz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эц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96326232"/>
                  </a:ext>
                </a:extLst>
              </a:tr>
              <a:tr h="347211"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Поиск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завода и </a:t>
                      </a:r>
                      <a:r>
                        <a:rPr lang="en-US" sz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IT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-специалиста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00868003"/>
                  </a:ext>
                </a:extLst>
              </a:tr>
              <a:tr h="461459"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Разработка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 и тестирование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52491412"/>
                  </a:ext>
                </a:extLst>
              </a:tr>
              <a:tr h="434014">
                <a:tc>
                  <a:txBody>
                    <a:bodyPr/>
                    <a:lstStyle/>
                    <a:p>
                      <a:r>
                        <a:rPr lang="en-US" sz="1200" u="sng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III.</a:t>
                      </a:r>
                      <a:r>
                        <a:rPr lang="en-US" sz="1200" u="sng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sng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Запуск и продвижение</a:t>
                      </a:r>
                      <a:endParaRPr lang="ru-RU" sz="1200" b="1" u="sng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Рекламная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компания и начало запуска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51576703"/>
                  </a:ext>
                </a:extLst>
              </a:tr>
              <a:tr h="347211">
                <a:tc>
                  <a:txBody>
                    <a:bodyPr/>
                    <a:lstStyle/>
                    <a:p>
                      <a:endParaRPr lang="ru-RU" sz="12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Привлечение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клиентов через сеть интернет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26777777"/>
                  </a:ext>
                </a:extLst>
              </a:tr>
              <a:tr h="434014">
                <a:tc>
                  <a:txBody>
                    <a:bodyPr/>
                    <a:lstStyle/>
                    <a:p>
                      <a:endParaRPr lang="ru-RU" sz="12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Проведение мероприятий</a:t>
                      </a:r>
                      <a:r>
                        <a:rPr lang="ru-RU" sz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 </a:t>
                      </a:r>
                      <a:r>
                        <a:rPr lang="ru-RU" sz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бизнес-конференций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для привлечения клиентов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50833164"/>
                  </a:ext>
                </a:extLst>
              </a:tr>
              <a:tr h="412564"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Анализ результатов и корректировка стратегии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133614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2618910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Координаты команды проекта</a:t>
            </a:r>
            <a:endParaRPr sz="4000" dirty="0">
              <a:ea typeface="MS Gothic" pitchFamily="49" charset="-128"/>
            </a:endParaRPr>
          </a:p>
        </p:txBody>
      </p:sp>
      <p:sp>
        <p:nvSpPr>
          <p:cNvPr id="8" name="Содержимое 2">
            <a:extLst>
              <a:ext uri="{FF2B5EF4-FFF2-40B4-BE49-F238E27FC236}">
                <a16:creationId xmlns:a16="http://schemas.microsoft.com/office/drawing/2014/main" xmlns="" id="{548E3CDE-44C3-4484-AD52-D4420FD6E5E2}"/>
              </a:ext>
            </a:extLst>
          </p:cNvPr>
          <p:cNvSpPr txBox="1">
            <a:spLocks/>
          </p:cNvSpPr>
          <p:nvPr/>
        </p:nvSpPr>
        <p:spPr>
          <a:xfrm>
            <a:off x="5683254" y="3621093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400" b="1" dirty="0" smtClean="0">
                <a:solidFill>
                  <a:schemeClr val="bg1">
                    <a:lumMod val="50000"/>
                  </a:schemeClr>
                </a:solidFill>
              </a:rPr>
              <a:t>Решетникова Анастасия</a:t>
            </a:r>
            <a:endParaRPr lang="en-US" sz="14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ctr">
              <a:lnSpc>
                <a:spcPct val="110000"/>
              </a:lnSpc>
            </a:pPr>
            <a:r>
              <a:rPr lang="en-US" sz="1400" b="1" dirty="0" smtClean="0">
                <a:solidFill>
                  <a:schemeClr val="bg1">
                    <a:lumMod val="50000"/>
                  </a:schemeClr>
                </a:solidFill>
              </a:rPr>
              <a:t>n.resc@yandex.ru</a:t>
            </a:r>
            <a:endParaRPr lang="ru-RU" sz="14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ctr">
              <a:lnSpc>
                <a:spcPct val="110000"/>
              </a:lnSpc>
            </a:pPr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1400" dirty="0">
              <a:solidFill>
                <a:schemeClr val="bg1">
                  <a:lumMod val="50000"/>
                </a:schemeClr>
              </a:solidFill>
              <a:cs typeface="+mn-cs"/>
            </a:endParaRPr>
          </a:p>
        </p:txBody>
      </p:sp>
      <p:sp>
        <p:nvSpPr>
          <p:cNvPr id="9" name="Содержимое 2">
            <a:extLst>
              <a:ext uri="{FF2B5EF4-FFF2-40B4-BE49-F238E27FC236}">
                <a16:creationId xmlns:a16="http://schemas.microsoft.com/office/drawing/2014/main" xmlns="" id="{6C0C4E4A-6767-430D-BCD2-99AC244BD098}"/>
              </a:ext>
            </a:extLst>
          </p:cNvPr>
          <p:cNvSpPr txBox="1">
            <a:spLocks/>
          </p:cNvSpPr>
          <p:nvPr/>
        </p:nvSpPr>
        <p:spPr>
          <a:xfrm>
            <a:off x="968346" y="3692531"/>
            <a:ext cx="3215844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400" b="1" dirty="0" smtClean="0">
                <a:solidFill>
                  <a:schemeClr val="bg1">
                    <a:lumMod val="50000"/>
                  </a:schemeClr>
                </a:solidFill>
              </a:rPr>
              <a:t>Сапарова Алина</a:t>
            </a:r>
          </a:p>
          <a:p>
            <a:pPr algn="ctr">
              <a:lnSpc>
                <a:spcPct val="110000"/>
              </a:lnSpc>
            </a:pPr>
            <a:r>
              <a:rPr lang="en-US" sz="1400" b="1" dirty="0" smtClean="0">
                <a:solidFill>
                  <a:schemeClr val="bg1">
                    <a:lumMod val="50000"/>
                  </a:schemeClr>
                </a:solidFill>
              </a:rPr>
              <a:t>alinasaparova2002@gmail.com</a:t>
            </a:r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1400" dirty="0">
              <a:solidFill>
                <a:schemeClr val="bg1">
                  <a:lumMod val="50000"/>
                </a:schemeClr>
              </a:solidFill>
              <a:cs typeface="+mn-cs"/>
            </a:endParaRPr>
          </a:p>
        </p:txBody>
      </p:sp>
      <p:pic>
        <p:nvPicPr>
          <p:cNvPr id="11" name="Picture 2" descr="C:\Users\msi\Desktop\t3GupusDKb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1288" y="906449"/>
            <a:ext cx="2000264" cy="2667019"/>
          </a:xfrm>
          <a:prstGeom prst="rect">
            <a:avLst/>
          </a:prstGeom>
          <a:noFill/>
        </p:spPr>
      </p:pic>
      <p:pic>
        <p:nvPicPr>
          <p:cNvPr id="12" name="Picture 3" descr="C:\Users\msi\Desktop\GEz4Xmn-dMk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40378" y="1049325"/>
            <a:ext cx="2506662" cy="25066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0447652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Прямоугольник 250"/>
          <p:cNvSpPr/>
          <p:nvPr/>
        </p:nvSpPr>
        <p:spPr>
          <a:xfrm>
            <a:off x="468360" y="4046040"/>
            <a:ext cx="5471280" cy="99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500" b="0" strike="noStrike" spc="-1">
                <a:solidFill>
                  <a:srgbClr val="FFFFFF"/>
                </a:solidFill>
                <a:latin typeface="Arial"/>
              </a:rPr>
              <a:t>Спасибо за внимание!</a:t>
            </a:r>
            <a:endParaRPr lang="ru-RU" sz="3500" b="0" strike="noStrike" spc="-1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11854</TotalTime>
  <Words>1086</Words>
  <Application>Microsoft Office PowerPoint</Application>
  <PresentationFormat>Произвольный</PresentationFormat>
  <Paragraphs>489</Paragraphs>
  <Slides>20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20</vt:i4>
      </vt:variant>
    </vt:vector>
  </HeadingPairs>
  <TitlesOfParts>
    <vt:vector size="23" baseType="lpstr">
      <vt:lpstr>Office Theme</vt:lpstr>
      <vt:lpstr>Office Theme</vt:lpstr>
      <vt:lpstr>Office Theme</vt:lpstr>
      <vt:lpstr>Слайд 1</vt:lpstr>
      <vt:lpstr>Команда проекта</vt:lpstr>
      <vt:lpstr>Слайд 3</vt:lpstr>
      <vt:lpstr>О проекте  </vt:lpstr>
      <vt:lpstr>Роль проекта в обеспечении  технологического суверенитета страны</vt:lpstr>
      <vt:lpstr>Целевая аудитория проекта</vt:lpstr>
      <vt:lpstr>Потенциальный объем рынка</vt:lpstr>
      <vt:lpstr>Анализ конкурентов</vt:lpstr>
      <vt:lpstr>Бизнес-модель</vt:lpstr>
      <vt:lpstr>Процесс производства товара (оказания услуги)</vt:lpstr>
      <vt:lpstr>Цель проекта по SMART</vt:lpstr>
      <vt:lpstr>Стартовые инвестиции при номенклатуре 1500 (3 магазина)</vt:lpstr>
      <vt:lpstr>Организационный план</vt:lpstr>
      <vt:lpstr>Финансовый план</vt:lpstr>
      <vt:lpstr>Экономика проекта  ( на примере 3 магазинов с номенклатурой 1500)</vt:lpstr>
      <vt:lpstr>Слайд 16</vt:lpstr>
      <vt:lpstr>Слайд 17</vt:lpstr>
      <vt:lpstr>План реализации проекта</vt:lpstr>
      <vt:lpstr>Координаты команды проекта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 Мельникова</dc:creator>
  <cp:lastModifiedBy>msi</cp:lastModifiedBy>
  <cp:revision>116</cp:revision>
  <dcterms:created xsi:type="dcterms:W3CDTF">2022-10-14T10:42:52Z</dcterms:created>
  <dcterms:modified xsi:type="dcterms:W3CDTF">2023-12-19T17:18:19Z</dcterms:modified>
  <dc:language>ru-RU</dc:language>
</cp:coreProperties>
</file>