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5" r:id="rId1"/>
  </p:sldMasterIdLst>
  <p:notesMasterIdLst>
    <p:notesMasterId r:id="rId13"/>
  </p:notesMasterIdLst>
  <p:handoutMasterIdLst>
    <p:handoutMasterId r:id="rId14"/>
  </p:handoutMasterIdLst>
  <p:sldIdLst>
    <p:sldId id="261" r:id="rId2"/>
    <p:sldId id="257" r:id="rId3"/>
    <p:sldId id="266" r:id="rId4"/>
    <p:sldId id="259" r:id="rId5"/>
    <p:sldId id="260" r:id="rId6"/>
    <p:sldId id="270" r:id="rId7"/>
    <p:sldId id="268" r:id="rId8"/>
    <p:sldId id="265" r:id="rId9"/>
    <p:sldId id="263" r:id="rId10"/>
    <p:sldId id="264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618"/>
    <a:srgbClr val="FAD51A"/>
    <a:srgbClr val="FAC51A"/>
    <a:srgbClr val="FBB019"/>
    <a:srgbClr val="CC0066"/>
    <a:srgbClr val="0080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60"/>
  </p:normalViewPr>
  <p:slideViewPr>
    <p:cSldViewPr snapToGrid="0">
      <p:cViewPr varScale="1">
        <p:scale>
          <a:sx n="83" d="100"/>
          <a:sy n="83" d="100"/>
        </p:scale>
        <p:origin x="7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50E8E-5645-40C9-AC2C-BE2D60BCF219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A0C57-A2D4-46E2-B770-F42D43EB0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152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7C012-8307-4BC9-B7D6-93BFC0D9DEDE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FEA90-5986-4784-AFC5-96C34EBCE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4710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EA90-5986-4784-AFC5-96C34EBCE4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751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EA90-5986-4784-AFC5-96C34EBCE46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08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849A-9D09-4C82-9243-4F6D59148FCF}" type="datetime1">
              <a:rPr lang="ru-RU" smtClean="0"/>
              <a:t>09.12.2023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331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AF86-DBC0-4DE7-854A-C138FBBC3D91}" type="datetime1">
              <a:rPr lang="ru-RU" smtClean="0"/>
              <a:t>09.12.2023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CDF2-A79E-4EA6-9110-929F3FAAA787}" type="datetime1">
              <a:rPr lang="ru-RU" smtClean="0"/>
              <a:t>09.12.2023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84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6DD6-6174-4C3C-A7E6-1F47B7F85259}" type="datetime1">
              <a:rPr lang="ru-RU" smtClean="0"/>
              <a:t>09.12.2023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42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6C58-BC61-43E7-A85A-F80D6295AE7E}" type="datetime1">
              <a:rPr lang="ru-RU" smtClean="0"/>
              <a:t>09.12.2023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2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1EAC3-FF7C-401E-AF97-1094B0CEB7A7}" type="datetime1">
              <a:rPr lang="ru-RU" smtClean="0"/>
              <a:t>09.12.2023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9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F49F-9E3C-47BB-A72C-DCDCF63DD1F8}" type="datetime1">
              <a:rPr lang="ru-RU" smtClean="0"/>
              <a:t>09.12.2023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5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A8A7-E52B-454C-9038-CDBC393C3631}" type="datetime1">
              <a:rPr lang="ru-RU" smtClean="0"/>
              <a:t>09.12.2023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23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24142A9-46CF-4740-91E2-23F8CA384329}" type="datetime1">
              <a:rPr lang="ru-RU" smtClean="0"/>
              <a:t>09.12.2023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71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308A-48F2-4068-B5FE-291FD1D06714}" type="datetime1">
              <a:rPr lang="ru-RU" smtClean="0"/>
              <a:t>09.12.2023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9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8D96-DFB2-4E25-8D82-1FCC5D39B794}" type="datetime1">
              <a:rPr lang="ru-RU" smtClean="0"/>
              <a:t>09.12.2023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55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924D737-C23B-4EB9-8F28-A346D5CE7568}" type="datetime1">
              <a:rPr lang="ru-RU" smtClean="0"/>
              <a:t>09.12.2023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C6ED118-6A38-43CE-B9F7-8633AFE59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9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691" y="233265"/>
            <a:ext cx="11616613" cy="765109"/>
          </a:xfrm>
        </p:spPr>
        <p:txBody>
          <a:bodyPr>
            <a:noAutofit/>
          </a:bodyPr>
          <a:lstStyle/>
          <a:p>
            <a:pPr algn="ctr"/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автономное образовательное учреждение высшего образования «Мурманский арктический университет»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7" y="2604739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свежести продуктов</a:t>
            </a:r>
          </a:p>
          <a:p>
            <a:pPr algn="ctr"/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4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PriVe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7897" y="5747658"/>
            <a:ext cx="1876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Мурманск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3238"/>
            <a:ext cx="10515600" cy="10144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422" y="1899557"/>
            <a:ext cx="6806807" cy="369570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442057"/>
            <a:ext cx="4180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Закупка не свежих не качественных продуктов. </a:t>
            </a:r>
          </a:p>
          <a:p>
            <a:pPr marL="457200" indent="-457200" algn="ctr">
              <a:buFontTx/>
              <a:buChar char="-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продажи продуктов с истекшим сроком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7937" y="136702"/>
            <a:ext cx="10399403" cy="11887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Интересный факт!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839" y="1769205"/>
            <a:ext cx="9245600" cy="15387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Ежегодно, по данным ВОЗ, около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тысяч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страдают от пищевых отравлений и более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 тысяч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умирают после употребления несвежих продуктов!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alev.biz/wp-content/uploads/2018/04/fa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24200"/>
            <a:ext cx="5105400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100" y="3180027"/>
            <a:ext cx="4140200" cy="27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9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319" y="929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90869" y="6452043"/>
            <a:ext cx="5901189" cy="320040"/>
          </a:xfrm>
        </p:spPr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32652" y="2976960"/>
            <a:ext cx="4428935" cy="2055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(</a:t>
            </a:r>
            <a:r>
              <a:rPr lang="ru-RU" sz="2800" b="1" dirty="0" err="1">
                <a:solidFill>
                  <a:schemeClr val="tx1"/>
                </a:solidFill>
              </a:rPr>
              <a:t>business-to-business</a:t>
            </a:r>
            <a:r>
              <a:rPr lang="ru-RU" sz="2800" b="1" dirty="0">
                <a:solidFill>
                  <a:schemeClr val="tx1"/>
                </a:solidFill>
              </a:rPr>
              <a:t>) 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https://na-dache.pro/uploads/posts/2021-05/1620670988_44-p-interer-produktovogo-magazina-foto-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79" y="1512425"/>
            <a:ext cx="3122014" cy="26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refro.ru/upload/iblock/bc6/ijahdw1aa3edpgvz8gf69b0pdvebfq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1" y="4258571"/>
            <a:ext cx="3404672" cy="22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dei.club/uploads/posts/2022-10/thumbs/1666902855_31-idei-club-p-planirovka-kukhni-restorana-instagram-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246" y="3808789"/>
            <a:ext cx="2963294" cy="29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ivisare-res.cloudinary.com/images/dpr_auto%2Cf_auto%2Cq_auto%2Cw_auto/v1481558457/yk3gzul6hds2imhpvehr/area-17-architecture-interiors-supermercato-del-futur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002" y="1512425"/>
            <a:ext cx="3081538" cy="220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7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-конечная звезда 13"/>
          <p:cNvSpPr/>
          <p:nvPr/>
        </p:nvSpPr>
        <p:spPr>
          <a:xfrm>
            <a:off x="609600" y="952326"/>
            <a:ext cx="1695450" cy="1695450"/>
          </a:xfrm>
          <a:prstGeom prst="star4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9928225" y="4991499"/>
            <a:ext cx="3327724" cy="2172283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-2062065" y="4409304"/>
            <a:ext cx="4779152" cy="4293888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03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97600" y="3367613"/>
            <a:ext cx="4927600" cy="1371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Определения свежести продукции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97600" y="1821743"/>
            <a:ext cx="4927600" cy="1376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Выявление продукции с нарушенным условием хранения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01800" y="2693086"/>
            <a:ext cx="3162300" cy="10096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8" idx="3"/>
          </p:cNvCxnSpPr>
          <p:nvPr/>
        </p:nvCxnSpPr>
        <p:spPr>
          <a:xfrm flipV="1">
            <a:off x="4864100" y="2387095"/>
            <a:ext cx="1231900" cy="810816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864100" y="3252953"/>
            <a:ext cx="1231900" cy="569119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6-конечная звезда 12"/>
          <p:cNvSpPr/>
          <p:nvPr/>
        </p:nvSpPr>
        <p:spPr>
          <a:xfrm>
            <a:off x="5746750" y="4998456"/>
            <a:ext cx="698500" cy="713976"/>
          </a:xfrm>
          <a:prstGeom prst="star6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368" y="174117"/>
            <a:ext cx="10875264" cy="118872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676401"/>
            <a:ext cx="10360914" cy="4339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1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в упаковку с продуктом помещается индикатор_1 с экологически безопасной добавкой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 процессе хранения продукта пользователь в любой момент может достать и проверить показания индикатора_1, тем самым контролируя свежесть продукта, если цвет индикатора_1 будет отличатся от нормы значит продукт может стать потенциально не пригодным для дальнейшего использования.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 индикатора_1 изменяется при взаимодействии его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газами,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выделяются при потере свежести продукта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2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 с продуктом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помещается индикатор_2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стикером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термохромной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поверхнотью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процессе хранения продукта пользователь в любой момент может достать и проверить показания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индикатора_2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тем самым контролируя свежесть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продукта, если показания индикатора_2 отличают от установленного предела условия считаются нарушенными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884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102" y="140315"/>
            <a:ext cx="10690584" cy="10384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8432" y="1874001"/>
            <a:ext cx="7729728" cy="244714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Мы, компания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Помогаем клиентам из ресторанного бизнеса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ситуации когда нужно определить качество и свежесть продукции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Решать проблему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связаную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определением свежести продукции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нашей технологии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получать ценность сокращение потерь из-за порчи продуктов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rot="20360972">
            <a:off x="150410" y="2153412"/>
            <a:ext cx="2080726" cy="2080726"/>
            <a:chOff x="150410" y="2153412"/>
            <a:chExt cx="2080726" cy="2080726"/>
          </a:xfrm>
        </p:grpSpPr>
        <p:sp>
          <p:nvSpPr>
            <p:cNvPr id="5" name="Овал 4"/>
            <p:cNvSpPr/>
            <p:nvPr/>
          </p:nvSpPr>
          <p:spPr>
            <a:xfrm>
              <a:off x="150410" y="2153412"/>
              <a:ext cx="2080726" cy="20807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6189" y="2153412"/>
              <a:ext cx="66247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solidFill>
                    <a:srgbClr val="CC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ru-RU" sz="9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06189" y="2394048"/>
              <a:ext cx="10356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endParaRPr lang="ru-RU" sz="9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16294" y="2394048"/>
              <a:ext cx="98126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ru-RU" sz="9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97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802" y="141330"/>
            <a:ext cx="10476723" cy="116383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71802" y="1415453"/>
            <a:ext cx="4683968" cy="4710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Продажа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продуктов для использования в магазинах и рестораны для контроля свежести товаров</a:t>
            </a:r>
          </a:p>
          <a:p>
            <a:pPr marL="342900" indent="-342900" algn="ctr"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03908" y="1415452"/>
            <a:ext cx="4744617" cy="4710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(ФОТ)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Закупка товаров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продажу (ННП)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Аренда помещения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Коммунальные услуги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Реклама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Лэндинг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Поддержка сайта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Логистические затраты</a:t>
            </a:r>
          </a:p>
        </p:txBody>
      </p:sp>
    </p:spTree>
    <p:extLst>
      <p:ext uri="{BB962C8B-B14F-4D97-AF65-F5344CB8AC3E}">
        <p14:creationId xmlns:p14="http://schemas.microsoft.com/office/powerpoint/2010/main" val="40469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134635"/>
            <a:ext cx="11224763" cy="98503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401" y="2183556"/>
            <a:ext cx="9029697" cy="1032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интервью с компанией ООО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технология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692" y="3930886"/>
            <a:ext cx="3154546" cy="2095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61" y="3837862"/>
            <a:ext cx="2290560" cy="2281172"/>
          </a:xfrm>
          <a:prstGeom prst="rect">
            <a:avLst/>
          </a:prstGeom>
        </p:spPr>
      </p:pic>
      <p:sp>
        <p:nvSpPr>
          <p:cNvPr id="7" name="AutoShape 2" descr="https://top-fon.com/uploads/posts/2023-01/1674807135_top-fon-com-p-fon-dlya-prezentatsii-opros-1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zhivotnovodstva.ru/wp-content/uploads/2022/10/odb9oalfsrt4pyt8lnd92lb6nxjbirb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28" y="1704583"/>
            <a:ext cx="3039317" cy="199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48753" y="4491590"/>
            <a:ext cx="5595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для создания индикатора «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8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8988" y="154512"/>
            <a:ext cx="7729728" cy="118872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studia9.com/wp-content/uploads/2014/02/male_www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Шеврон 13"/>
          <p:cNvSpPr/>
          <p:nvPr/>
        </p:nvSpPr>
        <p:spPr>
          <a:xfrm>
            <a:off x="2143442" y="3037558"/>
            <a:ext cx="2745799" cy="1504324"/>
          </a:xfrm>
          <a:prstGeom prst="chevron">
            <a:avLst/>
          </a:prstGeom>
          <a:solidFill>
            <a:srgbClr val="FBB01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Апрель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671805" y="3037558"/>
            <a:ext cx="2248677" cy="1504324"/>
          </a:xfrm>
          <a:prstGeom prst="homePlat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Шеврон 24"/>
          <p:cNvSpPr/>
          <p:nvPr/>
        </p:nvSpPr>
        <p:spPr>
          <a:xfrm>
            <a:off x="4143303" y="3037558"/>
            <a:ext cx="2745799" cy="1504324"/>
          </a:xfrm>
          <a:prstGeom prst="chevron">
            <a:avLst/>
          </a:prstGeom>
          <a:solidFill>
            <a:srgbClr val="FAC5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Июль 2024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6" name="Шеврон 25"/>
          <p:cNvSpPr/>
          <p:nvPr/>
        </p:nvSpPr>
        <p:spPr>
          <a:xfrm>
            <a:off x="6112062" y="3037558"/>
            <a:ext cx="2918926" cy="1504324"/>
          </a:xfrm>
          <a:prstGeom prst="chevron">
            <a:avLst/>
          </a:prstGeom>
          <a:solidFill>
            <a:srgbClr val="FAD5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7" name="Шеврон 26"/>
          <p:cNvSpPr/>
          <p:nvPr/>
        </p:nvSpPr>
        <p:spPr>
          <a:xfrm>
            <a:off x="8034169" y="3037558"/>
            <a:ext cx="2938280" cy="1504324"/>
          </a:xfrm>
          <a:prstGeom prst="chevron">
            <a:avLst/>
          </a:prstGeom>
          <a:solidFill>
            <a:srgbClr val="FCE6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268963" y="4866530"/>
            <a:ext cx="2656680" cy="1045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различных показателей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597303" y="1590937"/>
            <a:ext cx="2656680" cy="1045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разных условий хранения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55512" y="4866530"/>
            <a:ext cx="2656680" cy="1045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пилота в ресторане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156621" y="1590937"/>
            <a:ext cx="2656680" cy="1045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Доработки, переработки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309011" y="4792075"/>
            <a:ext cx="2656680" cy="1045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Готовый продукт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Соединительная линия уступом 34"/>
          <p:cNvCxnSpPr>
            <a:stCxn id="20" idx="0"/>
            <a:endCxn id="19" idx="2"/>
          </p:cNvCxnSpPr>
          <p:nvPr/>
        </p:nvCxnSpPr>
        <p:spPr>
          <a:xfrm rot="16200000" flipV="1">
            <a:off x="1846359" y="4115586"/>
            <a:ext cx="324648" cy="117724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29" idx="2"/>
            <a:endCxn id="14" idx="0"/>
          </p:cNvCxnSpPr>
          <p:nvPr/>
        </p:nvCxnSpPr>
        <p:spPr>
          <a:xfrm rot="5400000">
            <a:off x="3332156" y="2444071"/>
            <a:ext cx="401592" cy="785382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30" idx="0"/>
            <a:endCxn id="25" idx="2"/>
          </p:cNvCxnSpPr>
          <p:nvPr/>
        </p:nvCxnSpPr>
        <p:spPr>
          <a:xfrm rot="16200000" flipV="1">
            <a:off x="5399663" y="4282341"/>
            <a:ext cx="324648" cy="84373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31" idx="2"/>
            <a:endCxn id="26" idx="0"/>
          </p:cNvCxnSpPr>
          <p:nvPr/>
        </p:nvCxnSpPr>
        <p:spPr>
          <a:xfrm rot="5400000">
            <a:off x="7139407" y="2692004"/>
            <a:ext cx="401592" cy="289517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27" idx="2"/>
            <a:endCxn id="32" idx="0"/>
          </p:cNvCxnSpPr>
          <p:nvPr/>
        </p:nvCxnSpPr>
        <p:spPr>
          <a:xfrm rot="16200000" flipH="1">
            <a:off x="9257193" y="4411916"/>
            <a:ext cx="250193" cy="510123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99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 </a:t>
            </a: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Басалаев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 Vvan2705@yandex.ru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@CHIXFIR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581</TotalTime>
  <Words>374</Words>
  <Application>Microsoft Office PowerPoint</Application>
  <PresentationFormat>Широкоэкранный</PresentationFormat>
  <Paragraphs>89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Gill Sans MT</vt:lpstr>
      <vt:lpstr>Times New Roman</vt:lpstr>
      <vt:lpstr>Parcel</vt:lpstr>
      <vt:lpstr>Федеральное государственное автономное образовательное учреждение высшего образования «Мурманский арктический университет»</vt:lpstr>
      <vt:lpstr>Проблема</vt:lpstr>
      <vt:lpstr>Интересный факт!</vt:lpstr>
      <vt:lpstr>Целевая аудитория</vt:lpstr>
      <vt:lpstr>Решение</vt:lpstr>
      <vt:lpstr>технология</vt:lpstr>
      <vt:lpstr>ценность</vt:lpstr>
      <vt:lpstr>Бизнес модель</vt:lpstr>
      <vt:lpstr>Текущие результаты</vt:lpstr>
      <vt:lpstr>Планы развития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автономное образовательное учреждение высшего образования «Мурманский арктический университет»</dc:title>
  <dc:creator>Иван Басалаев</dc:creator>
  <cp:lastModifiedBy>Persona</cp:lastModifiedBy>
  <cp:revision>37</cp:revision>
  <dcterms:created xsi:type="dcterms:W3CDTF">2023-11-01T18:56:20Z</dcterms:created>
  <dcterms:modified xsi:type="dcterms:W3CDTF">2023-12-09T16:27:53Z</dcterms:modified>
</cp:coreProperties>
</file>